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1" r:id="rId3"/>
    <p:sldId id="321" r:id="rId4"/>
    <p:sldId id="308" r:id="rId5"/>
    <p:sldId id="312" r:id="rId6"/>
    <p:sldId id="313" r:id="rId7"/>
    <p:sldId id="320" r:id="rId8"/>
    <p:sldId id="318" r:id="rId9"/>
    <p:sldId id="314" r:id="rId10"/>
    <p:sldId id="315" r:id="rId11"/>
    <p:sldId id="316" r:id="rId12"/>
    <p:sldId id="317" r:id="rId13"/>
    <p:sldId id="323" r:id="rId14"/>
    <p:sldId id="331" r:id="rId15"/>
    <p:sldId id="324" r:id="rId16"/>
    <p:sldId id="326" r:id="rId17"/>
    <p:sldId id="332" r:id="rId18"/>
    <p:sldId id="299" r:id="rId19"/>
    <p:sldId id="328" r:id="rId20"/>
    <p:sldId id="327" r:id="rId21"/>
    <p:sldId id="325" r:id="rId22"/>
    <p:sldId id="329" r:id="rId23"/>
    <p:sldId id="330" r:id="rId24"/>
    <p:sldId id="267"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2C2C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559" autoAdjust="0"/>
  </p:normalViewPr>
  <p:slideViewPr>
    <p:cSldViewPr>
      <p:cViewPr>
        <p:scale>
          <a:sx n="100" d="100"/>
          <a:sy n="100" d="100"/>
        </p:scale>
        <p:origin x="-282" y="-72"/>
      </p:cViewPr>
      <p:guideLst>
        <p:guide orient="horz" pos="2160"/>
        <p:guide pos="2880"/>
      </p:guideLst>
    </p:cSldViewPr>
  </p:slideViewPr>
  <p:outlineViewPr>
    <p:cViewPr>
      <p:scale>
        <a:sx n="33" d="100"/>
        <a:sy n="33" d="100"/>
      </p:scale>
      <p:origin x="0" y="80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28A2C-6020-41BE-8EBC-B5831FC06E90}" type="datetimeFigureOut">
              <a:rPr lang="it-IT" smtClean="0"/>
              <a:pPr/>
              <a:t>15/10/2017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A2D05-2774-4F07-B3BE-2B67B1BEE117}" type="slidenum">
              <a:rPr lang="it-IT" smtClean="0"/>
              <a:pPr/>
              <a:t>‹N›</a:t>
            </a:fld>
            <a:endParaRPr lang="it-IT"/>
          </a:p>
        </p:txBody>
      </p:sp>
    </p:spTree>
    <p:extLst>
      <p:ext uri="{BB962C8B-B14F-4D97-AF65-F5344CB8AC3E}">
        <p14:creationId xmlns:p14="http://schemas.microsoft.com/office/powerpoint/2010/main" xmlns="" val="20486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BCA2D05-2774-4F07-B3BE-2B67B1BEE117}" type="slidenum">
              <a:rPr lang="it-IT" smtClean="0"/>
              <a:pPr/>
              <a:t>5</a:t>
            </a:fld>
            <a:endParaRPr lang="it-IT"/>
          </a:p>
        </p:txBody>
      </p:sp>
    </p:spTree>
    <p:extLst>
      <p:ext uri="{BB962C8B-B14F-4D97-AF65-F5344CB8AC3E}">
        <p14:creationId xmlns:p14="http://schemas.microsoft.com/office/powerpoint/2010/main" xmlns="" val="271131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6875715-0171-40E3-9AA7-0D149AC9C802}" type="datetime1">
              <a:rPr lang="it-IT" smtClean="0"/>
              <a:pPr/>
              <a:t>15/10/2017</a:t>
            </a:fld>
            <a:endParaRPr lang="it-IT"/>
          </a:p>
        </p:txBody>
      </p:sp>
      <p:sp>
        <p:nvSpPr>
          <p:cNvPr id="5" name="Segnaposto piè di pagina 4"/>
          <p:cNvSpPr>
            <a:spLocks noGrp="1"/>
          </p:cNvSpPr>
          <p:nvPr>
            <p:ph type="ftr" sz="quarter" idx="11"/>
          </p:nvPr>
        </p:nvSpPr>
        <p:spPr/>
        <p:txBody>
          <a:bodyPr/>
          <a:lstStyle/>
          <a:p>
            <a:r>
              <a:rPr lang="it-IT" smtClean="0"/>
              <a:t>giuseppegmquartieri@gmail.com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EEC252-EF64-4CC0-8C74-C54F2E21161B}" type="datetime1">
              <a:rPr lang="it-IT" smtClean="0"/>
              <a:pPr/>
              <a:t>15/10/2017</a:t>
            </a:fld>
            <a:endParaRPr lang="it-IT"/>
          </a:p>
        </p:txBody>
      </p:sp>
      <p:sp>
        <p:nvSpPr>
          <p:cNvPr id="5" name="Segnaposto piè di pagina 4"/>
          <p:cNvSpPr>
            <a:spLocks noGrp="1"/>
          </p:cNvSpPr>
          <p:nvPr>
            <p:ph type="ftr" sz="quarter" idx="11"/>
          </p:nvPr>
        </p:nvSpPr>
        <p:spPr/>
        <p:txBody>
          <a:bodyPr/>
          <a:lstStyle/>
          <a:p>
            <a:r>
              <a:rPr lang="it-IT" smtClean="0"/>
              <a:t>giuseppegmquartieri@gmail.com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366601-112B-4216-AAD3-DAB3BE3403B2}" type="datetime1">
              <a:rPr lang="it-IT" smtClean="0"/>
              <a:pPr/>
              <a:t>15/10/2017</a:t>
            </a:fld>
            <a:endParaRPr lang="it-IT"/>
          </a:p>
        </p:txBody>
      </p:sp>
      <p:sp>
        <p:nvSpPr>
          <p:cNvPr id="5" name="Segnaposto piè di pagina 4"/>
          <p:cNvSpPr>
            <a:spLocks noGrp="1"/>
          </p:cNvSpPr>
          <p:nvPr>
            <p:ph type="ftr" sz="quarter" idx="11"/>
          </p:nvPr>
        </p:nvSpPr>
        <p:spPr/>
        <p:txBody>
          <a:bodyPr/>
          <a:lstStyle/>
          <a:p>
            <a:r>
              <a:rPr lang="it-IT" smtClean="0"/>
              <a:t>giuseppegmquartieri@gmail.com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BE6F04-851B-43A7-A6FD-1C7C27F75A5C}" type="datetime1">
              <a:rPr lang="it-IT" smtClean="0"/>
              <a:pPr/>
              <a:t>15/10/2017</a:t>
            </a:fld>
            <a:endParaRPr lang="it-IT"/>
          </a:p>
        </p:txBody>
      </p:sp>
      <p:sp>
        <p:nvSpPr>
          <p:cNvPr id="5" name="Segnaposto piè di pagina 4"/>
          <p:cNvSpPr>
            <a:spLocks noGrp="1"/>
          </p:cNvSpPr>
          <p:nvPr>
            <p:ph type="ftr" sz="quarter" idx="11"/>
          </p:nvPr>
        </p:nvSpPr>
        <p:spPr/>
        <p:txBody>
          <a:bodyPr/>
          <a:lstStyle/>
          <a:p>
            <a:r>
              <a:rPr lang="it-IT" smtClean="0"/>
              <a:t>giuseppegmquartieri@gmail.com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93C7968-0C3D-438B-914F-AC84E0D27B30}" type="datetime1">
              <a:rPr lang="it-IT" smtClean="0"/>
              <a:pPr/>
              <a:t>15/10/2017</a:t>
            </a:fld>
            <a:endParaRPr lang="it-IT"/>
          </a:p>
        </p:txBody>
      </p:sp>
      <p:sp>
        <p:nvSpPr>
          <p:cNvPr id="5" name="Segnaposto piè di pagina 4"/>
          <p:cNvSpPr>
            <a:spLocks noGrp="1"/>
          </p:cNvSpPr>
          <p:nvPr>
            <p:ph type="ftr" sz="quarter" idx="11"/>
          </p:nvPr>
        </p:nvSpPr>
        <p:spPr/>
        <p:txBody>
          <a:bodyPr/>
          <a:lstStyle/>
          <a:p>
            <a:r>
              <a:rPr lang="it-IT" smtClean="0"/>
              <a:t>giuseppegmquartieri@gmail.com</a:t>
            </a:r>
            <a:endParaRPr lang="it-IT"/>
          </a:p>
        </p:txBody>
      </p:sp>
      <p:sp>
        <p:nvSpPr>
          <p:cNvPr id="6" name="Segnaposto numero diapositiva 5"/>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D5C2687-0EFD-41CD-8DE6-E4078484B2C1}" type="datetime1">
              <a:rPr lang="it-IT" smtClean="0"/>
              <a:pPr/>
              <a:t>15/10/2017</a:t>
            </a:fld>
            <a:endParaRPr lang="it-IT"/>
          </a:p>
        </p:txBody>
      </p:sp>
      <p:sp>
        <p:nvSpPr>
          <p:cNvPr id="6" name="Segnaposto piè di pagina 5"/>
          <p:cNvSpPr>
            <a:spLocks noGrp="1"/>
          </p:cNvSpPr>
          <p:nvPr>
            <p:ph type="ftr" sz="quarter" idx="11"/>
          </p:nvPr>
        </p:nvSpPr>
        <p:spPr/>
        <p:txBody>
          <a:bodyPr/>
          <a:lstStyle/>
          <a:p>
            <a:r>
              <a:rPr lang="it-IT" smtClean="0"/>
              <a:t>giuseppegmquartieri@gmail.com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42E8EB-3CE5-4B88-9920-5025F7168AB0}" type="datetime1">
              <a:rPr lang="it-IT" smtClean="0"/>
              <a:pPr/>
              <a:t>15/10/2017</a:t>
            </a:fld>
            <a:endParaRPr lang="it-IT"/>
          </a:p>
        </p:txBody>
      </p:sp>
      <p:sp>
        <p:nvSpPr>
          <p:cNvPr id="8" name="Segnaposto piè di pagina 7"/>
          <p:cNvSpPr>
            <a:spLocks noGrp="1"/>
          </p:cNvSpPr>
          <p:nvPr>
            <p:ph type="ftr" sz="quarter" idx="11"/>
          </p:nvPr>
        </p:nvSpPr>
        <p:spPr/>
        <p:txBody>
          <a:bodyPr/>
          <a:lstStyle/>
          <a:p>
            <a:r>
              <a:rPr lang="it-IT" smtClean="0"/>
              <a:t>giuseppegmquartieri@gmail.com</a:t>
            </a:r>
            <a:endParaRPr lang="it-IT"/>
          </a:p>
        </p:txBody>
      </p:sp>
      <p:sp>
        <p:nvSpPr>
          <p:cNvPr id="9" name="Segnaposto numero diapositiva 8"/>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EA58B1-B882-4486-B1DB-F113FE8EA664}" type="datetime1">
              <a:rPr lang="it-IT" smtClean="0"/>
              <a:pPr/>
              <a:t>15/10/2017</a:t>
            </a:fld>
            <a:endParaRPr lang="it-IT"/>
          </a:p>
        </p:txBody>
      </p:sp>
      <p:sp>
        <p:nvSpPr>
          <p:cNvPr id="4" name="Segnaposto piè di pagina 3"/>
          <p:cNvSpPr>
            <a:spLocks noGrp="1"/>
          </p:cNvSpPr>
          <p:nvPr>
            <p:ph type="ftr" sz="quarter" idx="11"/>
          </p:nvPr>
        </p:nvSpPr>
        <p:spPr/>
        <p:txBody>
          <a:bodyPr/>
          <a:lstStyle/>
          <a:p>
            <a:r>
              <a:rPr lang="it-IT" smtClean="0"/>
              <a:t>giuseppegmquartieri@gmail.com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618993-EC3A-4D2B-886F-7646274C8FB9}" type="datetime1">
              <a:rPr lang="it-IT" smtClean="0"/>
              <a:pPr/>
              <a:t>15/10/2017</a:t>
            </a:fld>
            <a:endParaRPr lang="it-IT"/>
          </a:p>
        </p:txBody>
      </p:sp>
      <p:sp>
        <p:nvSpPr>
          <p:cNvPr id="3" name="Segnaposto piè di pagina 2"/>
          <p:cNvSpPr>
            <a:spLocks noGrp="1"/>
          </p:cNvSpPr>
          <p:nvPr>
            <p:ph type="ftr" sz="quarter" idx="11"/>
          </p:nvPr>
        </p:nvSpPr>
        <p:spPr/>
        <p:txBody>
          <a:bodyPr/>
          <a:lstStyle/>
          <a:p>
            <a:r>
              <a:rPr lang="it-IT" smtClean="0"/>
              <a:t>giuseppegmquartieri@gmail.com</a:t>
            </a:r>
            <a:endParaRPr lang="it-IT"/>
          </a:p>
        </p:txBody>
      </p:sp>
      <p:sp>
        <p:nvSpPr>
          <p:cNvPr id="4" name="Segnaposto numero diapositiva 3"/>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29C6FD3-90C3-41B1-B0E5-40E279CFA65E}" type="datetime1">
              <a:rPr lang="it-IT" smtClean="0"/>
              <a:pPr/>
              <a:t>15/10/2017</a:t>
            </a:fld>
            <a:endParaRPr lang="it-IT"/>
          </a:p>
        </p:txBody>
      </p:sp>
      <p:sp>
        <p:nvSpPr>
          <p:cNvPr id="6" name="Segnaposto piè di pagina 5"/>
          <p:cNvSpPr>
            <a:spLocks noGrp="1"/>
          </p:cNvSpPr>
          <p:nvPr>
            <p:ph type="ftr" sz="quarter" idx="11"/>
          </p:nvPr>
        </p:nvSpPr>
        <p:spPr/>
        <p:txBody>
          <a:bodyPr/>
          <a:lstStyle/>
          <a:p>
            <a:r>
              <a:rPr lang="it-IT" smtClean="0"/>
              <a:t>giuseppegmquartieri@gmail.com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E00F06-5586-4171-A61F-1C4CA72FF4FB}" type="datetime1">
              <a:rPr lang="it-IT" smtClean="0"/>
              <a:pPr/>
              <a:t>15/10/2017</a:t>
            </a:fld>
            <a:endParaRPr lang="it-IT"/>
          </a:p>
        </p:txBody>
      </p:sp>
      <p:sp>
        <p:nvSpPr>
          <p:cNvPr id="6" name="Segnaposto piè di pagina 5"/>
          <p:cNvSpPr>
            <a:spLocks noGrp="1"/>
          </p:cNvSpPr>
          <p:nvPr>
            <p:ph type="ftr" sz="quarter" idx="11"/>
          </p:nvPr>
        </p:nvSpPr>
        <p:spPr/>
        <p:txBody>
          <a:bodyPr/>
          <a:lstStyle/>
          <a:p>
            <a:r>
              <a:rPr lang="it-IT" smtClean="0"/>
              <a:t>giuseppegmquartieri@gmail.com</a:t>
            </a:r>
            <a:endParaRPr lang="it-IT"/>
          </a:p>
        </p:txBody>
      </p:sp>
      <p:sp>
        <p:nvSpPr>
          <p:cNvPr id="7" name="Segnaposto numero diapositiva 6"/>
          <p:cNvSpPr>
            <a:spLocks noGrp="1"/>
          </p:cNvSpPr>
          <p:nvPr>
            <p:ph type="sldNum" sz="quarter" idx="12"/>
          </p:nvPr>
        </p:nvSpPr>
        <p:spPr/>
        <p:txBody>
          <a:bodyPr/>
          <a:lstStyle/>
          <a:p>
            <a:fld id="{FC95C98E-5BCA-4BCB-9F29-420E1AD00F3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012DB-CE57-4BC5-BF16-D94815AEB25D}" type="datetime1">
              <a:rPr lang="it-IT" smtClean="0"/>
              <a:pPr/>
              <a:t>15/10/2017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giuseppegmquartieri@gmail.com</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5C98E-5BCA-4BCB-9F29-420E1AD00F3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it.ly/2gkXia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457200"/>
            <a:ext cx="7772400" cy="2763739"/>
          </a:xfrm>
        </p:spPr>
        <p:txBody>
          <a:bodyPr>
            <a:normAutofit/>
          </a:bodyPr>
          <a:lstStyle/>
          <a:p>
            <a:r>
              <a:rPr lang="it-IT" b="1" i="1" dirty="0" smtClean="0">
                <a:solidFill>
                  <a:srgbClr val="FF0000"/>
                </a:solidFill>
              </a:rPr>
              <a:t/>
            </a:r>
            <a:br>
              <a:rPr lang="it-IT" b="1" i="1" dirty="0" smtClean="0">
                <a:solidFill>
                  <a:srgbClr val="FF0000"/>
                </a:solidFill>
              </a:rPr>
            </a:br>
            <a:r>
              <a:rPr lang="it-IT" b="1" i="1" dirty="0" smtClean="0">
                <a:solidFill>
                  <a:srgbClr val="FF0000"/>
                </a:solidFill>
              </a:rPr>
              <a:t>Psicologia, ambiente, salute</a:t>
            </a:r>
            <a:r>
              <a:rPr lang="it-IT" sz="3100" b="1" i="1" dirty="0" smtClean="0">
                <a:solidFill>
                  <a:srgbClr val="FF0000"/>
                </a:solidFill>
              </a:rPr>
              <a:t/>
            </a:r>
            <a:br>
              <a:rPr lang="it-IT" sz="3100" b="1" i="1" dirty="0" smtClean="0">
                <a:solidFill>
                  <a:srgbClr val="FF0000"/>
                </a:solidFill>
              </a:rPr>
            </a:br>
            <a:r>
              <a:rPr lang="it-IT" sz="3100" b="1" i="1" dirty="0" smtClean="0">
                <a:solidFill>
                  <a:srgbClr val="FF0000"/>
                </a:solidFill>
              </a:rPr>
              <a:t>  </a:t>
            </a:r>
            <a:endParaRPr lang="it-IT" sz="3100" b="1" i="1" dirty="0">
              <a:solidFill>
                <a:srgbClr val="FF0000"/>
              </a:solidFill>
            </a:endParaRPr>
          </a:p>
        </p:txBody>
      </p:sp>
      <p:sp>
        <p:nvSpPr>
          <p:cNvPr id="3" name="Sottotitolo 2"/>
          <p:cNvSpPr>
            <a:spLocks noGrp="1"/>
          </p:cNvSpPr>
          <p:nvPr>
            <p:ph type="subTitle" idx="1"/>
          </p:nvPr>
        </p:nvSpPr>
        <p:spPr>
          <a:xfrm>
            <a:off x="503548" y="3068960"/>
            <a:ext cx="8136904" cy="2808312"/>
          </a:xfrm>
        </p:spPr>
        <p:txBody>
          <a:bodyPr>
            <a:noAutofit/>
          </a:bodyPr>
          <a:lstStyle/>
          <a:p>
            <a:r>
              <a:rPr lang="it-IT" sz="2400" b="1" dirty="0" smtClean="0">
                <a:solidFill>
                  <a:srgbClr val="00B050"/>
                </a:solidFill>
              </a:rPr>
              <a:t>Pierangelo Sardi</a:t>
            </a:r>
          </a:p>
          <a:p>
            <a:r>
              <a:rPr lang="it-IT" sz="2400" b="1" dirty="0" smtClean="0">
                <a:solidFill>
                  <a:srgbClr val="00B050"/>
                </a:solidFill>
              </a:rPr>
              <a:t>Psicologo </a:t>
            </a:r>
          </a:p>
          <a:p>
            <a:r>
              <a:rPr lang="it-IT" sz="2400" b="1" dirty="0" smtClean="0">
                <a:solidFill>
                  <a:srgbClr val="00B050"/>
                </a:solidFill>
              </a:rPr>
              <a:t>Direttore del dipartimento di psicologia di UNISRITA</a:t>
            </a:r>
          </a:p>
          <a:p>
            <a:r>
              <a:rPr lang="it-IT" sz="2400" b="1" dirty="0" smtClean="0">
                <a:solidFill>
                  <a:srgbClr val="00B050"/>
                </a:solidFill>
              </a:rPr>
              <a:t>Presidente RAMSES, rappresentante italiano nel FERSI</a:t>
            </a:r>
          </a:p>
          <a:p>
            <a:r>
              <a:rPr lang="it-IT" sz="2400" b="1" dirty="0" smtClean="0">
                <a:solidFill>
                  <a:srgbClr val="00B050"/>
                </a:solidFill>
              </a:rPr>
              <a:t>Senior </a:t>
            </a:r>
            <a:r>
              <a:rPr lang="it-IT" sz="2400" b="1" dirty="0" err="1" smtClean="0">
                <a:solidFill>
                  <a:srgbClr val="00B050"/>
                </a:solidFill>
              </a:rPr>
              <a:t>researcher</a:t>
            </a:r>
            <a:r>
              <a:rPr lang="it-IT" sz="2400" b="1" dirty="0" smtClean="0">
                <a:solidFill>
                  <a:srgbClr val="00B050"/>
                </a:solidFill>
              </a:rPr>
              <a:t> di </a:t>
            </a:r>
            <a:r>
              <a:rPr lang="it-IT" sz="2400" b="1" dirty="0" err="1" smtClean="0">
                <a:solidFill>
                  <a:srgbClr val="00B050"/>
                </a:solidFill>
              </a:rPr>
              <a:t>SIPSiVi</a:t>
            </a:r>
            <a:r>
              <a:rPr lang="it-IT" sz="2400" b="1" dirty="0" smtClean="0">
                <a:solidFill>
                  <a:srgbClr val="00B050"/>
                </a:solidFill>
              </a:rPr>
              <a:t> nei progetti europei</a:t>
            </a:r>
          </a:p>
          <a:p>
            <a:r>
              <a:rPr lang="it-IT" sz="2400" b="1" dirty="0" smtClean="0">
                <a:solidFill>
                  <a:srgbClr val="00B050"/>
                </a:solidFill>
              </a:rPr>
              <a:t>Roma</a:t>
            </a:r>
            <a:endParaRPr lang="it-IT" sz="2400" b="1" dirty="0">
              <a:solidFill>
                <a:srgbClr val="00B050"/>
              </a:solidFill>
            </a:endParaRPr>
          </a:p>
        </p:txBody>
      </p:sp>
      <p:sp>
        <p:nvSpPr>
          <p:cNvPr id="6" name="Segnaposto numero diapositiva 5"/>
          <p:cNvSpPr>
            <a:spLocks noGrp="1"/>
          </p:cNvSpPr>
          <p:nvPr>
            <p:ph type="sldNum" sz="quarter" idx="12"/>
          </p:nvPr>
        </p:nvSpPr>
        <p:spPr/>
        <p:txBody>
          <a:bodyPr/>
          <a:lstStyle/>
          <a:p>
            <a:fld id="{FC95C98E-5BCA-4BCB-9F29-420E1AD00F34}" type="slidenum">
              <a:rPr lang="it-IT" smtClean="0"/>
              <a:pPr/>
              <a:t>1</a:t>
            </a:fld>
            <a:endParaRPr lang="it-IT" dirty="0"/>
          </a:p>
        </p:txBody>
      </p:sp>
      <p:sp>
        <p:nvSpPr>
          <p:cNvPr id="7" name="Segnaposto piè di pagina 6"/>
          <p:cNvSpPr>
            <a:spLocks noGrp="1"/>
          </p:cNvSpPr>
          <p:nvPr>
            <p:ph type="ftr" sz="quarter" idx="11"/>
          </p:nvPr>
        </p:nvSpPr>
        <p:spPr>
          <a:xfrm>
            <a:off x="3124200" y="6356350"/>
            <a:ext cx="3896072" cy="365125"/>
          </a:xfrm>
        </p:spPr>
        <p:txBody>
          <a:bodyPr/>
          <a:lstStyle/>
          <a:p>
            <a:r>
              <a:rPr lang="it-IT" sz="1600" dirty="0">
                <a:latin typeface="Arial" pitchFamily="34" charset="0"/>
                <a:cs typeface="Arial" pitchFamily="34" charset="0"/>
              </a:rPr>
              <a:t>p</a:t>
            </a:r>
            <a:r>
              <a:rPr lang="it-IT" sz="1600" dirty="0" smtClean="0">
                <a:latin typeface="Arial" pitchFamily="34" charset="0"/>
                <a:cs typeface="Arial" pitchFamily="34" charset="0"/>
              </a:rPr>
              <a:t>ierangelo.sardii@gmail.com</a:t>
            </a:r>
            <a:endParaRPr lang="it-IT" sz="1600" dirty="0">
              <a:latin typeface="Arial" pitchFamily="34" charset="0"/>
              <a:cs typeface="Arial"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Immagine 8" descr="Unisrita Logo"/>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16633"/>
            <a:ext cx="6264696" cy="108012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35981"/>
            <a:ext cx="8229600" cy="1143000"/>
          </a:xfrm>
        </p:spPr>
        <p:txBody>
          <a:bodyPr>
            <a:normAutofit fontScale="90000"/>
          </a:bodyPr>
          <a:lstStyle/>
          <a:p>
            <a:r>
              <a:rPr lang="it-IT" dirty="0"/>
              <a:t>Come superare il </a:t>
            </a:r>
            <a:r>
              <a:rPr lang="it-IT" dirty="0" smtClean="0"/>
              <a:t>nostro</a:t>
            </a:r>
            <a:br>
              <a:rPr lang="it-IT" dirty="0" smtClean="0"/>
            </a:br>
            <a:r>
              <a:rPr lang="it-IT" dirty="0" smtClean="0"/>
              <a:t> </a:t>
            </a:r>
            <a:r>
              <a:rPr lang="it-IT" dirty="0"/>
              <a:t>«equilibrio di Nash»</a:t>
            </a:r>
            <a:br>
              <a:rPr lang="it-IT" dirty="0"/>
            </a:b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10</a:t>
            </a:fld>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1560" y="2132856"/>
            <a:ext cx="2959212"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olo 1"/>
          <p:cNvSpPr txBox="1">
            <a:spLocks/>
          </p:cNvSpPr>
          <p:nvPr/>
        </p:nvSpPr>
        <p:spPr>
          <a:xfrm>
            <a:off x="3190875" y="894954"/>
            <a:ext cx="5692775" cy="425054"/>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dirty="0"/>
          </a:p>
        </p:txBody>
      </p:sp>
      <p:sp>
        <p:nvSpPr>
          <p:cNvPr id="6" name="Rettangolo 5"/>
          <p:cNvSpPr/>
          <p:nvPr/>
        </p:nvSpPr>
        <p:spPr>
          <a:xfrm>
            <a:off x="4095626" y="1772816"/>
            <a:ext cx="4788024" cy="4524315"/>
          </a:xfrm>
          <a:prstGeom prst="rect">
            <a:avLst/>
          </a:prstGeom>
        </p:spPr>
        <p:txBody>
          <a:bodyPr wrap="square">
            <a:spAutoFit/>
          </a:bodyPr>
          <a:lstStyle/>
          <a:p>
            <a:r>
              <a:rPr lang="it-IT" dirty="0" smtClean="0"/>
              <a:t>Non possiamo </a:t>
            </a:r>
            <a:r>
              <a:rPr lang="it-IT" dirty="0"/>
              <a:t>uscire da questa prigione se restiamo </a:t>
            </a:r>
            <a:r>
              <a:rPr lang="it-IT" dirty="0" smtClean="0"/>
              <a:t>individualisti. E</a:t>
            </a:r>
            <a:r>
              <a:rPr lang="it-IT" dirty="0"/>
              <a:t>’ necessario il superamento della separatezza che fa ristagnare il nostro «Nash </a:t>
            </a:r>
            <a:r>
              <a:rPr lang="it-IT" dirty="0" err="1"/>
              <a:t>equilibrium</a:t>
            </a:r>
            <a:r>
              <a:rPr lang="it-IT" dirty="0"/>
              <a:t>» nel «dilemma dei prigionieri» non comunicanti</a:t>
            </a:r>
          </a:p>
          <a:p>
            <a:r>
              <a:rPr lang="it-IT" dirty="0"/>
              <a:t>Dobbiamo avviare convenienti </a:t>
            </a:r>
            <a:r>
              <a:rPr lang="it-IT" dirty="0" smtClean="0"/>
              <a:t>«</a:t>
            </a:r>
            <a:r>
              <a:rPr lang="it-IT" dirty="0" err="1" smtClean="0"/>
              <a:t>nudging</a:t>
            </a:r>
            <a:r>
              <a:rPr lang="it-IT" dirty="0" smtClean="0"/>
              <a:t>» </a:t>
            </a:r>
            <a:r>
              <a:rPr lang="it-IT" dirty="0"/>
              <a:t>e collaborazioni nel </a:t>
            </a:r>
            <a:r>
              <a:rPr lang="it-IT" dirty="0" smtClean="0"/>
              <a:t>vicinato. Ma </a:t>
            </a:r>
            <a:r>
              <a:rPr lang="it-IT" dirty="0"/>
              <a:t>prima ancora fra organizzazioni professionali e sociali.</a:t>
            </a:r>
          </a:p>
          <a:p>
            <a:r>
              <a:rPr lang="it-IT" dirty="0"/>
              <a:t>Questa sfida è stata sinora raccolta solo a livello di incentivi pubblici (A2B</a:t>
            </a:r>
            <a:r>
              <a:rPr lang="it-IT" dirty="0" smtClean="0"/>
              <a:t>)   </a:t>
            </a:r>
            <a:r>
              <a:rPr lang="it-IT" dirty="0"/>
              <a:t>oppure di alleanze fra imprese (B2B</a:t>
            </a:r>
            <a:r>
              <a:rPr lang="it-IT" dirty="0" smtClean="0"/>
              <a:t>) </a:t>
            </a:r>
            <a:r>
              <a:rPr lang="it-IT" dirty="0"/>
              <a:t>che comunque non </a:t>
            </a:r>
            <a:r>
              <a:rPr lang="it-IT" dirty="0" smtClean="0"/>
              <a:t>bastano. </a:t>
            </a:r>
            <a:endParaRPr lang="it-IT" dirty="0"/>
          </a:p>
          <a:p>
            <a:r>
              <a:rPr lang="it-IT" dirty="0"/>
              <a:t>Bisogna affrontarla anche fra professionisti e popolazioni (P2P)</a:t>
            </a:r>
          </a:p>
          <a:p>
            <a:r>
              <a:rPr lang="it-IT" dirty="0"/>
              <a:t>Dove la prima P significa anche e soprattutto </a:t>
            </a:r>
            <a:r>
              <a:rPr lang="it-IT" b="1" dirty="0">
                <a:solidFill>
                  <a:srgbClr val="C00000"/>
                </a:solidFill>
              </a:rPr>
              <a:t>Psicologi</a:t>
            </a:r>
          </a:p>
          <a:p>
            <a:endParaRPr lang="it-IT" dirty="0"/>
          </a:p>
        </p:txBody>
      </p:sp>
    </p:spTree>
    <p:extLst>
      <p:ext uri="{BB962C8B-B14F-4D97-AF65-F5344CB8AC3E}">
        <p14:creationId xmlns:p14="http://schemas.microsoft.com/office/powerpoint/2010/main" xmlns="" val="774349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Decollo ed espansione in California</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11</a:t>
            </a:fld>
            <a:endParaRPr lang="it-IT"/>
          </a:p>
        </p:txBody>
      </p:sp>
      <p:pic>
        <p:nvPicPr>
          <p:cNvPr id="6" name="Segnaposto contenuto 5" descr="http://cdn.static-economist.com/sites/default/files/imagecache/full-width/20161008_wom922_gif595_2.gif"/>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1412776"/>
            <a:ext cx="7992888" cy="4968552"/>
          </a:xfrm>
          <a:prstGeom prst="rect">
            <a:avLst/>
          </a:prstGeom>
          <a:noFill/>
          <a:ln>
            <a:noFill/>
          </a:ln>
        </p:spPr>
      </p:pic>
    </p:spTree>
    <p:extLst>
      <p:ext uri="{BB962C8B-B14F-4D97-AF65-F5344CB8AC3E}">
        <p14:creationId xmlns:p14="http://schemas.microsoft.com/office/powerpoint/2010/main" xmlns="" val="198627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dove iniziare? </a:t>
            </a:r>
            <a:endParaRPr lang="it-IT" dirty="0"/>
          </a:p>
        </p:txBody>
      </p:sp>
      <p:sp>
        <p:nvSpPr>
          <p:cNvPr id="3" name="Segnaposto contenuto 2"/>
          <p:cNvSpPr>
            <a:spLocks noGrp="1"/>
          </p:cNvSpPr>
          <p:nvPr>
            <p:ph idx="1"/>
          </p:nvPr>
        </p:nvSpPr>
        <p:spPr>
          <a:xfrm>
            <a:off x="457200" y="1268760"/>
            <a:ext cx="8229600" cy="4857403"/>
          </a:xfrm>
        </p:spPr>
        <p:txBody>
          <a:bodyPr>
            <a:normAutofit/>
          </a:bodyPr>
          <a:lstStyle/>
          <a:p>
            <a:r>
              <a:rPr lang="it-IT" sz="2400" dirty="0" smtClean="0"/>
              <a:t>Fra ENEA e Vaticano, con Villa Doria </a:t>
            </a:r>
            <a:r>
              <a:rPr lang="it-IT" sz="2400" dirty="0" err="1" smtClean="0"/>
              <a:t>Pamphilj</a:t>
            </a:r>
            <a:r>
              <a:rPr lang="it-IT" sz="2400" dirty="0" smtClean="0"/>
              <a:t> come fulcro della generazione diffusa accumulata e condivisa</a:t>
            </a:r>
            <a:endParaRPr lang="it-IT" sz="2400"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12</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1" y="2239211"/>
            <a:ext cx="3312369" cy="3998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Connettore 2 6"/>
          <p:cNvCxnSpPr/>
          <p:nvPr/>
        </p:nvCxnSpPr>
        <p:spPr>
          <a:xfrm>
            <a:off x="1115616" y="3068960"/>
            <a:ext cx="1440160"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5976" y="2260600"/>
            <a:ext cx="3888432" cy="37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8334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Ormai economicamente e tecnicamente fattibile</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13</a:t>
            </a:fld>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19673" y="1756831"/>
            <a:ext cx="5832648" cy="4480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62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Fra nonni e quattordicenni</a:t>
            </a:r>
            <a:endParaRPr lang="it-IT" dirty="0"/>
          </a:p>
        </p:txBody>
      </p:sp>
      <p:sp>
        <p:nvSpPr>
          <p:cNvPr id="3" name="Segnaposto contenuto 2"/>
          <p:cNvSpPr>
            <a:spLocks noGrp="1"/>
          </p:cNvSpPr>
          <p:nvPr>
            <p:ph idx="1"/>
          </p:nvPr>
        </p:nvSpPr>
        <p:spPr>
          <a:xfrm>
            <a:off x="3779912" y="1600200"/>
            <a:ext cx="4906888" cy="4525963"/>
          </a:xfrm>
        </p:spPr>
        <p:txBody>
          <a:bodyPr/>
          <a:lstStyle/>
          <a:p>
            <a:pPr marL="0" indent="0">
              <a:buNone/>
            </a:pPr>
            <a:r>
              <a:rPr lang="it-IT" dirty="0" smtClean="0"/>
              <a:t>I soldi dei nonni, anche nel loro interesse, possono condizionare la scelta della bici elettrica invece dello scooter.</a:t>
            </a:r>
          </a:p>
          <a:p>
            <a:pPr marL="0" indent="0">
              <a:buNone/>
            </a:pPr>
            <a:r>
              <a:rPr lang="it-IT" dirty="0" smtClean="0"/>
              <a:t>Gli psicologi hanno imparato ad arrivare alle scuole, e di lì alle famiglie</a:t>
            </a:r>
          </a:p>
          <a:p>
            <a:endParaRPr lang="it-IT" dirty="0"/>
          </a:p>
        </p:txBody>
      </p:sp>
      <p:sp>
        <p:nvSpPr>
          <p:cNvPr id="4" name="Segnaposto piè di pagina 3"/>
          <p:cNvSpPr>
            <a:spLocks noGrp="1"/>
          </p:cNvSpPr>
          <p:nvPr>
            <p:ph type="ftr" sz="quarter" idx="11"/>
          </p:nvPr>
        </p:nvSpPr>
        <p:spPr/>
        <p:txBody>
          <a:bodyPr/>
          <a:lstStyle/>
          <a:p>
            <a:r>
              <a:rPr lang="it-IT" smtClean="0"/>
              <a:t>giuseppegmquartieri@gmail.com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14</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188" y="1484784"/>
            <a:ext cx="2897708"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2333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Mancavano solo Comuni e SME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progetto RESILIENT, </a:t>
            </a:r>
            <a:r>
              <a:rPr lang="en-US" dirty="0" smtClean="0"/>
              <a:t>Renewable </a:t>
            </a:r>
            <a:r>
              <a:rPr lang="en-US" dirty="0"/>
              <a:t>Energy and Social Innovation for Local Independence and Eco-sustainability in </a:t>
            </a:r>
            <a:r>
              <a:rPr lang="en-US" dirty="0" err="1"/>
              <a:t>Neighbourhood</a:t>
            </a:r>
            <a:r>
              <a:rPr lang="en-US" dirty="0"/>
              <a:t> Transport </a:t>
            </a:r>
            <a:endParaRPr lang="en-US" dirty="0" smtClean="0"/>
          </a:p>
          <a:p>
            <a:r>
              <a:rPr lang="it-IT" dirty="0"/>
              <a:t>G</a:t>
            </a:r>
            <a:r>
              <a:rPr lang="it-IT" dirty="0" smtClean="0"/>
              <a:t>iudicato «fair» per i molti ricercatori e professionisti da tutta l’Europa, ma carente per l’assenza dei Comuni e delle SME</a:t>
            </a:r>
          </a:p>
          <a:p>
            <a:r>
              <a:rPr lang="it-IT" dirty="0" smtClean="0"/>
              <a:t>Ora ripresentabile (capofila Roma od Atene) nella nuova ondata di bandi </a:t>
            </a:r>
            <a:r>
              <a:rPr lang="it-IT" dirty="0" err="1" smtClean="0"/>
              <a:t>Horizon</a:t>
            </a:r>
            <a:r>
              <a:rPr lang="it-IT" dirty="0" smtClean="0"/>
              <a:t> 2020</a:t>
            </a:r>
          </a:p>
          <a:p>
            <a:r>
              <a:rPr lang="it-IT" dirty="0" smtClean="0"/>
              <a:t>segnatamente nella call LC-GV-03-2019: User </a:t>
            </a:r>
            <a:r>
              <a:rPr lang="it-IT" dirty="0" err="1" smtClean="0"/>
              <a:t>centric</a:t>
            </a:r>
            <a:r>
              <a:rPr lang="it-IT" dirty="0" smtClean="0"/>
              <a:t> </a:t>
            </a:r>
            <a:r>
              <a:rPr lang="it-IT" dirty="0" err="1" smtClean="0"/>
              <a:t>recharging</a:t>
            </a:r>
            <a:r>
              <a:rPr lang="it-IT" dirty="0" smtClean="0"/>
              <a:t> </a:t>
            </a:r>
            <a:r>
              <a:rPr lang="it-IT" dirty="0" err="1" smtClean="0"/>
              <a:t>infrastructure</a:t>
            </a:r>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15</a:t>
            </a:fld>
            <a:endParaRPr lang="it-IT"/>
          </a:p>
        </p:txBody>
      </p:sp>
    </p:spTree>
    <p:extLst>
      <p:ext uri="{BB962C8B-B14F-4D97-AF65-F5344CB8AC3E}">
        <p14:creationId xmlns:p14="http://schemas.microsoft.com/office/powerpoint/2010/main" xmlns="" val="70764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t>
            </a:r>
            <a:r>
              <a:rPr lang="it-IT" dirty="0" smtClean="0"/>
              <a:t>olte SME disponibili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Ormai sono molte le imprese disponibili a fornire la tecnologia sia </a:t>
            </a:r>
            <a:r>
              <a:rPr lang="it-IT" dirty="0" err="1" smtClean="0"/>
              <a:t>smart-metering</a:t>
            </a:r>
            <a:r>
              <a:rPr lang="it-IT" dirty="0" smtClean="0"/>
              <a:t>, sia pure </a:t>
            </a:r>
            <a:r>
              <a:rPr lang="it-IT" dirty="0" err="1" smtClean="0"/>
              <a:t>smart-grid</a:t>
            </a:r>
            <a:endParaRPr lang="it-IT" dirty="0" smtClean="0"/>
          </a:p>
          <a:p>
            <a:r>
              <a:rPr lang="it-IT" dirty="0" smtClean="0"/>
              <a:t>Per costi riassorbibili in 6-10 anni, mentre l’attrezzatura durerebbe parecchio oltre</a:t>
            </a:r>
          </a:p>
          <a:p>
            <a:r>
              <a:rPr lang="it-IT" dirty="0" smtClean="0"/>
              <a:t>Con beneficio netto</a:t>
            </a:r>
          </a:p>
          <a:p>
            <a:r>
              <a:rPr lang="it-IT" dirty="0" smtClean="0"/>
              <a:t>Ora anche le reti generali (ENEL e Terna) sono disponibili ad offrire quest’autonomia «</a:t>
            </a:r>
            <a:r>
              <a:rPr lang="it-IT" dirty="0" err="1" smtClean="0"/>
              <a:t>beyond</a:t>
            </a:r>
            <a:r>
              <a:rPr lang="it-IT" dirty="0" smtClean="0"/>
              <a:t> the </a:t>
            </a:r>
            <a:r>
              <a:rPr lang="it-IT" dirty="0" err="1" smtClean="0"/>
              <a:t>meter</a:t>
            </a:r>
            <a:r>
              <a:rPr lang="it-IT" dirty="0" smtClean="0"/>
              <a:t>» alle comunità di pro-</a:t>
            </a:r>
            <a:r>
              <a:rPr lang="it-IT" dirty="0" err="1" smtClean="0"/>
              <a:t>sumers</a:t>
            </a:r>
            <a:endParaRPr lang="it-IT" dirty="0" smtClean="0"/>
          </a:p>
          <a:p>
            <a:r>
              <a:rPr lang="it-IT" dirty="0"/>
              <a:t>a</a:t>
            </a:r>
            <a:r>
              <a:rPr lang="it-IT" dirty="0" smtClean="0"/>
              <a:t>nche per alleggerire gli eccessi di offerta da FV</a:t>
            </a:r>
            <a:endParaRPr lang="it-IT" dirty="0"/>
          </a:p>
        </p:txBody>
      </p:sp>
      <p:sp>
        <p:nvSpPr>
          <p:cNvPr id="4" name="Segnaposto piè di pagina 3"/>
          <p:cNvSpPr>
            <a:spLocks noGrp="1"/>
          </p:cNvSpPr>
          <p:nvPr>
            <p:ph type="ftr" sz="quarter" idx="11"/>
          </p:nvPr>
        </p:nvSpPr>
        <p:spPr/>
        <p:txBody>
          <a:bodyPr/>
          <a:lstStyle/>
          <a:p>
            <a:r>
              <a:rPr lang="it-IT" smtClean="0"/>
              <a:t>giuseppegmquartieri@gmail.com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16</a:t>
            </a:fld>
            <a:endParaRPr lang="it-IT"/>
          </a:p>
        </p:txBody>
      </p:sp>
    </p:spTree>
    <p:extLst>
      <p:ext uri="{BB962C8B-B14F-4D97-AF65-F5344CB8AC3E}">
        <p14:creationId xmlns:p14="http://schemas.microsoft.com/office/powerpoint/2010/main" xmlns="" val="369424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Diverse competenze nazionali </a:t>
            </a:r>
            <a:br>
              <a:rPr lang="it-IT" dirty="0" smtClean="0"/>
            </a:br>
            <a:r>
              <a:rPr lang="it-IT" dirty="0" smtClean="0"/>
              <a:t>da coinvolgere</a:t>
            </a:r>
            <a:endParaRPr lang="it-IT" dirty="0"/>
          </a:p>
        </p:txBody>
      </p:sp>
      <p:sp>
        <p:nvSpPr>
          <p:cNvPr id="4" name="Segnaposto piè di pagina 3"/>
          <p:cNvSpPr>
            <a:spLocks noGrp="1"/>
          </p:cNvSpPr>
          <p:nvPr>
            <p:ph type="ftr" sz="quarter" idx="11"/>
          </p:nvPr>
        </p:nvSpPr>
        <p:spPr/>
        <p:txBody>
          <a:bodyPr/>
          <a:lstStyle/>
          <a:p>
            <a:r>
              <a:rPr lang="it-IT" smtClean="0"/>
              <a:t>giuseppegmquartieri@gmail.com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17</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5576" y="1988840"/>
            <a:ext cx="3168352"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4277494" y="1844824"/>
            <a:ext cx="4248472" cy="4524315"/>
          </a:xfrm>
          <a:prstGeom prst="rect">
            <a:avLst/>
          </a:prstGeom>
        </p:spPr>
        <p:txBody>
          <a:bodyPr wrap="square">
            <a:spAutoFit/>
          </a:bodyPr>
          <a:lstStyle/>
          <a:p>
            <a:r>
              <a:rPr lang="it-IT" dirty="0"/>
              <a:t>Abbiamo già incontrato una eccellenza mondiale, tedesca, ma bisogna vederne anche </a:t>
            </a:r>
            <a:r>
              <a:rPr lang="it-IT" dirty="0" smtClean="0"/>
              <a:t>altre.</a:t>
            </a:r>
          </a:p>
          <a:p>
            <a:endParaRPr lang="it-IT" dirty="0"/>
          </a:p>
          <a:p>
            <a:r>
              <a:rPr lang="it-IT" dirty="0" smtClean="0"/>
              <a:t>Ad </a:t>
            </a:r>
            <a:r>
              <a:rPr lang="it-IT" dirty="0"/>
              <a:t>esempio i turchi </a:t>
            </a:r>
            <a:r>
              <a:rPr lang="it-IT" dirty="0" smtClean="0"/>
              <a:t>pare abbiano </a:t>
            </a:r>
            <a:r>
              <a:rPr lang="it-IT" dirty="0"/>
              <a:t>sviluppato meglio di </a:t>
            </a:r>
            <a:r>
              <a:rPr lang="it-IT" dirty="0" smtClean="0"/>
              <a:t>tutti, e comunque prima di tutti, </a:t>
            </a:r>
            <a:r>
              <a:rPr lang="it-IT" dirty="0"/>
              <a:t>la resilienza delle </a:t>
            </a:r>
            <a:r>
              <a:rPr lang="it-IT" dirty="0" err="1"/>
              <a:t>smart</a:t>
            </a:r>
            <a:r>
              <a:rPr lang="it-IT" dirty="0"/>
              <a:t> </a:t>
            </a:r>
            <a:r>
              <a:rPr lang="it-IT" dirty="0" err="1"/>
              <a:t>grid</a:t>
            </a:r>
            <a:r>
              <a:rPr lang="it-IT" dirty="0"/>
              <a:t> agli attentati </a:t>
            </a:r>
            <a:r>
              <a:rPr lang="it-IT" dirty="0" smtClean="0"/>
              <a:t>terroristici.</a:t>
            </a:r>
          </a:p>
          <a:p>
            <a:endParaRPr lang="it-IT" dirty="0"/>
          </a:p>
          <a:p>
            <a:r>
              <a:rPr lang="it-IT" dirty="0" smtClean="0"/>
              <a:t>L’Italia sembra sinora immune, ma le minacce dell’ISIS su Roma rendono da un lato ancor più interessanti qui le reti autonome (intrinsecamente meno vulnerabili di quella centralizzata), dall’altro è meglio curare al meglio anche questa loro specifica resilienza</a:t>
            </a:r>
            <a:endParaRPr lang="it-IT" dirty="0"/>
          </a:p>
        </p:txBody>
      </p:sp>
    </p:spTree>
    <p:extLst>
      <p:ext uri="{BB962C8B-B14F-4D97-AF65-F5344CB8AC3E}">
        <p14:creationId xmlns:p14="http://schemas.microsoft.com/office/powerpoint/2010/main" xmlns="" val="43549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340768"/>
            <a:ext cx="8229600" cy="4968552"/>
          </a:xfrm>
        </p:spPr>
        <p:txBody>
          <a:bodyPr>
            <a:normAutofit fontScale="62500" lnSpcReduction="20000"/>
          </a:bodyPr>
          <a:lstStyle/>
          <a:p>
            <a:pPr lvl="0" algn="just"/>
            <a:r>
              <a:rPr lang="it-IT" b="1" i="1" dirty="0" smtClean="0">
                <a:solidFill>
                  <a:srgbClr val="FF0000"/>
                </a:solidFill>
              </a:rPr>
              <a:t>Anche se possiamo puntare a ridurre le vittime dell’inquinamento da fonti fossili, ed elettrificare la nostra motorizzazione individuale su gomma, non possiamo illuderci  di trasformarla rapidamente in mobilità collettiva su ferro.</a:t>
            </a:r>
          </a:p>
          <a:p>
            <a:pPr lvl="0" algn="just"/>
            <a:r>
              <a:rPr lang="it-IT" b="1" i="1" dirty="0" smtClean="0">
                <a:solidFill>
                  <a:srgbClr val="FF0000"/>
                </a:solidFill>
              </a:rPr>
              <a:t>Serve continuare a capire gli errori degli individui che guideranno ancora i nostri mezzi stradali, per continuare a prevenirli con informazione e formazione</a:t>
            </a:r>
          </a:p>
          <a:p>
            <a:pPr lvl="0" algn="just"/>
            <a:r>
              <a:rPr lang="it-IT" b="1" i="1" dirty="0" smtClean="0">
                <a:solidFill>
                  <a:srgbClr val="FF0000"/>
                </a:solidFill>
              </a:rPr>
              <a:t>Anche se questi mezzi, che resteranno individuali, però rinnovati, saranno progressivamente aiutati dall’automazione</a:t>
            </a:r>
          </a:p>
          <a:p>
            <a:pPr lvl="0" algn="just"/>
            <a:r>
              <a:rPr lang="it-IT" b="1" i="1" dirty="0">
                <a:solidFill>
                  <a:srgbClr val="FF0000"/>
                </a:solidFill>
              </a:rPr>
              <a:t>c</a:t>
            </a:r>
            <a:r>
              <a:rPr lang="it-IT" b="1" i="1" dirty="0" smtClean="0">
                <a:solidFill>
                  <a:srgbClr val="FF0000"/>
                </a:solidFill>
              </a:rPr>
              <a:t>ome è già accaduto in anticipo negli altri tre settori dei trasporti: ferroviario, aereo, marittimo.</a:t>
            </a:r>
          </a:p>
          <a:p>
            <a:pPr lvl="0" algn="just"/>
            <a:r>
              <a:rPr lang="it-IT" b="1" i="1" dirty="0" smtClean="0">
                <a:solidFill>
                  <a:srgbClr val="FF0000"/>
                </a:solidFill>
              </a:rPr>
              <a:t> Su «Human </a:t>
            </a:r>
            <a:r>
              <a:rPr lang="it-IT" b="1" i="1" dirty="0" err="1" smtClean="0">
                <a:solidFill>
                  <a:srgbClr val="FF0000"/>
                </a:solidFill>
              </a:rPr>
              <a:t>factors</a:t>
            </a:r>
            <a:r>
              <a:rPr lang="it-IT" b="1" i="1" dirty="0" smtClean="0">
                <a:solidFill>
                  <a:srgbClr val="FF0000"/>
                </a:solidFill>
              </a:rPr>
              <a:t> in </a:t>
            </a:r>
            <a:r>
              <a:rPr lang="it-IT" b="1" i="1" dirty="0" err="1" smtClean="0">
                <a:solidFill>
                  <a:srgbClr val="FF0000"/>
                </a:solidFill>
              </a:rPr>
              <a:t>transport</a:t>
            </a:r>
            <a:r>
              <a:rPr lang="it-IT" b="1" i="1" dirty="0">
                <a:solidFill>
                  <a:srgbClr val="FF0000"/>
                </a:solidFill>
              </a:rPr>
              <a:t> </a:t>
            </a:r>
            <a:r>
              <a:rPr lang="it-IT" b="1" i="1" dirty="0" err="1" smtClean="0">
                <a:solidFill>
                  <a:srgbClr val="FF0000"/>
                </a:solidFill>
              </a:rPr>
              <a:t>safety</a:t>
            </a:r>
            <a:r>
              <a:rPr lang="it-IT" b="1" i="1" dirty="0" smtClean="0">
                <a:solidFill>
                  <a:srgbClr val="FF0000"/>
                </a:solidFill>
              </a:rPr>
              <a:t>» abbiamo il bando MG-2-1-2018</a:t>
            </a:r>
          </a:p>
          <a:p>
            <a:pPr lvl="0" algn="just"/>
            <a:r>
              <a:rPr lang="it-IT" b="1" i="1" dirty="0" smtClean="0">
                <a:solidFill>
                  <a:srgbClr val="FF0000"/>
                </a:solidFill>
              </a:rPr>
              <a:t>Materia in cui dall’Italia abbiamo molto da insegnare al resto d’Europa, allargando l’esperimento delle interviste confidenziali agli autori degli incidenti stradali, che il peculiare contesto normativo e professionale dei nostri psicologi ha favorito in Italia</a:t>
            </a:r>
          </a:p>
          <a:p>
            <a:pPr lvl="0" algn="just"/>
            <a:r>
              <a:rPr lang="it-IT" b="1" i="1" dirty="0" err="1" smtClean="0">
                <a:solidFill>
                  <a:srgbClr val="FF0000"/>
                </a:solidFill>
              </a:rPr>
              <a:t>Cfr</a:t>
            </a:r>
            <a:r>
              <a:rPr lang="it-IT" b="1" i="1" dirty="0">
                <a:solidFill>
                  <a:srgbClr val="FF0000"/>
                </a:solidFill>
              </a:rPr>
              <a:t>  </a:t>
            </a:r>
            <a:r>
              <a:rPr lang="it-IT" b="1" i="1" dirty="0">
                <a:solidFill>
                  <a:srgbClr val="FF0000"/>
                </a:solidFill>
                <a:hlinkClick r:id="rId2"/>
              </a:rPr>
              <a:t>http://</a:t>
            </a:r>
            <a:r>
              <a:rPr lang="it-IT" b="1" i="1" dirty="0" smtClean="0">
                <a:solidFill>
                  <a:srgbClr val="FF0000"/>
                </a:solidFill>
                <a:hlinkClick r:id="rId2"/>
              </a:rPr>
              <a:t>bit.ly/2gkXiay</a:t>
            </a:r>
            <a:r>
              <a:rPr lang="it-IT" b="1" i="1" dirty="0" smtClean="0">
                <a:solidFill>
                  <a:srgbClr val="FF0000"/>
                </a:solidFill>
              </a:rPr>
              <a:t>  </a:t>
            </a:r>
            <a:endParaRPr lang="it-IT" b="1" i="1" dirty="0">
              <a:solidFill>
                <a:srgbClr val="FF0000"/>
              </a:solidFill>
            </a:endParaRPr>
          </a:p>
          <a:p>
            <a:endParaRPr lang="it-IT" dirty="0"/>
          </a:p>
        </p:txBody>
      </p:sp>
      <p:sp>
        <p:nvSpPr>
          <p:cNvPr id="3" name="Segnaposto piè di pagina 2"/>
          <p:cNvSpPr>
            <a:spLocks noGrp="1"/>
          </p:cNvSpPr>
          <p:nvPr>
            <p:ph type="ftr" sz="quarter" idx="11"/>
          </p:nvPr>
        </p:nvSpPr>
        <p:spPr/>
        <p:txBody>
          <a:bodyPr/>
          <a:lstStyle/>
          <a:p>
            <a:r>
              <a:rPr lang="it-IT" dirty="0"/>
              <a:t>pierangelo.sardi@gmail.com</a:t>
            </a:r>
          </a:p>
        </p:txBody>
      </p:sp>
      <p:sp>
        <p:nvSpPr>
          <p:cNvPr id="4" name="Segnaposto numero diapositiva 3"/>
          <p:cNvSpPr>
            <a:spLocks noGrp="1"/>
          </p:cNvSpPr>
          <p:nvPr>
            <p:ph type="sldNum" sz="quarter" idx="12"/>
          </p:nvPr>
        </p:nvSpPr>
        <p:spPr/>
        <p:txBody>
          <a:bodyPr/>
          <a:lstStyle/>
          <a:p>
            <a:fld id="{FC95C98E-5BCA-4BCB-9F29-420E1AD00F34}" type="slidenum">
              <a:rPr lang="it-IT" smtClean="0"/>
              <a:pPr/>
              <a:t>18</a:t>
            </a:fld>
            <a:endParaRPr lang="it-IT"/>
          </a:p>
        </p:txBody>
      </p:sp>
      <p:sp>
        <p:nvSpPr>
          <p:cNvPr id="7" name="Titolo 1"/>
          <p:cNvSpPr>
            <a:spLocks noGrp="1"/>
          </p:cNvSpPr>
          <p:nvPr>
            <p:ph type="title"/>
          </p:nvPr>
        </p:nvSpPr>
        <p:spPr>
          <a:xfrm>
            <a:off x="457200" y="274638"/>
            <a:ext cx="8229600" cy="1143000"/>
          </a:xfrm>
        </p:spPr>
        <p:txBody>
          <a:bodyPr>
            <a:normAutofit/>
          </a:bodyPr>
          <a:lstStyle/>
          <a:p>
            <a:pPr algn="r"/>
            <a:r>
              <a:rPr lang="it-IT" sz="2800" b="1" dirty="0" smtClean="0">
                <a:solidFill>
                  <a:srgbClr val="00B050"/>
                </a:solidFill>
              </a:rPr>
              <a:t>Un secondo </a:t>
            </a:r>
            <a:br>
              <a:rPr lang="it-IT" sz="2800" b="1" dirty="0" smtClean="0">
                <a:solidFill>
                  <a:srgbClr val="00B050"/>
                </a:solidFill>
              </a:rPr>
            </a:br>
            <a:r>
              <a:rPr lang="it-IT" sz="2800" b="1" dirty="0" smtClean="0">
                <a:solidFill>
                  <a:srgbClr val="00B050"/>
                </a:solidFill>
              </a:rPr>
              <a:t>rischio ambientale</a:t>
            </a:r>
            <a:endParaRPr lang="en-US" sz="2800" b="1" dirty="0">
              <a:solidFill>
                <a:srgbClr val="00B05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508596"/>
            <a:ext cx="383443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Psicologi e polizia municipale</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Le statistiche sulle cause degli incidenti stradali sono derivano direttamente dagli agenti delle varie polizie, nazionali e municipali</a:t>
            </a:r>
          </a:p>
          <a:p>
            <a:r>
              <a:rPr lang="it-IT" dirty="0" smtClean="0"/>
              <a:t>L’interesse a nascondere i reati che sono all’origine degli incidenti falsa gravemente quelle statistiche</a:t>
            </a:r>
          </a:p>
          <a:p>
            <a:r>
              <a:rPr lang="it-IT" dirty="0" smtClean="0"/>
              <a:t>Il secondo comma dell’art. 365 del nostro Codice Penale esenta il sanitario dall’obbligo di referto l’assistenza sanitaria, necessaria per disinnescare il PTSD, Post </a:t>
            </a:r>
            <a:r>
              <a:rPr lang="it-IT" dirty="0" err="1" smtClean="0"/>
              <a:t>Traumatic</a:t>
            </a:r>
            <a:r>
              <a:rPr lang="it-IT" dirty="0"/>
              <a:t> </a:t>
            </a:r>
            <a:r>
              <a:rPr lang="it-IT" dirty="0" smtClean="0"/>
              <a:t>Stress </a:t>
            </a:r>
            <a:r>
              <a:rPr lang="it-IT" dirty="0" err="1" smtClean="0"/>
              <a:t>Disorder</a:t>
            </a:r>
            <a:endParaRPr lang="it-IT" dirty="0" smtClean="0"/>
          </a:p>
          <a:p>
            <a:r>
              <a:rPr lang="it-IT" dirty="0"/>
              <a:t>d</a:t>
            </a:r>
            <a:r>
              <a:rPr lang="it-IT" dirty="0" smtClean="0"/>
              <a:t>i cui è vittima il causatore dell’incidente non meno che chi lo ha subito.</a:t>
            </a:r>
          </a:p>
          <a:p>
            <a:r>
              <a:rPr lang="it-IT" dirty="0"/>
              <a:t>P</a:t>
            </a:r>
            <a:r>
              <a:rPr lang="it-IT" dirty="0" smtClean="0"/>
              <a:t>er elaborare l’uscita dal PTSD bisogna descrivere ogni singolo dettaglio della sua origine ad uno psicologo</a:t>
            </a:r>
          </a:p>
          <a:p>
            <a:r>
              <a:rPr lang="it-IT" dirty="0" smtClean="0"/>
              <a:t>Col FERSI e varie organizzazioni professionali stiamo preparando un progetto in risposta alla call MG-2-1-2018, di cui la Polizia Municipale di Roma può essere un partner </a:t>
            </a:r>
            <a:r>
              <a:rPr lang="it-IT" dirty="0" err="1" smtClean="0"/>
              <a:t>attivio</a:t>
            </a:r>
            <a:endParaRPr lang="it-IT" dirty="0" smtClean="0"/>
          </a:p>
          <a:p>
            <a:r>
              <a:rPr lang="it-IT" dirty="0" smtClean="0"/>
              <a:t>I tempi di questa call, a differenza di quelli della LC-GV-3-2019  (che comunque richiede una lunga preparazione) sono molto stretti</a:t>
            </a:r>
          </a:p>
          <a:p>
            <a:r>
              <a:rPr lang="it-IT" dirty="0" smtClean="0"/>
              <a:t>Ma ancora più ravvicinati sono i tempi per affrontare il terzo rischio</a:t>
            </a:r>
            <a:endParaRPr lang="it-IT" dirty="0"/>
          </a:p>
        </p:txBody>
      </p:sp>
      <p:sp>
        <p:nvSpPr>
          <p:cNvPr id="4" name="Segnaposto piè di pagina 3"/>
          <p:cNvSpPr>
            <a:spLocks noGrp="1"/>
          </p:cNvSpPr>
          <p:nvPr>
            <p:ph type="ftr" sz="quarter" idx="11"/>
          </p:nvPr>
        </p:nvSpPr>
        <p:spPr/>
        <p:txBody>
          <a:bodyPr/>
          <a:lstStyle/>
          <a:p>
            <a:r>
              <a:rPr lang="it-IT" smtClean="0"/>
              <a:t>giuseppegmquartieri@gmail.com</a:t>
            </a:r>
            <a:endParaRPr lang="it-IT"/>
          </a:p>
        </p:txBody>
      </p:sp>
      <p:sp>
        <p:nvSpPr>
          <p:cNvPr id="5" name="Segnaposto numero diapositiva 4"/>
          <p:cNvSpPr>
            <a:spLocks noGrp="1"/>
          </p:cNvSpPr>
          <p:nvPr>
            <p:ph type="sldNum" sz="quarter" idx="12"/>
          </p:nvPr>
        </p:nvSpPr>
        <p:spPr/>
        <p:txBody>
          <a:bodyPr/>
          <a:lstStyle/>
          <a:p>
            <a:fld id="{FC95C98E-5BCA-4BCB-9F29-420E1AD00F34}" type="slidenum">
              <a:rPr lang="it-IT" smtClean="0"/>
              <a:pPr/>
              <a:t>19</a:t>
            </a:fld>
            <a:endParaRPr lang="it-IT"/>
          </a:p>
        </p:txBody>
      </p:sp>
    </p:spTree>
    <p:extLst>
      <p:ext uri="{BB962C8B-B14F-4D97-AF65-F5344CB8AC3E}">
        <p14:creationId xmlns:p14="http://schemas.microsoft.com/office/powerpoint/2010/main" xmlns="" val="509344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p</a:t>
            </a:r>
            <a:r>
              <a:rPr lang="it-IT" dirty="0" smtClean="0"/>
              <a:t>ierangelo.sardi@gmail.com</a:t>
            </a:r>
            <a:endParaRPr lang="it-IT" dirty="0"/>
          </a:p>
        </p:txBody>
      </p:sp>
      <p:sp>
        <p:nvSpPr>
          <p:cNvPr id="5" name="Segnaposto numero diapositiva 4"/>
          <p:cNvSpPr>
            <a:spLocks noGrp="1"/>
          </p:cNvSpPr>
          <p:nvPr>
            <p:ph type="sldNum" sz="quarter" idx="12"/>
          </p:nvPr>
        </p:nvSpPr>
        <p:spPr/>
        <p:txBody>
          <a:bodyPr/>
          <a:lstStyle/>
          <a:p>
            <a:fld id="{FC95C98E-5BCA-4BCB-9F29-420E1AD00F34}" type="slidenum">
              <a:rPr lang="it-IT" smtClean="0"/>
              <a:pPr/>
              <a:t>2</a:t>
            </a:fld>
            <a:endParaRPr lang="it-IT" dirty="0"/>
          </a:p>
        </p:txBody>
      </p:sp>
      <p:sp>
        <p:nvSpPr>
          <p:cNvPr id="6" name="Rettangolo 5"/>
          <p:cNvSpPr/>
          <p:nvPr/>
        </p:nvSpPr>
        <p:spPr>
          <a:xfrm>
            <a:off x="0" y="1166843"/>
            <a:ext cx="8820472" cy="2246769"/>
          </a:xfrm>
          <a:prstGeom prst="rect">
            <a:avLst/>
          </a:prstGeom>
        </p:spPr>
        <p:txBody>
          <a:bodyPr wrap="square">
            <a:spAutoFit/>
          </a:bodyPr>
          <a:lstStyle/>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smtClean="0">
              <a:solidFill>
                <a:srgbClr val="FF0000"/>
              </a:solidFill>
            </a:endParaRPr>
          </a:p>
          <a:p>
            <a:pPr algn="just"/>
            <a:endParaRPr lang="it-IT" sz="2800" b="1" dirty="0">
              <a:solidFill>
                <a:srgbClr val="FF0000"/>
              </a:solidFill>
            </a:endParaRPr>
          </a:p>
        </p:txBody>
      </p:sp>
      <p:sp>
        <p:nvSpPr>
          <p:cNvPr id="7" name="Rettangolo 6"/>
          <p:cNvSpPr/>
          <p:nvPr/>
        </p:nvSpPr>
        <p:spPr>
          <a:xfrm>
            <a:off x="294309" y="1564561"/>
            <a:ext cx="8568952" cy="5262979"/>
          </a:xfrm>
          <a:prstGeom prst="rect">
            <a:avLst/>
          </a:prstGeom>
        </p:spPr>
        <p:txBody>
          <a:bodyPr wrap="square">
            <a:spAutoFit/>
          </a:bodyPr>
          <a:lstStyle/>
          <a:p>
            <a:r>
              <a:rPr lang="it-IT" sz="2400" b="1" dirty="0" smtClean="0">
                <a:solidFill>
                  <a:srgbClr val="0070C0"/>
                </a:solidFill>
              </a:rPr>
              <a:t>Tre gravi rischi per la </a:t>
            </a:r>
            <a:r>
              <a:rPr lang="it-IT" sz="2400" b="1" i="1" dirty="0" smtClean="0">
                <a:solidFill>
                  <a:srgbClr val="C00000"/>
                </a:solidFill>
              </a:rPr>
              <a:t>salute</a:t>
            </a:r>
            <a:r>
              <a:rPr lang="it-IT" sz="2400" b="1" dirty="0" smtClean="0">
                <a:solidFill>
                  <a:srgbClr val="0070C0"/>
                </a:solidFill>
              </a:rPr>
              <a:t> degli italiani,</a:t>
            </a:r>
          </a:p>
          <a:p>
            <a:r>
              <a:rPr lang="it-IT" sz="2400" b="1" dirty="0">
                <a:solidFill>
                  <a:srgbClr val="0070C0"/>
                </a:solidFill>
              </a:rPr>
              <a:t>s</a:t>
            </a:r>
            <a:r>
              <a:rPr lang="it-IT" sz="2400" b="1" dirty="0" smtClean="0">
                <a:solidFill>
                  <a:srgbClr val="0070C0"/>
                </a:solidFill>
              </a:rPr>
              <a:t>pecialmente per quelli di Roma e del Lazio,</a:t>
            </a:r>
          </a:p>
          <a:p>
            <a:r>
              <a:rPr lang="it-IT" sz="2400" b="1" dirty="0" smtClean="0">
                <a:solidFill>
                  <a:srgbClr val="0070C0"/>
                </a:solidFill>
              </a:rPr>
              <a:t>vengono dall’</a:t>
            </a:r>
            <a:r>
              <a:rPr lang="it-IT" sz="2400" b="1" i="1" dirty="0" smtClean="0">
                <a:solidFill>
                  <a:srgbClr val="C00000"/>
                </a:solidFill>
              </a:rPr>
              <a:t>ambiente</a:t>
            </a:r>
            <a:r>
              <a:rPr lang="it-IT" sz="2400" b="1" dirty="0" smtClean="0">
                <a:solidFill>
                  <a:srgbClr val="0070C0"/>
                </a:solidFill>
              </a:rPr>
              <a:t> che qui ci siamo creati.</a:t>
            </a:r>
          </a:p>
          <a:p>
            <a:endParaRPr lang="it-IT" sz="2400" b="1" dirty="0" smtClean="0">
              <a:solidFill>
                <a:srgbClr val="0070C0"/>
              </a:solidFill>
            </a:endParaRPr>
          </a:p>
          <a:p>
            <a:r>
              <a:rPr lang="it-IT" sz="2400" b="1" dirty="0" smtClean="0">
                <a:solidFill>
                  <a:srgbClr val="0070C0"/>
                </a:solidFill>
              </a:rPr>
              <a:t>La </a:t>
            </a:r>
            <a:r>
              <a:rPr lang="it-IT" sz="2400" b="1" i="1" dirty="0" smtClean="0">
                <a:solidFill>
                  <a:srgbClr val="C00000"/>
                </a:solidFill>
              </a:rPr>
              <a:t>psicologia</a:t>
            </a:r>
            <a:r>
              <a:rPr lang="it-IT" sz="2400" b="1" dirty="0" smtClean="0">
                <a:solidFill>
                  <a:srgbClr val="0070C0"/>
                </a:solidFill>
              </a:rPr>
              <a:t> d’oltralpe è stata capace di correggerne un paio:</a:t>
            </a:r>
          </a:p>
          <a:p>
            <a:r>
              <a:rPr lang="it-IT" sz="2400" b="1" dirty="0" smtClean="0">
                <a:solidFill>
                  <a:srgbClr val="0070C0"/>
                </a:solidFill>
              </a:rPr>
              <a:t>dobbiamo importare quelle competenze dei colleghi d’oltralpe,</a:t>
            </a:r>
          </a:p>
          <a:p>
            <a:r>
              <a:rPr lang="it-IT" sz="2400" b="1" dirty="0">
                <a:solidFill>
                  <a:srgbClr val="0070C0"/>
                </a:solidFill>
              </a:rPr>
              <a:t>e</a:t>
            </a:r>
            <a:r>
              <a:rPr lang="it-IT" sz="2400" b="1" dirty="0" smtClean="0">
                <a:solidFill>
                  <a:srgbClr val="0070C0"/>
                </a:solidFill>
              </a:rPr>
              <a:t>d esportare una nostra competenza che può correggere un terzo  </a:t>
            </a:r>
          </a:p>
          <a:p>
            <a:endParaRPr lang="it-IT" sz="2400" b="1" dirty="0" smtClean="0">
              <a:solidFill>
                <a:srgbClr val="0070C0"/>
              </a:solidFill>
            </a:endParaRPr>
          </a:p>
          <a:p>
            <a:r>
              <a:rPr lang="it-IT" sz="2400" b="1" dirty="0" smtClean="0">
                <a:solidFill>
                  <a:srgbClr val="0070C0"/>
                </a:solidFill>
              </a:rPr>
              <a:t>con progetti presentabili all’interno del programma </a:t>
            </a:r>
            <a:r>
              <a:rPr lang="it-IT" sz="2400" b="1" dirty="0" err="1" smtClean="0">
                <a:solidFill>
                  <a:srgbClr val="0070C0"/>
                </a:solidFill>
              </a:rPr>
              <a:t>Horizon</a:t>
            </a:r>
            <a:r>
              <a:rPr lang="it-IT" sz="2400" b="1" dirty="0" smtClean="0">
                <a:solidFill>
                  <a:srgbClr val="0070C0"/>
                </a:solidFill>
              </a:rPr>
              <a:t> 2020</a:t>
            </a:r>
          </a:p>
          <a:p>
            <a:r>
              <a:rPr lang="it-IT" sz="2400" b="1" dirty="0" smtClean="0">
                <a:solidFill>
                  <a:srgbClr val="0070C0"/>
                </a:solidFill>
              </a:rPr>
              <a:t>e del programma MISE d’intervento per le città intelligenti</a:t>
            </a:r>
          </a:p>
          <a:p>
            <a:r>
              <a:rPr lang="it-IT" sz="2400" b="1" dirty="0" smtClean="0">
                <a:solidFill>
                  <a:srgbClr val="0070C0"/>
                </a:solidFill>
              </a:rPr>
              <a:t>da Comune di Roma, UNISRITA, organizzazioni degli psicologi</a:t>
            </a:r>
          </a:p>
          <a:p>
            <a:r>
              <a:rPr lang="it-IT" sz="2400" b="1" dirty="0" smtClean="0">
                <a:solidFill>
                  <a:srgbClr val="0070C0"/>
                </a:solidFill>
              </a:rPr>
              <a:t>e di professioni, autorità, </a:t>
            </a:r>
            <a:r>
              <a:rPr lang="it-IT" sz="2400" b="1" dirty="0" err="1" smtClean="0">
                <a:solidFill>
                  <a:srgbClr val="0070C0"/>
                </a:solidFill>
              </a:rPr>
              <a:t>SMEs</a:t>
            </a:r>
            <a:r>
              <a:rPr lang="it-IT" sz="2400" b="1" dirty="0" smtClean="0">
                <a:solidFill>
                  <a:srgbClr val="0070C0"/>
                </a:solidFill>
              </a:rPr>
              <a:t>, ecc., complementari</a:t>
            </a:r>
          </a:p>
          <a:p>
            <a:r>
              <a:rPr lang="it-IT" sz="2400" b="1" dirty="0" smtClean="0">
                <a:solidFill>
                  <a:srgbClr val="0070C0"/>
                </a:solidFill>
              </a:rPr>
              <a:t> </a:t>
            </a:r>
          </a:p>
          <a:p>
            <a:r>
              <a:rPr lang="it-IT" sz="2400" b="1" dirty="0" smtClean="0">
                <a:solidFill>
                  <a:srgbClr val="0070C0"/>
                </a:solidFill>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0236" y="90116"/>
            <a:ext cx="383443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340768"/>
            <a:ext cx="8229600" cy="4968552"/>
          </a:xfrm>
        </p:spPr>
        <p:txBody>
          <a:bodyPr>
            <a:normAutofit fontScale="77500" lnSpcReduction="20000"/>
          </a:bodyPr>
          <a:lstStyle/>
          <a:p>
            <a:pPr lvl="0" algn="just"/>
            <a:r>
              <a:rPr lang="it-IT" b="1" i="1" dirty="0" smtClean="0">
                <a:solidFill>
                  <a:srgbClr val="FF0000"/>
                </a:solidFill>
              </a:rPr>
              <a:t>La </a:t>
            </a:r>
            <a:r>
              <a:rPr lang="it-IT" b="1" i="1" dirty="0">
                <a:solidFill>
                  <a:srgbClr val="FF0000"/>
                </a:solidFill>
              </a:rPr>
              <a:t>Regione Lazio nel suo insieme, Roma inclusa, è quella più danneggiata di tutte le altre dalla incapacità tipicamente </a:t>
            </a:r>
            <a:r>
              <a:rPr lang="it-IT" b="1" i="1" dirty="0" smtClean="0">
                <a:solidFill>
                  <a:srgbClr val="FF0000"/>
                </a:solidFill>
              </a:rPr>
              <a:t>italiana </a:t>
            </a:r>
            <a:r>
              <a:rPr lang="it-IT" b="1" i="1" dirty="0">
                <a:solidFill>
                  <a:srgbClr val="FF0000"/>
                </a:solidFill>
              </a:rPr>
              <a:t>di gestire la raccolta, il trasporto e la messa in sicurezza dei rifiuti ecologicamente ed </a:t>
            </a:r>
            <a:r>
              <a:rPr lang="it-IT" b="1" i="1" dirty="0" err="1">
                <a:solidFill>
                  <a:srgbClr val="FF0000"/>
                </a:solidFill>
              </a:rPr>
              <a:t>ambientalmente</a:t>
            </a:r>
            <a:r>
              <a:rPr lang="it-IT" b="1" i="1" dirty="0">
                <a:solidFill>
                  <a:srgbClr val="FF0000"/>
                </a:solidFill>
              </a:rPr>
              <a:t> più pericolosi, cioè quelli </a:t>
            </a:r>
            <a:r>
              <a:rPr lang="it-IT" b="1" i="1" dirty="0" smtClean="0">
                <a:solidFill>
                  <a:srgbClr val="FF0000"/>
                </a:solidFill>
              </a:rPr>
              <a:t>radioattivi</a:t>
            </a:r>
          </a:p>
          <a:p>
            <a:pPr lvl="0" algn="just"/>
            <a:r>
              <a:rPr lang="it-IT" b="1" i="1" dirty="0">
                <a:solidFill>
                  <a:srgbClr val="FF0000"/>
                </a:solidFill>
              </a:rPr>
              <a:t>N</a:t>
            </a:r>
            <a:r>
              <a:rPr lang="it-IT" b="1" i="1" dirty="0" smtClean="0">
                <a:solidFill>
                  <a:srgbClr val="FF0000"/>
                </a:solidFill>
              </a:rPr>
              <a:t>essuno </a:t>
            </a:r>
            <a:r>
              <a:rPr lang="it-IT" b="1" i="1" dirty="0">
                <a:solidFill>
                  <a:srgbClr val="FF0000"/>
                </a:solidFill>
              </a:rPr>
              <a:t>sa con precisione in quanti e quali siti i loro depositi stiano, ma certo la quantità di gran lunga maggiore sta proprio nel Lazio. </a:t>
            </a:r>
          </a:p>
          <a:p>
            <a:pPr lvl="0" algn="just"/>
            <a:r>
              <a:rPr lang="it-IT" b="1" i="1" dirty="0" smtClean="0">
                <a:solidFill>
                  <a:srgbClr val="FF0000"/>
                </a:solidFill>
              </a:rPr>
              <a:t>Sono circa </a:t>
            </a:r>
            <a:r>
              <a:rPr lang="it-IT" b="1" i="1" dirty="0">
                <a:solidFill>
                  <a:srgbClr val="FF0000"/>
                </a:solidFill>
              </a:rPr>
              <a:t>90 i capannoni e bunker che da un capo all'altro dell'Italia già ospitano depositi di rifiuti radioattivi e di combustibile irraggiato. Di questi 90 capannoni, 20 si trovano nel </a:t>
            </a:r>
            <a:r>
              <a:rPr lang="it-IT" b="1" i="1" dirty="0" smtClean="0">
                <a:solidFill>
                  <a:srgbClr val="FF0000"/>
                </a:solidFill>
              </a:rPr>
              <a:t>Lazio: il </a:t>
            </a:r>
            <a:r>
              <a:rPr lang="it-IT" b="1" i="1" dirty="0">
                <a:solidFill>
                  <a:srgbClr val="FF0000"/>
                </a:solidFill>
              </a:rPr>
              <a:t>materiale nucleare è stoccato soprattutto nel centro di Casaccia, alle porte di Roma, e a Borgo Sabotino in provincia di Latina. In quest'ultimo centro esistono ben 10 aree di deposito</a:t>
            </a:r>
            <a:r>
              <a:rPr lang="it-IT" b="1" i="1" dirty="0" smtClean="0">
                <a:solidFill>
                  <a:srgbClr val="FF0000"/>
                </a:solidFill>
              </a:rPr>
              <a:t>.</a:t>
            </a:r>
          </a:p>
          <a:p>
            <a:pPr lvl="0" algn="just"/>
            <a:endParaRPr lang="it-IT" b="1" i="1" dirty="0">
              <a:solidFill>
                <a:srgbClr val="FF0000"/>
              </a:solidFill>
            </a:endParaRPr>
          </a:p>
          <a:p>
            <a:endParaRPr lang="it-IT" dirty="0"/>
          </a:p>
        </p:txBody>
      </p:sp>
      <p:sp>
        <p:nvSpPr>
          <p:cNvPr id="3" name="Segnaposto piè di pagina 2"/>
          <p:cNvSpPr>
            <a:spLocks noGrp="1"/>
          </p:cNvSpPr>
          <p:nvPr>
            <p:ph type="ftr" sz="quarter" idx="11"/>
          </p:nvPr>
        </p:nvSpPr>
        <p:spPr/>
        <p:txBody>
          <a:bodyPr/>
          <a:lstStyle/>
          <a:p>
            <a:r>
              <a:rPr lang="it-IT" dirty="0"/>
              <a:t>pierangelo.sardi@gmail.com</a:t>
            </a:r>
          </a:p>
        </p:txBody>
      </p:sp>
      <p:sp>
        <p:nvSpPr>
          <p:cNvPr id="4" name="Segnaposto numero diapositiva 3"/>
          <p:cNvSpPr>
            <a:spLocks noGrp="1"/>
          </p:cNvSpPr>
          <p:nvPr>
            <p:ph type="sldNum" sz="quarter" idx="12"/>
          </p:nvPr>
        </p:nvSpPr>
        <p:spPr/>
        <p:txBody>
          <a:bodyPr/>
          <a:lstStyle/>
          <a:p>
            <a:fld id="{FC95C98E-5BCA-4BCB-9F29-420E1AD00F34}" type="slidenum">
              <a:rPr lang="it-IT" smtClean="0"/>
              <a:pPr/>
              <a:t>20</a:t>
            </a:fld>
            <a:endParaRPr lang="it-IT"/>
          </a:p>
        </p:txBody>
      </p:sp>
      <p:sp>
        <p:nvSpPr>
          <p:cNvPr id="7" name="Titolo 1"/>
          <p:cNvSpPr>
            <a:spLocks noGrp="1"/>
          </p:cNvSpPr>
          <p:nvPr>
            <p:ph type="title"/>
          </p:nvPr>
        </p:nvSpPr>
        <p:spPr>
          <a:xfrm>
            <a:off x="457200" y="274638"/>
            <a:ext cx="8229600" cy="1143000"/>
          </a:xfrm>
        </p:spPr>
        <p:txBody>
          <a:bodyPr>
            <a:normAutofit/>
          </a:bodyPr>
          <a:lstStyle/>
          <a:p>
            <a:pPr algn="r"/>
            <a:r>
              <a:rPr lang="it-IT" sz="2800" b="1" dirty="0" smtClean="0">
                <a:solidFill>
                  <a:srgbClr val="00B050"/>
                </a:solidFill>
              </a:rPr>
              <a:t>Un terzo </a:t>
            </a:r>
            <a:br>
              <a:rPr lang="it-IT" sz="2800" b="1" dirty="0" smtClean="0">
                <a:solidFill>
                  <a:srgbClr val="00B050"/>
                </a:solidFill>
              </a:rPr>
            </a:br>
            <a:r>
              <a:rPr lang="it-IT" sz="2800" b="1" dirty="0" smtClean="0">
                <a:solidFill>
                  <a:srgbClr val="00B050"/>
                </a:solidFill>
              </a:rPr>
              <a:t>rischio ambientale</a:t>
            </a:r>
            <a:endParaRPr lang="en-US" sz="2800" b="1" dirty="0">
              <a:solidFill>
                <a:srgbClr val="00B05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508596"/>
            <a:ext cx="383443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443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Ruolo degli psicologi anche nel terzo problema </a:t>
            </a:r>
            <a:endParaRPr lang="it-IT" dirty="0"/>
          </a:p>
        </p:txBody>
      </p:sp>
      <p:sp>
        <p:nvSpPr>
          <p:cNvPr id="3" name="Segnaposto contenuto 2"/>
          <p:cNvSpPr>
            <a:spLocks noGrp="1"/>
          </p:cNvSpPr>
          <p:nvPr>
            <p:ph idx="1"/>
          </p:nvPr>
        </p:nvSpPr>
        <p:spPr>
          <a:xfrm>
            <a:off x="457200" y="1600200"/>
            <a:ext cx="8229600" cy="4853136"/>
          </a:xfrm>
        </p:spPr>
        <p:txBody>
          <a:bodyPr>
            <a:normAutofit fontScale="77500" lnSpcReduction="20000"/>
          </a:bodyPr>
          <a:lstStyle/>
          <a:p>
            <a:pPr lvl="0" algn="just"/>
            <a:r>
              <a:rPr lang="it-IT" b="1" i="1" dirty="0">
                <a:solidFill>
                  <a:srgbClr val="FF0000"/>
                </a:solidFill>
              </a:rPr>
              <a:t>L’atteggiamento italiano verso questo rischio è strutturalmente nevrotico, caratterizzato dalle dinamiche descritte da Freud in «Totem e tabù»</a:t>
            </a:r>
          </a:p>
          <a:p>
            <a:pPr lvl="0" algn="just"/>
            <a:r>
              <a:rPr lang="it-IT" b="1" i="1" dirty="0">
                <a:solidFill>
                  <a:srgbClr val="FF0000"/>
                </a:solidFill>
              </a:rPr>
              <a:t>Come tale è stato affrontato con </a:t>
            </a:r>
            <a:r>
              <a:rPr lang="it-IT" b="1" i="1" dirty="0" smtClean="0">
                <a:solidFill>
                  <a:srgbClr val="FF0000"/>
                </a:solidFill>
              </a:rPr>
              <a:t>successo </a:t>
            </a:r>
            <a:r>
              <a:rPr lang="it-IT" b="1" i="1" dirty="0">
                <a:solidFill>
                  <a:srgbClr val="FF0000"/>
                </a:solidFill>
              </a:rPr>
              <a:t>dai colleghi psicologi d’oltralpe, in vari progetti europei: COWAM, </a:t>
            </a:r>
            <a:r>
              <a:rPr lang="it-IT" b="1" i="1" dirty="0" err="1">
                <a:solidFill>
                  <a:srgbClr val="FF0000"/>
                </a:solidFill>
              </a:rPr>
              <a:t>Argona</a:t>
            </a:r>
            <a:r>
              <a:rPr lang="it-IT" b="1" i="1" dirty="0">
                <a:solidFill>
                  <a:srgbClr val="FF0000"/>
                </a:solidFill>
              </a:rPr>
              <a:t>, IPNA, PIPPA, </a:t>
            </a:r>
            <a:r>
              <a:rPr lang="it-IT" b="1" i="1" dirty="0" err="1">
                <a:solidFill>
                  <a:srgbClr val="FF0000"/>
                </a:solidFill>
              </a:rPr>
              <a:t>HoNESt</a:t>
            </a:r>
            <a:endParaRPr lang="it-IT" b="1" i="1" dirty="0">
              <a:solidFill>
                <a:srgbClr val="FF0000"/>
              </a:solidFill>
            </a:endParaRPr>
          </a:p>
          <a:p>
            <a:pPr lvl="0" algn="just"/>
            <a:r>
              <a:rPr lang="it-IT" b="1" i="1" dirty="0" smtClean="0">
                <a:solidFill>
                  <a:srgbClr val="FF0000"/>
                </a:solidFill>
              </a:rPr>
              <a:t>Come da tutti i precedenti, anche </a:t>
            </a:r>
            <a:r>
              <a:rPr lang="it-IT" b="1" i="1" dirty="0">
                <a:solidFill>
                  <a:srgbClr val="FF0000"/>
                </a:solidFill>
              </a:rPr>
              <a:t>da </a:t>
            </a:r>
            <a:r>
              <a:rPr lang="it-IT" b="1" i="1" dirty="0" smtClean="0">
                <a:solidFill>
                  <a:srgbClr val="FF0000"/>
                </a:solidFill>
              </a:rPr>
              <a:t>quest’ultimo progetto, </a:t>
            </a:r>
            <a:r>
              <a:rPr lang="it-IT" b="1" i="1" dirty="0">
                <a:solidFill>
                  <a:srgbClr val="FF0000"/>
                </a:solidFill>
              </a:rPr>
              <a:t>ancora in corso e gestito dai Catalani, manca un partenariato italiano. </a:t>
            </a:r>
          </a:p>
          <a:p>
            <a:pPr lvl="0" algn="just"/>
            <a:r>
              <a:rPr lang="it-IT" b="1" i="1" dirty="0">
                <a:solidFill>
                  <a:srgbClr val="FF0000"/>
                </a:solidFill>
              </a:rPr>
              <a:t>Però i colleghi catalani ed europei, incontrati recentemente a Barcellona, sono disponibili ad effettuarne la parte rimanente in </a:t>
            </a:r>
            <a:r>
              <a:rPr lang="it-IT" b="1" i="1" dirty="0" smtClean="0">
                <a:solidFill>
                  <a:srgbClr val="FF0000"/>
                </a:solidFill>
              </a:rPr>
              <a:t>Italia</a:t>
            </a:r>
          </a:p>
          <a:p>
            <a:pPr lvl="0" algn="just"/>
            <a:r>
              <a:rPr lang="it-IT" b="1" i="1" dirty="0" smtClean="0">
                <a:solidFill>
                  <a:srgbClr val="FF0000"/>
                </a:solidFill>
              </a:rPr>
              <a:t>Il nostro Governo deve pubblicare entro dicembre la CNAPI</a:t>
            </a:r>
          </a:p>
          <a:p>
            <a:pPr lvl="0" algn="just"/>
            <a:r>
              <a:rPr lang="it-IT" b="1" i="1" dirty="0" smtClean="0">
                <a:solidFill>
                  <a:srgbClr val="FF0000"/>
                </a:solidFill>
              </a:rPr>
              <a:t>51 siti, altrettante rivolte come quella di Scanzano Jonico</a:t>
            </a:r>
            <a:endParaRPr lang="it-IT" b="1" i="1" dirty="0">
              <a:solidFill>
                <a:srgbClr val="FF0000"/>
              </a:solidFill>
            </a:endParaRPr>
          </a:p>
          <a:p>
            <a:endParaRPr lang="it-IT" dirty="0"/>
          </a:p>
        </p:txBody>
      </p:sp>
      <p:sp>
        <p:nvSpPr>
          <p:cNvPr id="4" name="Segnaposto piè di pagina 3"/>
          <p:cNvSpPr>
            <a:spLocks noGrp="1"/>
          </p:cNvSpPr>
          <p:nvPr>
            <p:ph type="ftr" sz="quarter" idx="11"/>
          </p:nvPr>
        </p:nvSpPr>
        <p:spPr/>
        <p:txBody>
          <a:bodyPr/>
          <a:lstStyle/>
          <a:p>
            <a:r>
              <a:rPr lang="it-IT" dirty="0"/>
              <a:t>p</a:t>
            </a:r>
            <a:r>
              <a:rPr lang="it-IT" dirty="0" smtClean="0"/>
              <a:t>ierangelo.sardi@gmail.com</a:t>
            </a:r>
            <a:endParaRPr lang="it-IT" dirty="0"/>
          </a:p>
        </p:txBody>
      </p:sp>
      <p:sp>
        <p:nvSpPr>
          <p:cNvPr id="5" name="Segnaposto numero diapositiva 4"/>
          <p:cNvSpPr>
            <a:spLocks noGrp="1"/>
          </p:cNvSpPr>
          <p:nvPr>
            <p:ph type="sldNum" sz="quarter" idx="12"/>
          </p:nvPr>
        </p:nvSpPr>
        <p:spPr/>
        <p:txBody>
          <a:bodyPr/>
          <a:lstStyle/>
          <a:p>
            <a:fld id="{FC95C98E-5BCA-4BCB-9F29-420E1AD00F34}" type="slidenum">
              <a:rPr lang="it-IT" smtClean="0"/>
              <a:pPr/>
              <a:t>21</a:t>
            </a:fld>
            <a:endParaRPr lang="it-IT" dirty="0"/>
          </a:p>
        </p:txBody>
      </p:sp>
    </p:spTree>
    <p:extLst>
      <p:ext uri="{BB962C8B-B14F-4D97-AF65-F5344CB8AC3E}">
        <p14:creationId xmlns:p14="http://schemas.microsoft.com/office/powerpoint/2010/main" xmlns="" val="88770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 Scanzano nel 2003 come psicologi non abbiamo fatto il nostro lavoro</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22</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3568" y="1700808"/>
            <a:ext cx="7920880"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0050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marL="342900" lvl="0" indent="-342900">
              <a:spcBef>
                <a:spcPct val="20000"/>
              </a:spcBef>
            </a:pPr>
            <a:r>
              <a:rPr lang="it-IT" sz="3400" dirty="0" smtClean="0">
                <a:solidFill>
                  <a:prstClr val="black"/>
                </a:solidFill>
                <a:ea typeface="+mn-ea"/>
                <a:cs typeface="+mn-cs"/>
              </a:rPr>
              <a:t>L</a:t>
            </a:r>
            <a:r>
              <a:rPr lang="it-IT" sz="3400" dirty="0">
                <a:solidFill>
                  <a:prstClr val="black"/>
                </a:solidFill>
                <a:ea typeface="+mn-ea"/>
                <a:cs typeface="+mn-cs"/>
              </a:rPr>
              <a:t>' ecomafia dei rifiuti in Italia</a:t>
            </a:r>
            <a:r>
              <a:rPr lang="it-IT" sz="3000" dirty="0">
                <a:solidFill>
                  <a:prstClr val="black"/>
                </a:solidFill>
                <a:ea typeface="+mn-ea"/>
                <a:cs typeface="+mn-cs"/>
              </a:rPr>
              <a:t/>
            </a:r>
            <a:br>
              <a:rPr lang="it-IT" sz="3000" dirty="0">
                <a:solidFill>
                  <a:prstClr val="black"/>
                </a:solidFill>
                <a:ea typeface="+mn-ea"/>
                <a:cs typeface="+mn-cs"/>
              </a:rPr>
            </a:br>
            <a:r>
              <a:rPr lang="it-IT" sz="3000" dirty="0" smtClean="0">
                <a:solidFill>
                  <a:prstClr val="black"/>
                </a:solidFill>
                <a:ea typeface="+mn-ea"/>
                <a:cs typeface="+mn-cs"/>
              </a:rPr>
              <a:t>Titolo e foto dal Corriere della Sera:</a:t>
            </a:r>
            <a:endParaRPr lang="it-IT" sz="3000" dirty="0"/>
          </a:p>
        </p:txBody>
      </p:sp>
      <p:sp>
        <p:nvSpPr>
          <p:cNvPr id="3" name="Segnaposto contenuto 2"/>
          <p:cNvSpPr>
            <a:spLocks noGrp="1"/>
          </p:cNvSpPr>
          <p:nvPr>
            <p:ph idx="1"/>
          </p:nvPr>
        </p:nvSpPr>
        <p:spPr>
          <a:xfrm>
            <a:off x="467544" y="1340768"/>
            <a:ext cx="8424936" cy="4785395"/>
          </a:xfrm>
        </p:spPr>
        <p:txBody>
          <a:bodyPr/>
          <a:lstStyle/>
          <a:p>
            <a:pPr marL="0" indent="0">
              <a:buNone/>
            </a:pPr>
            <a:r>
              <a:rPr lang="it-IT" sz="2800" dirty="0" smtClean="0"/>
              <a:t>«Zona Nucleare 300:  discarica </a:t>
            </a:r>
            <a:r>
              <a:rPr lang="it-IT" sz="2800" dirty="0"/>
              <a:t>illegale di rifiuti in </a:t>
            </a:r>
            <a:r>
              <a:rPr lang="it-IT" sz="2800" dirty="0" smtClean="0"/>
              <a:t>Sicilia, </a:t>
            </a:r>
            <a:r>
              <a:rPr lang="it-IT" sz="2800" dirty="0"/>
              <a:t>una delle attività preferite dall' </a:t>
            </a:r>
            <a:r>
              <a:rPr lang="it-IT" sz="2800" dirty="0" smtClean="0"/>
              <a:t>ecomafia»</a:t>
            </a:r>
          </a:p>
          <a:p>
            <a:endParaRPr lang="it-IT" dirty="0"/>
          </a:p>
        </p:txBody>
      </p:sp>
      <p:sp>
        <p:nvSpPr>
          <p:cNvPr id="4" name="Segnaposto piè di pagina 3"/>
          <p:cNvSpPr>
            <a:spLocks noGrp="1"/>
          </p:cNvSpPr>
          <p:nvPr>
            <p:ph type="ftr" sz="quarter" idx="11"/>
          </p:nvPr>
        </p:nvSpPr>
        <p:spPr/>
        <p:txBody>
          <a:bodyPr/>
          <a:lstStyle/>
          <a:p>
            <a:r>
              <a:rPr lang="it-IT" dirty="0"/>
              <a:t>p</a:t>
            </a:r>
            <a:r>
              <a:rPr lang="it-IT" dirty="0" smtClean="0"/>
              <a:t>ierangelo.sardi@gmail.com</a:t>
            </a:r>
            <a:endParaRPr lang="it-IT" dirty="0"/>
          </a:p>
        </p:txBody>
      </p:sp>
      <p:sp>
        <p:nvSpPr>
          <p:cNvPr id="5" name="Segnaposto numero diapositiva 4"/>
          <p:cNvSpPr>
            <a:spLocks noGrp="1"/>
          </p:cNvSpPr>
          <p:nvPr>
            <p:ph type="sldNum" sz="quarter" idx="12"/>
          </p:nvPr>
        </p:nvSpPr>
        <p:spPr/>
        <p:txBody>
          <a:bodyPr/>
          <a:lstStyle/>
          <a:p>
            <a:fld id="{FC95C98E-5BCA-4BCB-9F29-420E1AD00F34}" type="slidenum">
              <a:rPr lang="it-IT" smtClean="0"/>
              <a:pPr/>
              <a:t>23</a:t>
            </a:fld>
            <a:endParaRPr lang="it-IT"/>
          </a:p>
        </p:txBody>
      </p:sp>
      <p:pic>
        <p:nvPicPr>
          <p:cNvPr id="6" name="Immagine 5" descr="Risultati immagini per scorie radioattive sparse per l'Italia"/>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2492896"/>
            <a:ext cx="6912768" cy="3816424"/>
          </a:xfrm>
          <a:prstGeom prst="rect">
            <a:avLst/>
          </a:prstGeom>
          <a:noFill/>
          <a:ln>
            <a:noFill/>
          </a:ln>
        </p:spPr>
      </p:pic>
    </p:spTree>
    <p:extLst>
      <p:ext uri="{BB962C8B-B14F-4D97-AF65-F5344CB8AC3E}">
        <p14:creationId xmlns:p14="http://schemas.microsoft.com/office/powerpoint/2010/main" xmlns="" val="210241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FC95C98E-5BCA-4BCB-9F29-420E1AD00F34}" type="slidenum">
              <a:rPr lang="it-IT" smtClean="0"/>
              <a:pPr/>
              <a:t>24</a:t>
            </a:fld>
            <a:endParaRPr lang="it-IT"/>
          </a:p>
        </p:txBody>
      </p:sp>
      <p:sp>
        <p:nvSpPr>
          <p:cNvPr id="7" name="Segnaposto piè di pagina 6"/>
          <p:cNvSpPr>
            <a:spLocks noGrp="1"/>
          </p:cNvSpPr>
          <p:nvPr>
            <p:ph type="ftr" sz="quarter" idx="11"/>
          </p:nvPr>
        </p:nvSpPr>
        <p:spPr/>
        <p:txBody>
          <a:bodyPr/>
          <a:lstStyle/>
          <a:p>
            <a:r>
              <a:rPr lang="it-IT" dirty="0"/>
              <a:t>pierangelo.sardi@gmail.com</a:t>
            </a:r>
          </a:p>
        </p:txBody>
      </p:sp>
      <p:sp>
        <p:nvSpPr>
          <p:cNvPr id="2" name="Rettangolo 1"/>
          <p:cNvSpPr/>
          <p:nvPr/>
        </p:nvSpPr>
        <p:spPr>
          <a:xfrm>
            <a:off x="251520" y="332656"/>
            <a:ext cx="8280920" cy="707886"/>
          </a:xfrm>
          <a:prstGeom prst="rect">
            <a:avLst/>
          </a:prstGeom>
        </p:spPr>
        <p:txBody>
          <a:bodyPr wrap="square">
            <a:spAutoFit/>
          </a:bodyPr>
          <a:lstStyle/>
          <a:p>
            <a:r>
              <a:rPr lang="it-IT" sz="4000" b="1" dirty="0" smtClean="0">
                <a:solidFill>
                  <a:srgbClr val="00B050"/>
                </a:solidFill>
              </a:rPr>
              <a:t>Conclusione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4936" y="281980"/>
            <a:ext cx="383443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tangolo 3"/>
          <p:cNvSpPr/>
          <p:nvPr/>
        </p:nvSpPr>
        <p:spPr>
          <a:xfrm>
            <a:off x="395536" y="1412776"/>
            <a:ext cx="8352927" cy="4893647"/>
          </a:xfrm>
          <a:prstGeom prst="rect">
            <a:avLst/>
          </a:prstGeom>
        </p:spPr>
        <p:txBody>
          <a:bodyPr wrap="square">
            <a:spAutoFit/>
          </a:bodyPr>
          <a:lstStyle/>
          <a:p>
            <a:pPr lvl="0" algn="just"/>
            <a:r>
              <a:rPr lang="it-IT" sz="2400" b="1" i="1" dirty="0" smtClean="0">
                <a:solidFill>
                  <a:srgbClr val="FF0000"/>
                </a:solidFill>
              </a:rPr>
              <a:t>- In tutti questi tre casi, bisogna trasferire competenze psicologiche attraverso i nostri confini nazionali, dall’estero all’Italia, ma anche viceversa</a:t>
            </a:r>
          </a:p>
          <a:p>
            <a:pPr lvl="0" algn="just"/>
            <a:r>
              <a:rPr lang="it-IT" sz="2400" b="1" i="1" dirty="0" smtClean="0">
                <a:solidFill>
                  <a:srgbClr val="FF0000"/>
                </a:solidFill>
              </a:rPr>
              <a:t>- e stabilire ulteriori collegamenti fra gli psicologi ed altre professioni, fra amministrazioni, </a:t>
            </a:r>
            <a:r>
              <a:rPr lang="it-IT" sz="2400" b="1" i="1" dirty="0" err="1" smtClean="0">
                <a:solidFill>
                  <a:srgbClr val="FF0000"/>
                </a:solidFill>
              </a:rPr>
              <a:t>SMEs</a:t>
            </a:r>
            <a:r>
              <a:rPr lang="it-IT" sz="2400" b="1" i="1" dirty="0" smtClean="0">
                <a:solidFill>
                  <a:srgbClr val="FF0000"/>
                </a:solidFill>
              </a:rPr>
              <a:t>, Università, istituti di ricerca ecc. </a:t>
            </a:r>
          </a:p>
          <a:p>
            <a:pPr lvl="0" algn="just"/>
            <a:r>
              <a:rPr lang="it-IT" sz="2400" b="1" i="1" dirty="0" smtClean="0">
                <a:solidFill>
                  <a:srgbClr val="FF0000"/>
                </a:solidFill>
              </a:rPr>
              <a:t>- utilizzando la prossima, ultima tornata di bandi </a:t>
            </a:r>
            <a:r>
              <a:rPr lang="it-IT" sz="2400" b="1" i="1" dirty="0" err="1" smtClean="0">
                <a:solidFill>
                  <a:srgbClr val="FF0000"/>
                </a:solidFill>
              </a:rPr>
              <a:t>Horizon</a:t>
            </a:r>
            <a:r>
              <a:rPr lang="it-IT" sz="2400" b="1" i="1" dirty="0" smtClean="0">
                <a:solidFill>
                  <a:srgbClr val="FF0000"/>
                </a:solidFill>
              </a:rPr>
              <a:t> 2020, corsi di formazione (regionali ed anche comunali) finanziati dal Fondo Sociale Europeo, ma </a:t>
            </a:r>
            <a:r>
              <a:rPr lang="it-IT" sz="2400" b="1" i="1" dirty="0">
                <a:solidFill>
                  <a:srgbClr val="FF0000"/>
                </a:solidFill>
              </a:rPr>
              <a:t>anche programmi </a:t>
            </a:r>
            <a:r>
              <a:rPr lang="it-IT" sz="2400" b="1" i="1" dirty="0" smtClean="0">
                <a:solidFill>
                  <a:srgbClr val="FF0000"/>
                </a:solidFill>
              </a:rPr>
              <a:t>nazionali, come quello citato, del MISE, sulle città intelligenti. </a:t>
            </a:r>
          </a:p>
          <a:p>
            <a:pPr lvl="0" algn="just"/>
            <a:endParaRPr lang="it-IT" sz="2400" b="1" i="1" dirty="0" smtClean="0">
              <a:solidFill>
                <a:srgbClr val="FF0000"/>
              </a:solidFill>
            </a:endParaRPr>
          </a:p>
          <a:p>
            <a:pPr lvl="0" algn="just"/>
            <a:r>
              <a:rPr lang="it-IT" sz="2400" b="1" i="1" dirty="0" smtClean="0">
                <a:solidFill>
                  <a:srgbClr val="FF0000"/>
                </a:solidFill>
              </a:rPr>
              <a:t>- Il Comune di Roma, insieme ad UNISRITA, può essere al centro di queste nuove attività migliorative dell’ambiente e della salute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italiani non sono refrattari</a:t>
            </a:r>
            <a:br>
              <a:rPr lang="it-IT" dirty="0" smtClean="0"/>
            </a:br>
            <a:r>
              <a:rPr lang="it-IT" dirty="0" smtClean="0"/>
              <a:t> ma talvolta non informati né formati</a:t>
            </a:r>
            <a:endParaRPr lang="it-IT" dirty="0"/>
          </a:p>
        </p:txBody>
      </p:sp>
      <p:sp>
        <p:nvSpPr>
          <p:cNvPr id="3" name="Segnaposto contenuto 2"/>
          <p:cNvSpPr>
            <a:spLocks noGrp="1"/>
          </p:cNvSpPr>
          <p:nvPr>
            <p:ph idx="1"/>
          </p:nvPr>
        </p:nvSpPr>
        <p:spPr>
          <a:xfrm>
            <a:off x="457200" y="1628800"/>
            <a:ext cx="8229600" cy="4497363"/>
          </a:xfrm>
        </p:spPr>
        <p:txBody>
          <a:bodyPr>
            <a:normAutofit fontScale="70000" lnSpcReduction="20000"/>
          </a:bodyPr>
          <a:lstStyle/>
          <a:p>
            <a:r>
              <a:rPr lang="it-IT" dirty="0" smtClean="0"/>
              <a:t>Già negli anni ’90, gli italiani sembravano particolarmente refrattari alla sicurezza stradale</a:t>
            </a:r>
          </a:p>
          <a:p>
            <a:r>
              <a:rPr lang="it-IT" dirty="0" smtClean="0"/>
              <a:t>Poi le varie edizioni di SARTRE (Social </a:t>
            </a:r>
            <a:r>
              <a:rPr lang="it-IT" dirty="0" err="1" smtClean="0"/>
              <a:t>Attitudes</a:t>
            </a:r>
            <a:r>
              <a:rPr lang="it-IT" dirty="0" smtClean="0"/>
              <a:t> to Road </a:t>
            </a:r>
            <a:r>
              <a:rPr lang="it-IT" dirty="0" err="1" smtClean="0"/>
              <a:t>Traffic</a:t>
            </a:r>
            <a:r>
              <a:rPr lang="it-IT" dirty="0" smtClean="0"/>
              <a:t> </a:t>
            </a:r>
            <a:r>
              <a:rPr lang="it-IT" dirty="0" err="1" smtClean="0"/>
              <a:t>Risks</a:t>
            </a:r>
            <a:r>
              <a:rPr lang="it-IT" dirty="0" smtClean="0"/>
              <a:t> in Europe), CAST (</a:t>
            </a:r>
            <a:r>
              <a:rPr lang="it-IT" dirty="0" err="1" smtClean="0"/>
              <a:t>Campaigns</a:t>
            </a:r>
            <a:r>
              <a:rPr lang="it-IT" dirty="0" smtClean="0"/>
              <a:t> and </a:t>
            </a:r>
            <a:r>
              <a:rPr lang="it-IT" dirty="0" err="1" smtClean="0"/>
              <a:t>Awareness-raising</a:t>
            </a:r>
            <a:r>
              <a:rPr lang="it-IT" dirty="0" smtClean="0"/>
              <a:t> </a:t>
            </a:r>
            <a:r>
              <a:rPr lang="it-IT" dirty="0" err="1" smtClean="0"/>
              <a:t>Strategies</a:t>
            </a:r>
            <a:r>
              <a:rPr lang="it-IT" dirty="0" smtClean="0"/>
              <a:t> for </a:t>
            </a:r>
            <a:r>
              <a:rPr lang="it-IT" dirty="0" err="1" smtClean="0"/>
              <a:t>Traffic</a:t>
            </a:r>
            <a:r>
              <a:rPr lang="it-IT" dirty="0" smtClean="0"/>
              <a:t> </a:t>
            </a:r>
            <a:r>
              <a:rPr lang="it-IT" dirty="0" err="1" smtClean="0"/>
              <a:t>safety</a:t>
            </a:r>
            <a:r>
              <a:rPr lang="it-IT" dirty="0" smtClean="0"/>
              <a:t>). DRUID (</a:t>
            </a:r>
            <a:r>
              <a:rPr lang="it-IT" dirty="0" err="1" smtClean="0"/>
              <a:t>DRiving</a:t>
            </a:r>
            <a:r>
              <a:rPr lang="it-IT" dirty="0" smtClean="0"/>
              <a:t> Under </a:t>
            </a:r>
            <a:r>
              <a:rPr lang="it-IT" dirty="0" err="1" smtClean="0"/>
              <a:t>Influence</a:t>
            </a:r>
            <a:r>
              <a:rPr lang="it-IT" dirty="0" smtClean="0"/>
              <a:t> of </a:t>
            </a:r>
            <a:r>
              <a:rPr lang="it-IT" dirty="0" err="1" smtClean="0"/>
              <a:t>Drugs</a:t>
            </a:r>
            <a:r>
              <a:rPr lang="it-IT" dirty="0" smtClean="0"/>
              <a:t>, </a:t>
            </a:r>
            <a:r>
              <a:rPr lang="it-IT" dirty="0" err="1" smtClean="0"/>
              <a:t>alcohol</a:t>
            </a:r>
            <a:r>
              <a:rPr lang="it-IT" dirty="0" smtClean="0"/>
              <a:t> and </a:t>
            </a:r>
            <a:r>
              <a:rPr lang="it-IT" dirty="0" err="1" smtClean="0"/>
              <a:t>medicines</a:t>
            </a:r>
            <a:r>
              <a:rPr lang="it-IT" dirty="0" smtClean="0"/>
              <a:t>) ecc., hanno dimostrato il contrario</a:t>
            </a:r>
          </a:p>
          <a:p>
            <a:r>
              <a:rPr lang="it-IT" dirty="0" smtClean="0"/>
              <a:t>Ora tolleriamo il più alto numero di autovelox d’Europa (il doppio degli inglesi, a loro volta il doppio del terzo), nei ristoranti designiamo il guidatore che non beva,  mettiamo le cinture anche in città, il seggiolino ai bambini ecc.</a:t>
            </a:r>
          </a:p>
          <a:p>
            <a:r>
              <a:rPr lang="it-IT" dirty="0" smtClean="0"/>
              <a:t>E negli anni 2000 abbiamo fortemente diminuito questi incidenti stradali</a:t>
            </a:r>
          </a:p>
          <a:p>
            <a:r>
              <a:rPr lang="it-IT" dirty="0" smtClean="0"/>
              <a:t>Tanto che l’UE ci ha sollecitati a guardare l’altro modo in cui le nostre strade contribuiscono ad uccidere: le emissioni ambientali</a:t>
            </a:r>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3</a:t>
            </a:fld>
            <a:endParaRPr lang="it-IT"/>
          </a:p>
        </p:txBody>
      </p:sp>
    </p:spTree>
    <p:extLst>
      <p:ext uri="{BB962C8B-B14F-4D97-AF65-F5344CB8AC3E}">
        <p14:creationId xmlns:p14="http://schemas.microsoft.com/office/powerpoint/2010/main" xmlns="" val="128727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3200" b="1" i="1" dirty="0">
                <a:solidFill>
                  <a:srgbClr val="002060"/>
                </a:solidFill>
              </a:rPr>
              <a:t>U</a:t>
            </a:r>
            <a:r>
              <a:rPr lang="it-IT" sz="3200" b="1" i="1" dirty="0" smtClean="0">
                <a:solidFill>
                  <a:srgbClr val="002060"/>
                </a:solidFill>
              </a:rPr>
              <a:t>n primo rischio </a:t>
            </a:r>
            <a:br>
              <a:rPr lang="it-IT" sz="3200" b="1" i="1" dirty="0" smtClean="0">
                <a:solidFill>
                  <a:srgbClr val="002060"/>
                </a:solidFill>
              </a:rPr>
            </a:br>
            <a:r>
              <a:rPr lang="it-IT" sz="3200" b="1" i="1" dirty="0" smtClean="0">
                <a:solidFill>
                  <a:srgbClr val="002060"/>
                </a:solidFill>
              </a:rPr>
              <a:t>ambientale alla salute</a:t>
            </a:r>
            <a:endParaRPr lang="en-US" sz="3200" b="1" i="1" dirty="0">
              <a:solidFill>
                <a:srgbClr val="002060"/>
              </a:solidFill>
            </a:endParaRPr>
          </a:p>
        </p:txBody>
      </p:sp>
      <p:sp>
        <p:nvSpPr>
          <p:cNvPr id="3" name="Segnaposto contenuto 2"/>
          <p:cNvSpPr>
            <a:spLocks noGrp="1"/>
          </p:cNvSpPr>
          <p:nvPr>
            <p:ph idx="1"/>
          </p:nvPr>
        </p:nvSpPr>
        <p:spPr/>
        <p:txBody>
          <a:bodyPr>
            <a:normAutofit lnSpcReduction="10000"/>
          </a:bodyPr>
          <a:lstStyle/>
          <a:p>
            <a:pPr marL="0" indent="0" algn="ctr">
              <a:buNone/>
            </a:pPr>
            <a:r>
              <a:rPr lang="en-US" b="1" dirty="0" smtClean="0">
                <a:solidFill>
                  <a:srgbClr val="00B050"/>
                </a:solidFill>
              </a:rPr>
              <a:t>1) </a:t>
            </a:r>
            <a:r>
              <a:rPr lang="en-US" b="1" dirty="0" err="1" smtClean="0">
                <a:solidFill>
                  <a:srgbClr val="00B050"/>
                </a:solidFill>
              </a:rPr>
              <a:t>emissioni</a:t>
            </a:r>
            <a:r>
              <a:rPr lang="en-US" b="1" dirty="0" smtClean="0">
                <a:solidFill>
                  <a:srgbClr val="00B050"/>
                </a:solidFill>
              </a:rPr>
              <a:t> da </a:t>
            </a:r>
            <a:r>
              <a:rPr lang="en-US" b="1" dirty="0" err="1" smtClean="0">
                <a:solidFill>
                  <a:srgbClr val="00B050"/>
                </a:solidFill>
              </a:rPr>
              <a:t>sorgenti</a:t>
            </a:r>
            <a:r>
              <a:rPr lang="en-US" b="1" dirty="0" smtClean="0">
                <a:solidFill>
                  <a:srgbClr val="00B050"/>
                </a:solidFill>
              </a:rPr>
              <a:t> </a:t>
            </a:r>
            <a:r>
              <a:rPr lang="en-US" b="1" dirty="0" err="1" smtClean="0">
                <a:solidFill>
                  <a:srgbClr val="00B050"/>
                </a:solidFill>
              </a:rPr>
              <a:t>fossili</a:t>
            </a:r>
            <a:r>
              <a:rPr lang="en-US" b="1" dirty="0" smtClean="0">
                <a:solidFill>
                  <a:srgbClr val="00B050"/>
                </a:solidFill>
              </a:rPr>
              <a:t> </a:t>
            </a:r>
          </a:p>
          <a:p>
            <a:pPr marL="0" indent="0" algn="ctr">
              <a:buNone/>
            </a:pPr>
            <a:r>
              <a:rPr lang="en-US" b="1" dirty="0" smtClean="0">
                <a:solidFill>
                  <a:srgbClr val="00B050"/>
                </a:solidFill>
              </a:rPr>
              <a:t>PM 10</a:t>
            </a:r>
          </a:p>
          <a:p>
            <a:pPr marL="0" indent="0" algn="ctr">
              <a:buNone/>
            </a:pPr>
            <a:r>
              <a:rPr lang="en-US" b="1" dirty="0" smtClean="0">
                <a:solidFill>
                  <a:srgbClr val="00B050"/>
                </a:solidFill>
              </a:rPr>
              <a:t>PM 2,5</a:t>
            </a:r>
          </a:p>
          <a:p>
            <a:pPr marL="0" indent="0" algn="ctr">
              <a:buNone/>
            </a:pPr>
            <a:r>
              <a:rPr lang="en-US" b="1" dirty="0" err="1" smtClean="0">
                <a:solidFill>
                  <a:srgbClr val="00B050"/>
                </a:solidFill>
              </a:rPr>
              <a:t>Ossido</a:t>
            </a:r>
            <a:r>
              <a:rPr lang="en-US" b="1" dirty="0" smtClean="0">
                <a:solidFill>
                  <a:srgbClr val="00B050"/>
                </a:solidFill>
              </a:rPr>
              <a:t> di </a:t>
            </a:r>
            <a:r>
              <a:rPr lang="en-US" b="1" dirty="0" err="1">
                <a:solidFill>
                  <a:srgbClr val="00B050"/>
                </a:solidFill>
              </a:rPr>
              <a:t>A</a:t>
            </a:r>
            <a:r>
              <a:rPr lang="en-US" b="1" dirty="0" err="1" smtClean="0">
                <a:solidFill>
                  <a:srgbClr val="00B050"/>
                </a:solidFill>
              </a:rPr>
              <a:t>zoto</a:t>
            </a:r>
            <a:endParaRPr lang="en-US" b="1" dirty="0" smtClean="0">
              <a:solidFill>
                <a:srgbClr val="00B050"/>
              </a:solidFill>
            </a:endParaRPr>
          </a:p>
          <a:p>
            <a:pPr marL="0" indent="0" algn="ctr">
              <a:buNone/>
            </a:pPr>
            <a:r>
              <a:rPr lang="en-US" b="1" dirty="0" err="1" smtClean="0">
                <a:solidFill>
                  <a:srgbClr val="00B050"/>
                </a:solidFill>
              </a:rPr>
              <a:t>Ossido</a:t>
            </a:r>
            <a:r>
              <a:rPr lang="en-US" b="1" dirty="0" smtClean="0">
                <a:solidFill>
                  <a:srgbClr val="00B050"/>
                </a:solidFill>
              </a:rPr>
              <a:t> di </a:t>
            </a:r>
            <a:r>
              <a:rPr lang="en-US" b="1" dirty="0" err="1" smtClean="0">
                <a:solidFill>
                  <a:srgbClr val="00B050"/>
                </a:solidFill>
              </a:rPr>
              <a:t>Carbonio</a:t>
            </a:r>
            <a:r>
              <a:rPr lang="en-US" b="1" dirty="0" smtClean="0">
                <a:solidFill>
                  <a:srgbClr val="00B050"/>
                </a:solidFill>
              </a:rPr>
              <a:t> </a:t>
            </a:r>
          </a:p>
          <a:p>
            <a:pPr marL="0" indent="0" algn="ctr">
              <a:buNone/>
            </a:pPr>
            <a:r>
              <a:rPr lang="en-US" b="1" dirty="0" smtClean="0">
                <a:solidFill>
                  <a:srgbClr val="00B050"/>
                </a:solidFill>
              </a:rPr>
              <a:t>(</a:t>
            </a:r>
            <a:r>
              <a:rPr lang="en-US" b="1" dirty="0" err="1" smtClean="0">
                <a:solidFill>
                  <a:srgbClr val="00B050"/>
                </a:solidFill>
              </a:rPr>
              <a:t>ecc</a:t>
            </a:r>
            <a:r>
              <a:rPr lang="en-US" b="1" dirty="0" smtClean="0">
                <a:solidFill>
                  <a:srgbClr val="00B050"/>
                </a:solidFill>
              </a:rPr>
              <a:t>.: </a:t>
            </a:r>
            <a:r>
              <a:rPr lang="en-US" b="1" dirty="0" err="1" smtClean="0">
                <a:solidFill>
                  <a:srgbClr val="00B050"/>
                </a:solidFill>
              </a:rPr>
              <a:t>cfr</a:t>
            </a:r>
            <a:r>
              <a:rPr lang="en-US" b="1" dirty="0" smtClean="0">
                <a:solidFill>
                  <a:srgbClr val="00B050"/>
                </a:solidFill>
              </a:rPr>
              <a:t> slide</a:t>
            </a:r>
          </a:p>
          <a:p>
            <a:pPr marL="0" indent="0" algn="ctr">
              <a:buNone/>
            </a:pPr>
            <a:r>
              <a:rPr lang="en-US" b="1" dirty="0" smtClean="0">
                <a:solidFill>
                  <a:srgbClr val="00B050"/>
                </a:solidFill>
              </a:rPr>
              <a:t>n. 27 di </a:t>
            </a:r>
          </a:p>
          <a:p>
            <a:pPr marL="0" indent="0" algn="ctr">
              <a:buNone/>
            </a:pPr>
            <a:r>
              <a:rPr lang="en-US" b="1" dirty="0" err="1" smtClean="0">
                <a:solidFill>
                  <a:srgbClr val="00B050"/>
                </a:solidFill>
              </a:rPr>
              <a:t>Quartieri</a:t>
            </a:r>
            <a:r>
              <a:rPr lang="en-US" b="1" dirty="0" smtClean="0">
                <a:solidFill>
                  <a:srgbClr val="00B050"/>
                </a:solidFill>
              </a:rPr>
              <a:t>)</a:t>
            </a:r>
            <a:endParaRPr lang="en-US" b="1" dirty="0">
              <a:solidFill>
                <a:srgbClr val="00B050"/>
              </a:solidFill>
            </a:endParaRPr>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4</a:t>
            </a:fld>
            <a:endParaRPr lang="it-I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544" y="620688"/>
            <a:ext cx="3834432"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magine 8" descr="C:\Users\User\Pictures\INGANNO FOSSILI\INGANNO FOSSILI COP.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2564904"/>
            <a:ext cx="2638911" cy="3792061"/>
          </a:xfrm>
          <a:prstGeom prst="rect">
            <a:avLst/>
          </a:prstGeom>
          <a:noFill/>
          <a:ln>
            <a:noFill/>
          </a:ln>
        </p:spPr>
      </p:pic>
    </p:spTree>
    <p:extLst>
      <p:ext uri="{BB962C8B-B14F-4D97-AF65-F5344CB8AC3E}">
        <p14:creationId xmlns:p14="http://schemas.microsoft.com/office/powerpoint/2010/main" xmlns="" val="142936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a:t>
            </a:r>
            <a:r>
              <a:rPr lang="it-IT" dirty="0" smtClean="0"/>
              <a:t>ul ponte fra Vaticano e Roma centro</a:t>
            </a:r>
            <a:endParaRPr lang="it-IT" dirty="0"/>
          </a:p>
        </p:txBody>
      </p:sp>
      <p:sp>
        <p:nvSpPr>
          <p:cNvPr id="3" name="Segnaposto contenuto 2"/>
          <p:cNvSpPr>
            <a:spLocks noGrp="1"/>
          </p:cNvSpPr>
          <p:nvPr>
            <p:ph idx="1"/>
          </p:nvPr>
        </p:nvSpPr>
        <p:spPr>
          <a:xfrm>
            <a:off x="457200" y="1340768"/>
            <a:ext cx="8229600" cy="4785395"/>
          </a:xfrm>
        </p:spPr>
        <p:txBody>
          <a:bodyPr/>
          <a:lstStyle/>
          <a:p>
            <a:r>
              <a:rPr lang="it-IT" dirty="0" smtClean="0"/>
              <a:t>In inglese «scooter» indica il monopattino con cui i bambini vanno liberamente a scuola in centro città. I nostri anomali «</a:t>
            </a:r>
            <a:r>
              <a:rPr lang="it-IT" dirty="0" err="1" smtClean="0"/>
              <a:t>motor</a:t>
            </a:r>
            <a:r>
              <a:rPr lang="it-IT" dirty="0" smtClean="0"/>
              <a:t>-scooter» oltralpe sono sostituiti dalle «</a:t>
            </a:r>
            <a:r>
              <a:rPr lang="it-IT" dirty="0" err="1" smtClean="0"/>
              <a:t>pedelec</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5</a:t>
            </a:fld>
            <a:endParaRPr lang="it-IT"/>
          </a:p>
        </p:txBody>
      </p:sp>
      <p:pic>
        <p:nvPicPr>
          <p:cNvPr id="1026" name="Picture 2" descr="C:\Users\Gianmarco\Desktop\scoot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104" y="3645024"/>
            <a:ext cx="8352928" cy="2617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3327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Bicicletta a pedalata assistita</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6</a:t>
            </a:fld>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3568" y="2127477"/>
            <a:ext cx="2804403" cy="3316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3851920" y="1412776"/>
            <a:ext cx="4572000" cy="4745915"/>
          </a:xfrm>
          <a:prstGeom prst="rect">
            <a:avLst/>
          </a:prstGeom>
        </p:spPr>
        <p:txBody>
          <a:bodyPr>
            <a:spAutoFit/>
          </a:bodyPr>
          <a:lstStyle/>
          <a:p>
            <a:pPr marL="0" marR="0" lvl="0" indent="0" defTabSz="457200" eaLnBrk="1" fontAlgn="auto" latinLnBrk="0" hangingPunct="1">
              <a:lnSpc>
                <a:spcPct val="100000"/>
              </a:lnSpc>
              <a:spcBef>
                <a:spcPct val="20000"/>
              </a:spcBef>
              <a:spcAft>
                <a:spcPts val="0"/>
              </a:spcAft>
              <a:buClrTx/>
              <a:buSzTx/>
              <a:buFontTx/>
              <a:buNone/>
              <a:tabLst/>
              <a:defRPr/>
            </a:pPr>
            <a:r>
              <a:rPr kumimoji="0" lang="it-IT" b="0" i="0" u="none" strike="noStrike" kern="0" cap="none" spc="0" normalizeH="0" baseline="0" noProof="0" dirty="0" smtClean="0">
                <a:ln>
                  <a:noFill/>
                </a:ln>
                <a:solidFill>
                  <a:prstClr val="black"/>
                </a:solidFill>
                <a:effectLst/>
                <a:uLnTx/>
                <a:uFillTx/>
              </a:rPr>
              <a:t>L’intensità degli autovelox italiani può vanificare il privilegio di velocità dei mezzi motorizzati.</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b="0" i="0" u="none" strike="noStrike" kern="0" cap="none" spc="0" normalizeH="0" baseline="0" noProof="0" dirty="0" smtClean="0">
                <a:ln>
                  <a:noFill/>
                </a:ln>
                <a:solidFill>
                  <a:prstClr val="black"/>
                </a:solidFill>
                <a:effectLst/>
                <a:uLnTx/>
                <a:uFillTx/>
              </a:rPr>
              <a:t>Il costo dell’elettricità in Italia è ai massimi europei e mondiali</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b="0" i="0" u="none" strike="noStrike" kern="0" cap="none" spc="0" normalizeH="0" baseline="0" noProof="0" dirty="0" smtClean="0">
                <a:ln>
                  <a:noFill/>
                </a:ln>
                <a:solidFill>
                  <a:prstClr val="black"/>
                </a:solidFill>
                <a:effectLst/>
                <a:uLnTx/>
                <a:uFillTx/>
              </a:rPr>
              <a:t>Anche la nostra solarizzazione è ai massimi livelli, ma la sua intermittenza non trova assorbimento efficiente ed economico nella rete centrale: paghiamo </a:t>
            </a:r>
            <a:r>
              <a:rPr lang="it-IT" kern="0" dirty="0" smtClean="0">
                <a:solidFill>
                  <a:prstClr val="black"/>
                </a:solidFill>
              </a:rPr>
              <a:t>pur</a:t>
            </a:r>
            <a:r>
              <a:rPr kumimoji="0" lang="it-IT" b="0" i="0" u="none" strike="noStrike" kern="0" cap="none" spc="0" normalizeH="0" baseline="0" noProof="0" dirty="0" smtClean="0">
                <a:ln>
                  <a:noFill/>
                </a:ln>
                <a:solidFill>
                  <a:prstClr val="black"/>
                </a:solidFill>
                <a:effectLst/>
                <a:uLnTx/>
                <a:uFillTx/>
              </a:rPr>
              <a:t>e la dissipazione.</a:t>
            </a:r>
          </a:p>
          <a:p>
            <a:pPr marL="0" marR="0" lvl="0" indent="0" defTabSz="457200" eaLnBrk="1" fontAlgn="auto" latinLnBrk="0" hangingPunct="1">
              <a:lnSpc>
                <a:spcPct val="100000"/>
              </a:lnSpc>
              <a:spcBef>
                <a:spcPct val="20000"/>
              </a:spcBef>
              <a:spcAft>
                <a:spcPts val="0"/>
              </a:spcAft>
              <a:buClrTx/>
              <a:buSzTx/>
              <a:buFontTx/>
              <a:buNone/>
              <a:tabLst/>
              <a:defRPr/>
            </a:pPr>
            <a:r>
              <a:rPr lang="it-IT" kern="0" dirty="0" smtClean="0">
                <a:solidFill>
                  <a:prstClr val="black"/>
                </a:solidFill>
              </a:rPr>
              <a:t>Le nostre amministrazioni comunali non hanno i fondi di quelle estere: Parigi in una dozzina d’anni può raddoppiare il suo enorme </a:t>
            </a:r>
            <a:r>
              <a:rPr lang="it-IT" kern="0" dirty="0" err="1" smtClean="0">
                <a:solidFill>
                  <a:prstClr val="black"/>
                </a:solidFill>
              </a:rPr>
              <a:t>métro</a:t>
            </a:r>
            <a:r>
              <a:rPr lang="it-IT" kern="0" dirty="0" smtClean="0">
                <a:solidFill>
                  <a:prstClr val="black"/>
                </a:solidFill>
              </a:rPr>
              <a:t>, mentre Roma stenta dagli anni ottanta a finire la sua linea C. </a:t>
            </a:r>
          </a:p>
          <a:p>
            <a:pPr marL="0" marR="0" lvl="0" indent="0" defTabSz="457200" eaLnBrk="1" fontAlgn="auto" latinLnBrk="0" hangingPunct="1">
              <a:lnSpc>
                <a:spcPct val="100000"/>
              </a:lnSpc>
              <a:spcBef>
                <a:spcPct val="20000"/>
              </a:spcBef>
              <a:spcAft>
                <a:spcPts val="0"/>
              </a:spcAft>
              <a:buClrTx/>
              <a:buSzTx/>
              <a:buFontTx/>
              <a:buNone/>
              <a:tabLst/>
              <a:defRPr/>
            </a:pPr>
            <a:r>
              <a:rPr lang="it-IT" kern="0" dirty="0" smtClean="0">
                <a:solidFill>
                  <a:prstClr val="black"/>
                </a:solidFill>
              </a:rPr>
              <a:t>L’elettrificazione qui ha bisogno di una spinta dai privati</a:t>
            </a:r>
            <a:endParaRPr kumimoji="0" lang="it-IT"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150835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Dall’Enciclica </a:t>
            </a:r>
            <a:r>
              <a:rPr lang="it-IT" dirty="0" err="1" smtClean="0"/>
              <a:t>Laudato</a:t>
            </a:r>
            <a:r>
              <a:rPr lang="it-IT" dirty="0" smtClean="0"/>
              <a:t> </a:t>
            </a:r>
            <a:r>
              <a:rPr lang="it-IT" dirty="0" err="1" smtClean="0"/>
              <a:t>si’</a:t>
            </a:r>
            <a:endParaRPr lang="it-IT" dirty="0"/>
          </a:p>
        </p:txBody>
      </p:sp>
      <p:sp>
        <p:nvSpPr>
          <p:cNvPr id="3" name="Segnaposto contenuto 2"/>
          <p:cNvSpPr>
            <a:spLocks noGrp="1"/>
          </p:cNvSpPr>
          <p:nvPr>
            <p:ph idx="1"/>
          </p:nvPr>
        </p:nvSpPr>
        <p:spPr/>
        <p:txBody>
          <a:bodyPr>
            <a:normAutofit fontScale="70000" lnSpcReduction="20000"/>
          </a:bodyPr>
          <a:lstStyle/>
          <a:p>
            <a:r>
              <a:rPr lang="it-IT" dirty="0"/>
              <a:t>al punto 153 </a:t>
            </a:r>
            <a:r>
              <a:rPr lang="it-IT" i="1" dirty="0"/>
              <a:t>"le troppe automobili inquinanti" </a:t>
            </a:r>
            <a:endParaRPr lang="it-IT" i="1" dirty="0" smtClean="0"/>
          </a:p>
          <a:p>
            <a:r>
              <a:rPr lang="it-IT" dirty="0" smtClean="0"/>
              <a:t>che</a:t>
            </a:r>
            <a:r>
              <a:rPr lang="it-IT" dirty="0"/>
              <a:t> </a:t>
            </a:r>
            <a:r>
              <a:rPr lang="it-IT" i="1" dirty="0"/>
              <a:t>“consumano enormi quantità di energia non rinnovabile</a:t>
            </a:r>
            <a:r>
              <a:rPr lang="it-IT" i="1" dirty="0" smtClean="0"/>
              <a:t>”</a:t>
            </a:r>
            <a:endParaRPr lang="it-IT" dirty="0"/>
          </a:p>
          <a:p>
            <a:r>
              <a:rPr lang="it-IT" dirty="0" smtClean="0"/>
              <a:t>"C</a:t>
            </a:r>
            <a:r>
              <a:rPr lang="it-IT" i="1" dirty="0" smtClean="0"/>
              <a:t>i </a:t>
            </a:r>
            <a:r>
              <a:rPr lang="it-IT" i="1" dirty="0"/>
              <a:t>si ammala a causa di inalazioni di elevate quantità di fumo prodotto dai combustibili utilizzati per cucinare o per riscaldarsi” </a:t>
            </a:r>
            <a:r>
              <a:rPr lang="it-IT" dirty="0"/>
              <a:t>(punto 20)</a:t>
            </a:r>
            <a:r>
              <a:rPr lang="it-IT" i="1" dirty="0"/>
              <a:t>.</a:t>
            </a:r>
            <a:r>
              <a:rPr lang="it-IT" dirty="0"/>
              <a:t>  </a:t>
            </a:r>
            <a:endParaRPr lang="it-IT" dirty="0" smtClean="0"/>
          </a:p>
          <a:p>
            <a:r>
              <a:rPr lang="it-IT" dirty="0" smtClean="0"/>
              <a:t>Per </a:t>
            </a:r>
            <a:r>
              <a:rPr lang="it-IT" dirty="0"/>
              <a:t>orientare meglio i romani a valutare </a:t>
            </a:r>
            <a:r>
              <a:rPr lang="it-IT" dirty="0" smtClean="0"/>
              <a:t>l’ambiente </a:t>
            </a:r>
            <a:r>
              <a:rPr lang="it-IT" dirty="0"/>
              <a:t>in cui vivono, soffrono, s’ammalano e muoiono, si può indurne alcuni gruppi a </a:t>
            </a:r>
            <a:r>
              <a:rPr lang="it-IT" dirty="0" smtClean="0"/>
              <a:t>produrre diffusamente, </a:t>
            </a:r>
            <a:r>
              <a:rPr lang="it-IT" dirty="0"/>
              <a:t>accumulare e condividere con i vicini elettrificazione più sostenibile. </a:t>
            </a:r>
            <a:endParaRPr lang="it-IT" dirty="0" smtClean="0"/>
          </a:p>
          <a:p>
            <a:r>
              <a:rPr lang="it-IT" dirty="0" smtClean="0"/>
              <a:t>Anche </a:t>
            </a:r>
            <a:r>
              <a:rPr lang="it-IT" dirty="0"/>
              <a:t>qui ispirandoci all’enciclica, dal suo punto 123: </a:t>
            </a:r>
            <a:r>
              <a:rPr lang="it-IT" i="1" dirty="0"/>
              <a:t>“quando comunità di piccoli produttori optano per sistemi di produzione meno inquinanti, sostenendo un modello di vita, di felicità e di convivialità”.</a:t>
            </a:r>
            <a:r>
              <a:rPr lang="it-IT" dirty="0"/>
              <a:t>  </a:t>
            </a:r>
            <a:r>
              <a:rPr lang="it-IT" dirty="0" smtClean="0"/>
              <a:t> </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7</a:t>
            </a:fld>
            <a:endParaRPr lang="it-IT"/>
          </a:p>
        </p:txBody>
      </p:sp>
    </p:spTree>
    <p:extLst>
      <p:ext uri="{BB962C8B-B14F-4D97-AF65-F5344CB8AC3E}">
        <p14:creationId xmlns:p14="http://schemas.microsoft.com/office/powerpoint/2010/main" xmlns="" val="380147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Condizioni pessime, quindi ideali </a:t>
            </a:r>
            <a:br>
              <a:rPr lang="it-IT" dirty="0" smtClean="0"/>
            </a:br>
            <a:r>
              <a:rPr lang="it-IT" dirty="0" smtClean="0"/>
              <a:t>per il loro rovesciamento</a:t>
            </a:r>
            <a:endParaRPr lang="it-IT" dirty="0"/>
          </a:p>
        </p:txBody>
      </p:sp>
      <p:sp>
        <p:nvSpPr>
          <p:cNvPr id="3" name="Segnaposto contenuto 2"/>
          <p:cNvSpPr>
            <a:spLocks noGrp="1"/>
          </p:cNvSpPr>
          <p:nvPr>
            <p:ph idx="1"/>
          </p:nvPr>
        </p:nvSpPr>
        <p:spPr/>
        <p:txBody>
          <a:bodyPr>
            <a:normAutofit/>
          </a:bodyPr>
          <a:lstStyle/>
          <a:p>
            <a:r>
              <a:rPr lang="it-IT" sz="2400" dirty="0" smtClean="0"/>
              <a:t>A Roma circolano 3.300.000 auto a combustione interna, la massima densità italiana, a sua volta fra le massime in Europa</a:t>
            </a:r>
          </a:p>
          <a:p>
            <a:r>
              <a:rPr lang="it-IT" sz="2400" dirty="0" smtClean="0"/>
              <a:t>Sono molte più dei residenti, perché i pendolari cercano di dormire in periferia per respirare meglio, in realtà inquinando peggio, </a:t>
            </a:r>
            <a:r>
              <a:rPr lang="it-IT" sz="2400" dirty="0"/>
              <a:t>i</a:t>
            </a:r>
            <a:r>
              <a:rPr lang="it-IT" sz="2400" dirty="0" smtClean="0"/>
              <a:t>n un circolo vizioso</a:t>
            </a:r>
          </a:p>
          <a:p>
            <a:r>
              <a:rPr lang="it-IT" sz="2400" dirty="0" smtClean="0"/>
              <a:t>Anche a Roma, come nelle tipiche città italiane, le abitazioni non si aggregano a cerchio attorno alle stazioni ferroviarie, bensì lungo le </a:t>
            </a:r>
            <a:r>
              <a:rPr lang="it-IT" sz="2400" dirty="0"/>
              <a:t>strade radiali come i tentacoli del polipo </a:t>
            </a:r>
            <a:r>
              <a:rPr lang="it-IT" sz="2400" dirty="0" smtClean="0"/>
              <a:t> </a:t>
            </a:r>
          </a:p>
          <a:p>
            <a:r>
              <a:rPr lang="it-IT" sz="2400" dirty="0" smtClean="0"/>
              <a:t>Il nostro «</a:t>
            </a:r>
            <a:r>
              <a:rPr lang="it-IT" sz="2400" dirty="0" err="1" smtClean="0"/>
              <a:t>urban</a:t>
            </a:r>
            <a:r>
              <a:rPr lang="it-IT" sz="2400" dirty="0" smtClean="0"/>
              <a:t> </a:t>
            </a:r>
            <a:r>
              <a:rPr lang="it-IT" sz="2400" dirty="0" err="1" smtClean="0"/>
              <a:t>sprawl</a:t>
            </a:r>
            <a:r>
              <a:rPr lang="it-IT" sz="2400" dirty="0" smtClean="0"/>
              <a:t>» non si è modellato sulla </a:t>
            </a:r>
            <a:r>
              <a:rPr lang="it-IT" sz="2400" dirty="0"/>
              <a:t>m</a:t>
            </a:r>
            <a:r>
              <a:rPr lang="it-IT" sz="2400" dirty="0" smtClean="0"/>
              <a:t>obilità collettiva su ferro, ma sulla motorizzazione privata individuale</a:t>
            </a:r>
          </a:p>
          <a:p>
            <a:r>
              <a:rPr lang="it-IT" sz="2400" dirty="0"/>
              <a:t>D</a:t>
            </a:r>
            <a:r>
              <a:rPr lang="it-IT" sz="2400" dirty="0" smtClean="0"/>
              <a:t>ifficile da elettrificare, ma bisogna provarci, assolutamente</a:t>
            </a:r>
          </a:p>
          <a:p>
            <a:endParaRPr lang="it-IT" sz="2400" dirty="0" smtClean="0"/>
          </a:p>
          <a:p>
            <a:endParaRPr lang="it-IT" sz="2400" dirty="0" smtClean="0"/>
          </a:p>
          <a:p>
            <a:endParaRPr lang="it-IT" sz="2400" dirty="0" smtClean="0"/>
          </a:p>
          <a:p>
            <a:endParaRPr lang="it-IT" sz="2400" dirty="0" smtClean="0"/>
          </a:p>
          <a:p>
            <a:endParaRPr lang="it-IT" sz="2400" dirty="0" smtClean="0"/>
          </a:p>
          <a:p>
            <a:endParaRPr lang="it-IT" dirty="0" smtClean="0"/>
          </a:p>
          <a:p>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8</a:t>
            </a:fld>
            <a:endParaRPr lang="it-IT"/>
          </a:p>
        </p:txBody>
      </p:sp>
    </p:spTree>
    <p:extLst>
      <p:ext uri="{BB962C8B-B14F-4D97-AF65-F5344CB8AC3E}">
        <p14:creationId xmlns:p14="http://schemas.microsoft.com/office/powerpoint/2010/main" xmlns="" val="2177653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Lo svantaggio di chi inizia </a:t>
            </a:r>
            <a:endParaRPr lang="it-IT" dirty="0"/>
          </a:p>
        </p:txBody>
      </p:sp>
      <p:sp>
        <p:nvSpPr>
          <p:cNvPr id="4" name="Segnaposto piè di pagina 3"/>
          <p:cNvSpPr>
            <a:spLocks noGrp="1"/>
          </p:cNvSpPr>
          <p:nvPr>
            <p:ph type="ftr" sz="quarter" idx="11"/>
          </p:nvPr>
        </p:nvSpPr>
        <p:spPr/>
        <p:txBody>
          <a:bodyPr/>
          <a:lstStyle/>
          <a:p>
            <a:r>
              <a:rPr lang="it-IT" dirty="0"/>
              <a:t>pierangelo.sardi@gmail.com</a:t>
            </a:r>
          </a:p>
        </p:txBody>
      </p:sp>
      <p:sp>
        <p:nvSpPr>
          <p:cNvPr id="5" name="Segnaposto numero diapositiva 4"/>
          <p:cNvSpPr>
            <a:spLocks noGrp="1"/>
          </p:cNvSpPr>
          <p:nvPr>
            <p:ph type="sldNum" sz="quarter" idx="12"/>
          </p:nvPr>
        </p:nvSpPr>
        <p:spPr/>
        <p:txBody>
          <a:bodyPr/>
          <a:lstStyle/>
          <a:p>
            <a:fld id="{FC95C98E-5BCA-4BCB-9F29-420E1AD00F34}" type="slidenum">
              <a:rPr lang="it-IT" smtClean="0"/>
              <a:pPr/>
              <a:t>9</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2348880"/>
            <a:ext cx="2523963" cy="3316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3563888" y="2276872"/>
            <a:ext cx="4572000" cy="3785652"/>
          </a:xfrm>
          <a:prstGeom prst="rect">
            <a:avLst/>
          </a:prstGeom>
        </p:spPr>
        <p:txBody>
          <a:bodyPr>
            <a:spAutoFit/>
          </a:bodyPr>
          <a:lstStyle/>
          <a:p>
            <a:r>
              <a:rPr lang="en-US" sz="2000" dirty="0"/>
              <a:t>“potentially interested consumers tend not to buy electric vehicles because they are not confident enough about the opportunities to recharge them. However, the real business models do not yet exist. The establishment of recharging infrastructure for electric vehicles is expensive and, without additional financial support and/or </a:t>
            </a:r>
            <a:r>
              <a:rPr lang="en-US" sz="2000" b="1" dirty="0"/>
              <a:t>new approaches</a:t>
            </a:r>
            <a:r>
              <a:rPr lang="en-US" sz="2000" dirty="0"/>
              <a:t>, there is a </a:t>
            </a:r>
            <a:r>
              <a:rPr lang="en-US" sz="2000" b="1" dirty="0"/>
              <a:t>first-mover disadvantage </a:t>
            </a:r>
            <a:r>
              <a:rPr lang="en-US" sz="2000" dirty="0"/>
              <a:t>until there are enough vehicles to make the investments profitable.”</a:t>
            </a:r>
          </a:p>
        </p:txBody>
      </p:sp>
    </p:spTree>
    <p:extLst>
      <p:ext uri="{BB962C8B-B14F-4D97-AF65-F5344CB8AC3E}">
        <p14:creationId xmlns:p14="http://schemas.microsoft.com/office/powerpoint/2010/main" xmlns="" val="446543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3649</TotalTime>
  <Words>1799</Words>
  <Application>Microsoft Office PowerPoint</Application>
  <PresentationFormat>Presentazione su schermo (4:3)</PresentationFormat>
  <Paragraphs>184</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 Psicologia, ambiente, salute   </vt:lpstr>
      <vt:lpstr>Diapositiva 2</vt:lpstr>
      <vt:lpstr>Gli italiani non sono refrattari  ma talvolta non informati né formati</vt:lpstr>
      <vt:lpstr>Un primo rischio  ambientale alla salute</vt:lpstr>
      <vt:lpstr>Sul ponte fra Vaticano e Roma centro</vt:lpstr>
      <vt:lpstr>Bicicletta a pedalata assistita</vt:lpstr>
      <vt:lpstr>Dall’Enciclica Laudato si’</vt:lpstr>
      <vt:lpstr>Condizioni pessime, quindi ideali  per il loro rovesciamento</vt:lpstr>
      <vt:lpstr>Lo svantaggio di chi inizia </vt:lpstr>
      <vt:lpstr>Come superare il nostro  «equilibrio di Nash» </vt:lpstr>
      <vt:lpstr>Decollo ed espansione in California</vt:lpstr>
      <vt:lpstr>Da dove iniziare? </vt:lpstr>
      <vt:lpstr>Ormai economicamente e tecnicamente fattibile</vt:lpstr>
      <vt:lpstr>Fra nonni e quattordicenni</vt:lpstr>
      <vt:lpstr>Mancavano solo Comuni e SME</vt:lpstr>
      <vt:lpstr>Molte SME disponibili</vt:lpstr>
      <vt:lpstr>Diverse competenze nazionali  da coinvolgere</vt:lpstr>
      <vt:lpstr>Un secondo  rischio ambientale</vt:lpstr>
      <vt:lpstr>Psicologi e polizia municipale</vt:lpstr>
      <vt:lpstr>Un terzo  rischio ambientale</vt:lpstr>
      <vt:lpstr>Ruolo degli psicologi anche nel terzo problema </vt:lpstr>
      <vt:lpstr>A Scanzano nel 2003 come psicologi non abbiamo fatto il nostro lavoro</vt:lpstr>
      <vt:lpstr>L' ecomafia dei rifiuti in Italia Titolo e foto dal Corriere della Sera:</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SOTTOSISTEMI ECOLOGICI e LE IMPLICAZIONI DI MALATTIE AUTOIMMUNI</dc:title>
  <dc:creator>MrKun</dc:creator>
  <cp:lastModifiedBy>Marco</cp:lastModifiedBy>
  <cp:revision>403</cp:revision>
  <dcterms:created xsi:type="dcterms:W3CDTF">2016-03-30T16:27:36Z</dcterms:created>
  <dcterms:modified xsi:type="dcterms:W3CDTF">2017-10-15T09:15:12Z</dcterms:modified>
</cp:coreProperties>
</file>