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11/10/2017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11/10/2017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347764"/>
            <a:ext cx="7772400" cy="865212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652838"/>
            <a:ext cx="6400800" cy="496242"/>
          </a:xfrm>
        </p:spPr>
        <p:txBody>
          <a:bodyPr>
            <a:noAutofit/>
          </a:bodyPr>
          <a:lstStyle/>
          <a:p>
            <a:endParaRPr lang="it-IT" sz="2800" dirty="0" smtClean="0">
              <a:solidFill>
                <a:srgbClr val="FF0000"/>
              </a:solidFill>
            </a:endParaRPr>
          </a:p>
          <a:p>
            <a:r>
              <a:rPr lang="it-IT" sz="2800" b="1" i="1" dirty="0" smtClean="0">
                <a:solidFill>
                  <a:srgbClr val="FF0000"/>
                </a:solidFill>
              </a:rPr>
              <a:t>Emergenze sanitarie causate da Ditteri vettori di organismi patogeni</a:t>
            </a:r>
          </a:p>
          <a:p>
            <a:endParaRPr lang="it-IT" sz="2000" b="1" dirty="0" smtClean="0">
              <a:solidFill>
                <a:srgbClr val="0070C0"/>
              </a:solidFill>
            </a:endParaRPr>
          </a:p>
          <a:p>
            <a:r>
              <a:rPr lang="it-IT" sz="2000" b="1" dirty="0" smtClean="0">
                <a:solidFill>
                  <a:srgbClr val="0070C0"/>
                </a:solidFill>
              </a:rPr>
              <a:t>Prof. Ettore </a:t>
            </a:r>
            <a:r>
              <a:rPr lang="it-IT" sz="2000" b="1" dirty="0" smtClean="0">
                <a:solidFill>
                  <a:srgbClr val="0070C0"/>
                </a:solidFill>
              </a:rPr>
              <a:t>Ruberti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" y="404664"/>
            <a:ext cx="8618537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2" y="2591972"/>
            <a:ext cx="7866063" cy="548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9461" y="3356992"/>
            <a:ext cx="31242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322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70C0"/>
                </a:solidFill>
              </a:rPr>
              <a:t>Ditteri vettori di organismi patogeni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algn="just"/>
            <a:r>
              <a:rPr lang="it-IT" sz="1600" dirty="0" smtClean="0">
                <a:solidFill>
                  <a:srgbClr val="C00000"/>
                </a:solidFill>
              </a:rPr>
              <a:t>Zanzare del Genere </a:t>
            </a:r>
            <a:r>
              <a:rPr lang="it-IT" sz="1600" i="1" dirty="0" smtClean="0">
                <a:solidFill>
                  <a:srgbClr val="C00000"/>
                </a:solidFill>
              </a:rPr>
              <a:t>Anopheles</a:t>
            </a:r>
            <a:r>
              <a:rPr lang="it-IT" sz="1600" dirty="0" smtClean="0">
                <a:solidFill>
                  <a:srgbClr val="C00000"/>
                </a:solidFill>
              </a:rPr>
              <a:t>                 </a:t>
            </a:r>
            <a:r>
              <a:rPr lang="it-IT" sz="1600" dirty="0" smtClean="0">
                <a:solidFill>
                  <a:srgbClr val="C00000"/>
                </a:solidFill>
              </a:rPr>
              <a:t>Protozoo </a:t>
            </a:r>
            <a:r>
              <a:rPr lang="it-IT" sz="1600" i="1" dirty="0" smtClean="0">
                <a:solidFill>
                  <a:srgbClr val="C00000"/>
                </a:solidFill>
              </a:rPr>
              <a:t>Plasmodium </a:t>
            </a:r>
            <a:r>
              <a:rPr lang="it-IT" sz="1600" dirty="0" smtClean="0">
                <a:solidFill>
                  <a:srgbClr val="C00000"/>
                </a:solidFill>
              </a:rPr>
              <a:t>                          Malaria</a:t>
            </a:r>
          </a:p>
          <a:p>
            <a:pPr algn="just"/>
            <a:r>
              <a:rPr lang="it-IT" sz="1600" dirty="0" smtClean="0">
                <a:solidFill>
                  <a:srgbClr val="C00000"/>
                </a:solidFill>
              </a:rPr>
              <a:t>Zanzare del Genere </a:t>
            </a:r>
            <a:r>
              <a:rPr lang="it-IT" sz="1600" i="1" dirty="0" smtClean="0">
                <a:solidFill>
                  <a:srgbClr val="C00000"/>
                </a:solidFill>
              </a:rPr>
              <a:t>Aedes                               </a:t>
            </a:r>
            <a:r>
              <a:rPr lang="it-IT" sz="1600" dirty="0" smtClean="0">
                <a:solidFill>
                  <a:srgbClr val="C00000"/>
                </a:solidFill>
              </a:rPr>
              <a:t>Virus</a:t>
            </a:r>
            <a:r>
              <a:rPr lang="it-IT" sz="1600" i="1" dirty="0" smtClean="0">
                <a:solidFill>
                  <a:srgbClr val="C00000"/>
                </a:solidFill>
              </a:rPr>
              <a:t> </a:t>
            </a:r>
            <a:r>
              <a:rPr lang="it-IT" sz="1600" i="1" dirty="0" smtClean="0">
                <a:solidFill>
                  <a:srgbClr val="C00000"/>
                </a:solidFill>
              </a:rPr>
              <a:t>Alphavirus                           </a:t>
            </a:r>
            <a:r>
              <a:rPr lang="it-IT" sz="1600" dirty="0" smtClean="0">
                <a:solidFill>
                  <a:srgbClr val="C00000"/>
                </a:solidFill>
              </a:rPr>
              <a:t>Chikungunya</a:t>
            </a:r>
          </a:p>
          <a:p>
            <a:pPr algn="just"/>
            <a:r>
              <a:rPr lang="it-IT" sz="1600" dirty="0" smtClean="0">
                <a:solidFill>
                  <a:srgbClr val="C00000"/>
                </a:solidFill>
              </a:rPr>
              <a:t>                                                                               Virus </a:t>
            </a:r>
            <a:r>
              <a:rPr lang="it-IT" sz="1600" i="1" dirty="0" smtClean="0">
                <a:solidFill>
                  <a:srgbClr val="C00000"/>
                </a:solidFill>
              </a:rPr>
              <a:t>Dengue</a:t>
            </a:r>
            <a:r>
              <a:rPr lang="it-IT" sz="1600" dirty="0" smtClean="0">
                <a:solidFill>
                  <a:srgbClr val="C00000"/>
                </a:solidFill>
              </a:rPr>
              <a:t>                            Febbre  dengue</a:t>
            </a:r>
          </a:p>
          <a:p>
            <a:pPr algn="just"/>
            <a:r>
              <a:rPr lang="it-IT" sz="1600" dirty="0">
                <a:solidFill>
                  <a:srgbClr val="C00000"/>
                </a:solidFill>
              </a:rPr>
              <a:t> </a:t>
            </a:r>
            <a:r>
              <a:rPr lang="it-IT" sz="1600" dirty="0" smtClean="0">
                <a:solidFill>
                  <a:srgbClr val="C00000"/>
                </a:solidFill>
              </a:rPr>
              <a:t>				      Virus </a:t>
            </a:r>
            <a:r>
              <a:rPr lang="it-IT" sz="1600" i="1" dirty="0" err="1" smtClean="0">
                <a:solidFill>
                  <a:srgbClr val="C00000"/>
                </a:solidFill>
              </a:rPr>
              <a:t>Flavivirus</a:t>
            </a:r>
            <a:r>
              <a:rPr lang="it-IT" sz="1600" i="1" dirty="0" smtClean="0">
                <a:solidFill>
                  <a:srgbClr val="C00000"/>
                </a:solidFill>
              </a:rPr>
              <a:t>                             </a:t>
            </a:r>
            <a:r>
              <a:rPr lang="it-IT" sz="1600" dirty="0" smtClean="0">
                <a:solidFill>
                  <a:srgbClr val="C00000"/>
                </a:solidFill>
              </a:rPr>
              <a:t>Febbre gialla</a:t>
            </a:r>
          </a:p>
          <a:p>
            <a:pPr algn="just"/>
            <a:r>
              <a:rPr lang="it-IT" sz="1600" dirty="0">
                <a:solidFill>
                  <a:srgbClr val="C00000"/>
                </a:solidFill>
              </a:rPr>
              <a:t> </a:t>
            </a:r>
            <a:r>
              <a:rPr lang="it-IT" sz="1600" dirty="0" smtClean="0">
                <a:solidFill>
                  <a:srgbClr val="C00000"/>
                </a:solidFill>
              </a:rPr>
              <a:t>                                                                            Virus </a:t>
            </a:r>
            <a:r>
              <a:rPr lang="it-IT" sz="1600" i="1" dirty="0" err="1" smtClean="0">
                <a:solidFill>
                  <a:srgbClr val="C00000"/>
                </a:solidFill>
              </a:rPr>
              <a:t>Phlebovirus</a:t>
            </a:r>
            <a:r>
              <a:rPr lang="it-IT" sz="1600" dirty="0" smtClean="0">
                <a:solidFill>
                  <a:srgbClr val="C00000"/>
                </a:solidFill>
              </a:rPr>
              <a:t>                  Febbre della Rift Valley</a:t>
            </a:r>
          </a:p>
          <a:p>
            <a:pPr algn="just"/>
            <a:r>
              <a:rPr lang="it-IT" sz="1600" dirty="0" smtClean="0">
                <a:solidFill>
                  <a:srgbClr val="C00000"/>
                </a:solidFill>
              </a:rPr>
              <a:t>Zanzare del Genere </a:t>
            </a:r>
            <a:r>
              <a:rPr lang="it-IT" sz="1600" i="1" dirty="0">
                <a:solidFill>
                  <a:srgbClr val="C00000"/>
                </a:solidFill>
              </a:rPr>
              <a:t>Culex </a:t>
            </a:r>
            <a:r>
              <a:rPr lang="it-IT" sz="1600" i="1" dirty="0" smtClean="0">
                <a:solidFill>
                  <a:srgbClr val="C00000"/>
                </a:solidFill>
              </a:rPr>
              <a:t>                                 </a:t>
            </a:r>
            <a:r>
              <a:rPr lang="it-IT" sz="1600" dirty="0" smtClean="0">
                <a:solidFill>
                  <a:srgbClr val="C00000"/>
                </a:solidFill>
              </a:rPr>
              <a:t>Virus </a:t>
            </a:r>
            <a:r>
              <a:rPr lang="it-IT" sz="1600" i="1" dirty="0" err="1" smtClean="0">
                <a:solidFill>
                  <a:srgbClr val="C00000"/>
                </a:solidFill>
              </a:rPr>
              <a:t>Flavivirus</a:t>
            </a:r>
            <a:r>
              <a:rPr lang="it-IT" sz="1600" dirty="0" smtClean="0">
                <a:solidFill>
                  <a:srgbClr val="C00000"/>
                </a:solidFill>
              </a:rPr>
              <a:t>                    Infezione del Nilo Occ.</a:t>
            </a:r>
            <a:endParaRPr lang="it-IT" sz="1600" i="1" dirty="0" smtClean="0">
              <a:solidFill>
                <a:srgbClr val="C00000"/>
              </a:solidFill>
            </a:endParaRPr>
          </a:p>
          <a:p>
            <a:pPr algn="just"/>
            <a:r>
              <a:rPr lang="it-IT" sz="1600" dirty="0" smtClean="0">
                <a:solidFill>
                  <a:srgbClr val="C00000"/>
                </a:solidFill>
              </a:rPr>
              <a:t>                                                                           Nematode </a:t>
            </a:r>
            <a:r>
              <a:rPr lang="it-IT" sz="1600" i="1" dirty="0" err="1" smtClean="0">
                <a:solidFill>
                  <a:srgbClr val="C00000"/>
                </a:solidFill>
              </a:rPr>
              <a:t>Filariidae</a:t>
            </a:r>
            <a:r>
              <a:rPr lang="it-IT" sz="1600" dirty="0" smtClean="0">
                <a:solidFill>
                  <a:srgbClr val="C00000"/>
                </a:solidFill>
              </a:rPr>
              <a:t>                  Filariosi linfatica</a:t>
            </a:r>
          </a:p>
          <a:p>
            <a:pPr algn="just"/>
            <a:r>
              <a:rPr lang="it-IT" sz="1600" i="1" dirty="0">
                <a:solidFill>
                  <a:srgbClr val="C00000"/>
                </a:solidFill>
              </a:rPr>
              <a:t> </a:t>
            </a:r>
            <a:r>
              <a:rPr lang="it-IT" sz="1600" i="1" dirty="0" smtClean="0">
                <a:solidFill>
                  <a:srgbClr val="C00000"/>
                </a:solidFill>
              </a:rPr>
              <a:t>                                                                             Virus </a:t>
            </a:r>
            <a:r>
              <a:rPr lang="it-IT" sz="1600" i="1" dirty="0" err="1" smtClean="0">
                <a:solidFill>
                  <a:srgbClr val="C00000"/>
                </a:solidFill>
              </a:rPr>
              <a:t>Flavivirus</a:t>
            </a:r>
            <a:r>
              <a:rPr lang="it-IT" sz="1600" dirty="0" smtClean="0">
                <a:solidFill>
                  <a:srgbClr val="C00000"/>
                </a:solidFill>
              </a:rPr>
              <a:t>                     Encefalite giapponese</a:t>
            </a:r>
          </a:p>
          <a:p>
            <a:pPr algn="just"/>
            <a:r>
              <a:rPr lang="it-IT" sz="1600" dirty="0" smtClean="0">
                <a:solidFill>
                  <a:srgbClr val="C00000"/>
                </a:solidFill>
              </a:rPr>
              <a:t>Flebotomi</a:t>
            </a:r>
            <a:r>
              <a:rPr lang="it-IT" sz="1600" i="1" dirty="0" smtClean="0">
                <a:solidFill>
                  <a:srgbClr val="C00000"/>
                </a:solidFill>
              </a:rPr>
              <a:t>                                                        Protozoo Leishmania</a:t>
            </a:r>
            <a:r>
              <a:rPr lang="it-IT" sz="1600" dirty="0" smtClean="0">
                <a:solidFill>
                  <a:srgbClr val="C00000"/>
                </a:solidFill>
              </a:rPr>
              <a:t>                       Leishmaniosi</a:t>
            </a:r>
          </a:p>
          <a:p>
            <a:pPr algn="just"/>
            <a:r>
              <a:rPr lang="it-IT" sz="1600" dirty="0">
                <a:solidFill>
                  <a:srgbClr val="C00000"/>
                </a:solidFill>
              </a:rPr>
              <a:t> </a:t>
            </a:r>
            <a:r>
              <a:rPr lang="it-IT" sz="1600" dirty="0" smtClean="0">
                <a:solidFill>
                  <a:srgbClr val="C00000"/>
                </a:solidFill>
              </a:rPr>
              <a:t>                                                                                         ?                                   Febbre da pappataci</a:t>
            </a:r>
          </a:p>
          <a:p>
            <a:pPr algn="just"/>
            <a:r>
              <a:rPr lang="it-IT" sz="1600" dirty="0" smtClean="0">
                <a:solidFill>
                  <a:srgbClr val="C00000"/>
                </a:solidFill>
              </a:rPr>
              <a:t>Simulidi			Nematode </a:t>
            </a:r>
            <a:r>
              <a:rPr lang="it-IT" sz="1600" i="1" dirty="0" err="1" smtClean="0">
                <a:solidFill>
                  <a:srgbClr val="C00000"/>
                </a:solidFill>
              </a:rPr>
              <a:t>Onchocerca</a:t>
            </a:r>
            <a:r>
              <a:rPr lang="it-IT" sz="1600" dirty="0" smtClean="0">
                <a:solidFill>
                  <a:srgbClr val="C00000"/>
                </a:solidFill>
              </a:rPr>
              <a:t>                   Cecità fluviale</a:t>
            </a:r>
          </a:p>
          <a:p>
            <a:pPr algn="just"/>
            <a:r>
              <a:rPr lang="it-IT" sz="1600" dirty="0" smtClean="0">
                <a:solidFill>
                  <a:srgbClr val="C00000"/>
                </a:solidFill>
              </a:rPr>
              <a:t>Muscidi			Protozoo </a:t>
            </a:r>
            <a:r>
              <a:rPr lang="it-IT" sz="1600" i="1" dirty="0" err="1" smtClean="0">
                <a:solidFill>
                  <a:srgbClr val="C00000"/>
                </a:solidFill>
              </a:rPr>
              <a:t>Trypanosoma</a:t>
            </a:r>
            <a:r>
              <a:rPr lang="it-IT" sz="1600" i="1" dirty="0" smtClean="0">
                <a:solidFill>
                  <a:srgbClr val="C00000"/>
                </a:solidFill>
              </a:rPr>
              <a:t> </a:t>
            </a:r>
            <a:r>
              <a:rPr lang="it-IT" sz="1600" dirty="0" smtClean="0">
                <a:solidFill>
                  <a:srgbClr val="C00000"/>
                </a:solidFill>
              </a:rPr>
              <a:t>              Malattia del sonno</a:t>
            </a:r>
          </a:p>
          <a:p>
            <a:pPr algn="just"/>
            <a:endParaRPr lang="it-IT" sz="1600" dirty="0" smtClean="0">
              <a:solidFill>
                <a:srgbClr val="C00000"/>
              </a:solidFill>
            </a:endParaRPr>
          </a:p>
          <a:p>
            <a:pPr algn="just"/>
            <a:endParaRPr lang="it-IT" sz="1600" i="1" dirty="0">
              <a:solidFill>
                <a:srgbClr val="C0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27584" y="1412776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	Dittero		                 Patogeno	                             Malattia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759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 algn="ctr">
              <a:buNone/>
            </a:pPr>
            <a:r>
              <a:rPr lang="it-IT" sz="4000" b="1" dirty="0" smtClean="0">
                <a:solidFill>
                  <a:srgbClr val="0070C0"/>
                </a:solidFill>
              </a:rPr>
              <a:t>Metodi di contrasto</a:t>
            </a:r>
          </a:p>
          <a:p>
            <a:pPr marL="0" indent="0" algn="ctr">
              <a:buNone/>
            </a:pPr>
            <a:endParaRPr lang="it-IT" sz="2400" b="1" dirty="0" smtClean="0">
              <a:solidFill>
                <a:srgbClr val="0070C0"/>
              </a:solidFill>
            </a:endParaRPr>
          </a:p>
          <a:p>
            <a:pPr algn="just"/>
            <a:r>
              <a:rPr lang="it-IT" sz="1800" dirty="0">
                <a:solidFill>
                  <a:srgbClr val="C00000"/>
                </a:solidFill>
              </a:rPr>
              <a:t>Un insetticida che si era dimostrato particolarmente efficace </a:t>
            </a:r>
            <a:r>
              <a:rPr lang="it-IT" sz="1800" dirty="0" smtClean="0">
                <a:solidFill>
                  <a:srgbClr val="C00000"/>
                </a:solidFill>
              </a:rPr>
              <a:t>contro i Ditteri, in particolare contro Zanzare e Muscidi è </a:t>
            </a:r>
            <a:r>
              <a:rPr lang="it-IT" sz="1800" dirty="0">
                <a:solidFill>
                  <a:srgbClr val="C00000"/>
                </a:solidFill>
              </a:rPr>
              <a:t>il DDT (diclorodifeniltricloroetano), ossia un organoclorurato, vietato perché considerato nocivo per l’ambiente e per la salute. </a:t>
            </a:r>
            <a:endParaRPr lang="it-IT" sz="1800" dirty="0" smtClean="0">
              <a:solidFill>
                <a:srgbClr val="C00000"/>
              </a:solidFill>
            </a:endParaRPr>
          </a:p>
          <a:p>
            <a:r>
              <a:rPr lang="it-IT" sz="1800" dirty="0">
                <a:solidFill>
                  <a:srgbClr val="C00000"/>
                </a:solidFill>
              </a:rPr>
              <a:t>Un metodo valido per il contenimento delle Zanzare è rappresentato dalla tecnica del maschio sterile, tenuto conto che le femmine di </a:t>
            </a:r>
            <a:r>
              <a:rPr lang="it-IT" sz="1800" i="1" dirty="0">
                <a:solidFill>
                  <a:srgbClr val="C00000"/>
                </a:solidFill>
              </a:rPr>
              <a:t>Anopheles</a:t>
            </a:r>
            <a:r>
              <a:rPr lang="it-IT" sz="1800" dirty="0">
                <a:solidFill>
                  <a:srgbClr val="C00000"/>
                </a:solidFill>
              </a:rPr>
              <a:t> (come tutte le femmine dei Ditteri conosciuti) si accoppiano una sola volta. Tecnica messa a punto nel 1979 dal compianto Professor De Murtas dell’ENEA. Purtroppo è difficile utilizzarla a grandi scale, nazionali e continentali. </a:t>
            </a:r>
          </a:p>
          <a:p>
            <a:pPr algn="just"/>
            <a:r>
              <a:rPr lang="it-IT" sz="1800" dirty="0" smtClean="0">
                <a:solidFill>
                  <a:srgbClr val="C00000"/>
                </a:solidFill>
              </a:rPr>
              <a:t>Una </a:t>
            </a:r>
            <a:r>
              <a:rPr lang="it-IT" sz="1800" dirty="0">
                <a:solidFill>
                  <a:srgbClr val="C00000"/>
                </a:solidFill>
              </a:rPr>
              <a:t>tecnica che si sta dimostrando valida, attualmente utilizzata sull’</a:t>
            </a:r>
            <a:r>
              <a:rPr lang="it-IT" sz="1800" i="1" dirty="0">
                <a:solidFill>
                  <a:srgbClr val="C00000"/>
                </a:solidFill>
              </a:rPr>
              <a:t>Anopheles</a:t>
            </a:r>
            <a:r>
              <a:rPr lang="it-IT" sz="1800" dirty="0">
                <a:solidFill>
                  <a:srgbClr val="C00000"/>
                </a:solidFill>
              </a:rPr>
              <a:t> </a:t>
            </a:r>
            <a:r>
              <a:rPr lang="it-IT" sz="1800" i="1" dirty="0">
                <a:solidFill>
                  <a:srgbClr val="C00000"/>
                </a:solidFill>
              </a:rPr>
              <a:t>gambiae,</a:t>
            </a:r>
            <a:r>
              <a:rPr lang="it-IT" sz="1800" dirty="0">
                <a:solidFill>
                  <a:srgbClr val="C00000"/>
                </a:solidFill>
              </a:rPr>
              <a:t> è l’impiego di anticorpi monoclonali da utilizzare contro le proteine delle ghiandole salivari (</a:t>
            </a:r>
            <a:r>
              <a:rPr lang="it-IT" sz="1800" dirty="0" err="1">
                <a:solidFill>
                  <a:srgbClr val="C00000"/>
                </a:solidFill>
              </a:rPr>
              <a:t>Brennan</a:t>
            </a:r>
            <a:r>
              <a:rPr lang="it-IT" sz="1800" dirty="0">
                <a:solidFill>
                  <a:srgbClr val="C00000"/>
                </a:solidFill>
              </a:rPr>
              <a:t> JDG et al, PNAS Online 2000).</a:t>
            </a:r>
          </a:p>
          <a:p>
            <a:pPr algn="just"/>
            <a:r>
              <a:rPr lang="it-IT" sz="1800" dirty="0">
                <a:solidFill>
                  <a:srgbClr val="C00000"/>
                </a:solidFill>
              </a:rPr>
              <a:t>Un’altra tecnica, sempre basata su metodologie genetiche, è stata presentata recentemente dal Dipartimento di Medicina e Chirurgia dell’Università di Perugia, si tratta di variare il rapporto fra i sessi nell’</a:t>
            </a:r>
            <a:r>
              <a:rPr lang="it-IT" sz="1800" i="1" dirty="0">
                <a:solidFill>
                  <a:srgbClr val="C00000"/>
                </a:solidFill>
              </a:rPr>
              <a:t>Anopheles</a:t>
            </a:r>
            <a:r>
              <a:rPr lang="it-IT" sz="1800" dirty="0">
                <a:solidFill>
                  <a:srgbClr val="C00000"/>
                </a:solidFill>
              </a:rPr>
              <a:t>, utilizzando un particolare enzima in grado di eliminare il cromosoma X, in questo modo nascono quasi esclusivamente maschi, abbattendo di conseguenza le popolazioni dell’</a:t>
            </a:r>
            <a:r>
              <a:rPr lang="it-IT" sz="1800" i="1" dirty="0">
                <a:solidFill>
                  <a:srgbClr val="C00000"/>
                </a:solidFill>
              </a:rPr>
              <a:t>Anopheles</a:t>
            </a:r>
            <a:r>
              <a:rPr lang="it-IT" sz="1800" dirty="0">
                <a:solidFill>
                  <a:srgbClr val="C00000"/>
                </a:solidFill>
              </a:rPr>
              <a:t>. </a:t>
            </a:r>
          </a:p>
          <a:p>
            <a:pPr algn="just"/>
            <a:endParaRPr lang="it-IT" sz="1800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it-IT" sz="1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456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>Progetto Against Malaria</a:t>
            </a:r>
            <a:endParaRPr lang="it-IT" sz="4000" b="1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Autofit/>
          </a:bodyPr>
          <a:lstStyle/>
          <a:p>
            <a:pPr algn="just"/>
            <a:r>
              <a:rPr lang="it-IT" sz="2000" dirty="0" smtClean="0">
                <a:solidFill>
                  <a:srgbClr val="C00000"/>
                </a:solidFill>
              </a:rPr>
              <a:t>La </a:t>
            </a:r>
            <a:r>
              <a:rPr lang="it-IT" sz="2000" dirty="0">
                <a:solidFill>
                  <a:srgbClr val="C00000"/>
                </a:solidFill>
              </a:rPr>
              <a:t>ricerca orientata del Laboratorio finalizzato "Against Malaria", sviluppato </a:t>
            </a:r>
            <a:r>
              <a:rPr lang="it-IT" sz="2000" dirty="0" smtClean="0">
                <a:solidFill>
                  <a:srgbClr val="C00000"/>
                </a:solidFill>
              </a:rPr>
              <a:t>dall’Autore, </a:t>
            </a:r>
            <a:r>
              <a:rPr lang="it-IT" sz="2000" dirty="0">
                <a:solidFill>
                  <a:srgbClr val="C00000"/>
                </a:solidFill>
              </a:rPr>
              <a:t>attualmente in fase di realizzazione attraverso una collaborazione paritaria </a:t>
            </a:r>
            <a:r>
              <a:rPr lang="it-IT" sz="2000" dirty="0" smtClean="0">
                <a:solidFill>
                  <a:srgbClr val="C00000"/>
                </a:solidFill>
              </a:rPr>
              <a:t>ENEA/Università Ambrosiana, </a:t>
            </a:r>
            <a:r>
              <a:rPr lang="it-IT" sz="2000" dirty="0">
                <a:solidFill>
                  <a:srgbClr val="C00000"/>
                </a:solidFill>
              </a:rPr>
              <a:t>costituisce un cambio di paradigma, poiché non è basata sull’utilizzo di sistemi di contrasto attivi come insetticidi o passivi come zanzariere ecc., e neanche utilizza metodologie genetiche che, per quanto estremamente sofisticate, presentano l’handicap di essere difficilmente applicabili su vaste aree geografiche. Infatti l’approccio </a:t>
            </a:r>
            <a:r>
              <a:rPr lang="it-IT" sz="2000" dirty="0" smtClean="0">
                <a:solidFill>
                  <a:srgbClr val="C00000"/>
                </a:solidFill>
              </a:rPr>
              <a:t>prospettato consiste </a:t>
            </a:r>
            <a:r>
              <a:rPr lang="it-IT" sz="2000" dirty="0">
                <a:solidFill>
                  <a:srgbClr val="C00000"/>
                </a:solidFill>
              </a:rPr>
              <a:t>nell’interruzione del passaggio del </a:t>
            </a:r>
            <a:r>
              <a:rPr lang="it-IT" sz="2000" i="1" dirty="0">
                <a:solidFill>
                  <a:srgbClr val="C00000"/>
                </a:solidFill>
              </a:rPr>
              <a:t>Plasmodium</a:t>
            </a:r>
            <a:r>
              <a:rPr lang="it-IT" sz="2000" dirty="0">
                <a:solidFill>
                  <a:srgbClr val="C00000"/>
                </a:solidFill>
              </a:rPr>
              <a:t>, allo stato di sporozoo, dallo stomaco della femmina dell’</a:t>
            </a:r>
            <a:r>
              <a:rPr lang="it-IT" sz="2000" i="1" dirty="0">
                <a:solidFill>
                  <a:srgbClr val="C00000"/>
                </a:solidFill>
              </a:rPr>
              <a:t>Anopheles</a:t>
            </a:r>
            <a:r>
              <a:rPr lang="it-IT" sz="2000" dirty="0">
                <a:solidFill>
                  <a:srgbClr val="C00000"/>
                </a:solidFill>
              </a:rPr>
              <a:t> alle ghiandole salivari, modificando il potenziale elettromagnetico delle due membrane cellulari, ossia quelle dello stomaco e delle ghiandole salivari, durante la fase di trasformazione da pupa ad Insetto adulto, mediante un prodotto di </a:t>
            </a:r>
            <a:r>
              <a:rPr lang="it-IT" sz="2000" dirty="0" smtClean="0">
                <a:solidFill>
                  <a:srgbClr val="C00000"/>
                </a:solidFill>
              </a:rPr>
              <a:t>sintesi, identificato dal Professor Brera Rettore dell’Università Ambrosiana, </a:t>
            </a:r>
            <a:r>
              <a:rPr lang="it-IT" sz="2000" dirty="0">
                <a:solidFill>
                  <a:srgbClr val="C00000"/>
                </a:solidFill>
              </a:rPr>
              <a:t>diffuso nelle acque dove l’</a:t>
            </a:r>
            <a:r>
              <a:rPr lang="it-IT" sz="2000" i="1" dirty="0">
                <a:solidFill>
                  <a:srgbClr val="C00000"/>
                </a:solidFill>
              </a:rPr>
              <a:t>Anopheles</a:t>
            </a:r>
            <a:r>
              <a:rPr lang="it-IT" sz="2000" dirty="0">
                <a:solidFill>
                  <a:srgbClr val="C00000"/>
                </a:solidFill>
              </a:rPr>
              <a:t> ha deposto le uova e dove è presente il </a:t>
            </a:r>
            <a:r>
              <a:rPr lang="it-IT" sz="2000" i="1" dirty="0">
                <a:solidFill>
                  <a:srgbClr val="C00000"/>
                </a:solidFill>
              </a:rPr>
              <a:t>Plasmodium</a:t>
            </a:r>
            <a:r>
              <a:rPr lang="it-IT" sz="2000" dirty="0">
                <a:solidFill>
                  <a:srgbClr val="C00000"/>
                </a:solidFill>
              </a:rPr>
              <a:t>, innocuo pe l’uomo e con un bassissimo impatto ambientale.</a:t>
            </a:r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778628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4000" dirty="0" smtClean="0"/>
          </a:p>
          <a:p>
            <a:endParaRPr lang="it-IT" sz="4000" dirty="0"/>
          </a:p>
          <a:p>
            <a:pPr marL="0" indent="0" algn="ctr">
              <a:buNone/>
            </a:pPr>
            <a:r>
              <a:rPr lang="it-IT" sz="4000" b="1" dirty="0" smtClean="0">
                <a:solidFill>
                  <a:srgbClr val="0070C0"/>
                </a:solidFill>
              </a:rPr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37211201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411</Words>
  <Application>Microsoft Office PowerPoint</Application>
  <PresentationFormat>Presentazione su schermo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Presentazione standard di PowerPoint</vt:lpstr>
      <vt:lpstr>Ditteri vettori di organismi patogeni</vt:lpstr>
      <vt:lpstr>Presentazione standard di PowerPoint</vt:lpstr>
      <vt:lpstr>Progetto Against Malaria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Ruberti Ettore</dc:creator>
  <cp:lastModifiedBy>Microsoft</cp:lastModifiedBy>
  <cp:revision>21</cp:revision>
  <dcterms:created xsi:type="dcterms:W3CDTF">2017-10-11T08:46:17Z</dcterms:created>
  <dcterms:modified xsi:type="dcterms:W3CDTF">2017-10-11T13:34:22Z</dcterms:modified>
</cp:coreProperties>
</file>