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8" r:id="rId3"/>
    <p:sldId id="265" r:id="rId4"/>
    <p:sldId id="271" r:id="rId5"/>
    <p:sldId id="272" r:id="rId6"/>
    <p:sldId id="273" r:id="rId7"/>
    <p:sldId id="274" r:id="rId8"/>
    <p:sldId id="260" r:id="rId9"/>
    <p:sldId id="267" r:id="rId10"/>
    <p:sldId id="261" r:id="rId11"/>
    <p:sldId id="262" r:id="rId12"/>
    <p:sldId id="266" r:id="rId13"/>
    <p:sldId id="257" r:id="rId14"/>
    <p:sldId id="270" r:id="rId15"/>
    <p:sldId id="259" r:id="rId16"/>
    <p:sldId id="263" r:id="rId17"/>
    <p:sldId id="264" r:id="rId18"/>
    <p:sldId id="268" r:id="rId19"/>
    <p:sldId id="269"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2"/>
    <p:penClr>
      <a:srgbClr val="FF0000"/>
    </p:penClr>
  </p:showPr>
  <p:clrMru>
    <a:srgbClr val="000099"/>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2"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9" d="100"/>
          <a:sy n="69" d="100"/>
        </p:scale>
        <p:origin x="-261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951AF3-BD76-43A2-91B7-234AC0BCB59F}" type="datetimeFigureOut">
              <a:rPr lang="it-IT" smtClean="0"/>
              <a:pPr/>
              <a:t>14/10/2017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5A7EC7-E1B6-4E31-B748-7A3BAD0DDF2F}"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6D40AEE-D76B-4907-812C-8A0C2039D37D}" type="datetime1">
              <a:rPr lang="it-IT" smtClean="0"/>
              <a:pPr/>
              <a:t>14/10/2017</a:t>
            </a:fld>
            <a:endParaRPr lang="it-IT"/>
          </a:p>
        </p:txBody>
      </p:sp>
      <p:sp>
        <p:nvSpPr>
          <p:cNvPr id="5" name="Segnaposto piè di pagina 4"/>
          <p:cNvSpPr>
            <a:spLocks noGrp="1"/>
          </p:cNvSpPr>
          <p:nvPr>
            <p:ph type="ftr" sz="quarter" idx="11"/>
          </p:nvPr>
        </p:nvSpPr>
        <p:spPr/>
        <p:txBody>
          <a:bodyPr/>
          <a:lstStyle/>
          <a:p>
            <a:r>
              <a:rPr lang="it-IT" smtClean="0"/>
              <a:t>dir.generale@unsirta.com</a:t>
            </a:r>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EA9456E-7F26-4262-98B9-18DCA612DBBC}" type="datetime1">
              <a:rPr lang="it-IT" smtClean="0"/>
              <a:pPr/>
              <a:t>14/10/2017</a:t>
            </a:fld>
            <a:endParaRPr lang="it-IT"/>
          </a:p>
        </p:txBody>
      </p:sp>
      <p:sp>
        <p:nvSpPr>
          <p:cNvPr id="5" name="Segnaposto piè di pagina 4"/>
          <p:cNvSpPr>
            <a:spLocks noGrp="1"/>
          </p:cNvSpPr>
          <p:nvPr>
            <p:ph type="ftr" sz="quarter" idx="11"/>
          </p:nvPr>
        </p:nvSpPr>
        <p:spPr/>
        <p:txBody>
          <a:bodyPr/>
          <a:lstStyle/>
          <a:p>
            <a:r>
              <a:rPr lang="it-IT" smtClean="0"/>
              <a:t>dir.generale@unsirta.com</a:t>
            </a:r>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A545A11-59AE-4D42-BFDF-18B29D52396A}" type="datetime1">
              <a:rPr lang="it-IT" smtClean="0"/>
              <a:pPr/>
              <a:t>14/10/2017</a:t>
            </a:fld>
            <a:endParaRPr lang="it-IT"/>
          </a:p>
        </p:txBody>
      </p:sp>
      <p:sp>
        <p:nvSpPr>
          <p:cNvPr id="5" name="Segnaposto piè di pagina 4"/>
          <p:cNvSpPr>
            <a:spLocks noGrp="1"/>
          </p:cNvSpPr>
          <p:nvPr>
            <p:ph type="ftr" sz="quarter" idx="11"/>
          </p:nvPr>
        </p:nvSpPr>
        <p:spPr/>
        <p:txBody>
          <a:bodyPr/>
          <a:lstStyle/>
          <a:p>
            <a:r>
              <a:rPr lang="it-IT" smtClean="0"/>
              <a:t>dir.generale@unsirta.com</a:t>
            </a:r>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D1876E3-5C3D-47F8-9698-30F261EA3BF2}" type="datetime1">
              <a:rPr lang="it-IT" smtClean="0"/>
              <a:pPr/>
              <a:t>14/10/2017</a:t>
            </a:fld>
            <a:endParaRPr lang="it-IT"/>
          </a:p>
        </p:txBody>
      </p:sp>
      <p:sp>
        <p:nvSpPr>
          <p:cNvPr id="5" name="Segnaposto piè di pagina 4"/>
          <p:cNvSpPr>
            <a:spLocks noGrp="1"/>
          </p:cNvSpPr>
          <p:nvPr>
            <p:ph type="ftr" sz="quarter" idx="11"/>
          </p:nvPr>
        </p:nvSpPr>
        <p:spPr/>
        <p:txBody>
          <a:bodyPr/>
          <a:lstStyle/>
          <a:p>
            <a:r>
              <a:rPr lang="it-IT" smtClean="0"/>
              <a:t>dir.generale@unsirta.com</a:t>
            </a:r>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DA7CE70-D09E-43F4-9EAA-28A73FA4B287}" type="datetime1">
              <a:rPr lang="it-IT" smtClean="0"/>
              <a:pPr/>
              <a:t>14/10/2017</a:t>
            </a:fld>
            <a:endParaRPr lang="it-IT"/>
          </a:p>
        </p:txBody>
      </p:sp>
      <p:sp>
        <p:nvSpPr>
          <p:cNvPr id="5" name="Segnaposto piè di pagina 4"/>
          <p:cNvSpPr>
            <a:spLocks noGrp="1"/>
          </p:cNvSpPr>
          <p:nvPr>
            <p:ph type="ftr" sz="quarter" idx="11"/>
          </p:nvPr>
        </p:nvSpPr>
        <p:spPr/>
        <p:txBody>
          <a:bodyPr/>
          <a:lstStyle/>
          <a:p>
            <a:r>
              <a:rPr lang="it-IT" smtClean="0"/>
              <a:t>dir.generale@unsirta.com</a:t>
            </a:r>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A8ABEDA-BE68-4625-8351-8C3F8DA19B95}" type="datetime1">
              <a:rPr lang="it-IT" smtClean="0"/>
              <a:pPr/>
              <a:t>14/10/2017</a:t>
            </a:fld>
            <a:endParaRPr lang="it-IT"/>
          </a:p>
        </p:txBody>
      </p:sp>
      <p:sp>
        <p:nvSpPr>
          <p:cNvPr id="6" name="Segnaposto piè di pagina 5"/>
          <p:cNvSpPr>
            <a:spLocks noGrp="1"/>
          </p:cNvSpPr>
          <p:nvPr>
            <p:ph type="ftr" sz="quarter" idx="11"/>
          </p:nvPr>
        </p:nvSpPr>
        <p:spPr/>
        <p:txBody>
          <a:bodyPr/>
          <a:lstStyle/>
          <a:p>
            <a:r>
              <a:rPr lang="it-IT" smtClean="0"/>
              <a:t>dir.generale@unsirta.com</a:t>
            </a:r>
            <a:endParaRPr lang="it-IT"/>
          </a:p>
        </p:txBody>
      </p:sp>
      <p:sp>
        <p:nvSpPr>
          <p:cNvPr id="7" name="Segnaposto numero diapositiva 6"/>
          <p:cNvSpPr>
            <a:spLocks noGrp="1"/>
          </p:cNvSpPr>
          <p:nvPr>
            <p:ph type="sldNum" sz="quarter" idx="12"/>
          </p:nvPr>
        </p:nvSpPr>
        <p:spPr/>
        <p:txBody>
          <a:bodyPr/>
          <a:lstStyle/>
          <a:p>
            <a:fld id="{21BAD320-8706-4C19-95ED-B7796E71A86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ACB90C9-FDAC-4C2C-B651-50CEABB6CDA1}" type="datetime1">
              <a:rPr lang="it-IT" smtClean="0"/>
              <a:pPr/>
              <a:t>14/10/2017</a:t>
            </a:fld>
            <a:endParaRPr lang="it-IT"/>
          </a:p>
        </p:txBody>
      </p:sp>
      <p:sp>
        <p:nvSpPr>
          <p:cNvPr id="8" name="Segnaposto piè di pagina 7"/>
          <p:cNvSpPr>
            <a:spLocks noGrp="1"/>
          </p:cNvSpPr>
          <p:nvPr>
            <p:ph type="ftr" sz="quarter" idx="11"/>
          </p:nvPr>
        </p:nvSpPr>
        <p:spPr/>
        <p:txBody>
          <a:bodyPr/>
          <a:lstStyle/>
          <a:p>
            <a:r>
              <a:rPr lang="it-IT" smtClean="0"/>
              <a:t>dir.generale@unsirta.com</a:t>
            </a:r>
            <a:endParaRPr lang="it-IT"/>
          </a:p>
        </p:txBody>
      </p:sp>
      <p:sp>
        <p:nvSpPr>
          <p:cNvPr id="9" name="Segnaposto numero diapositiva 8"/>
          <p:cNvSpPr>
            <a:spLocks noGrp="1"/>
          </p:cNvSpPr>
          <p:nvPr>
            <p:ph type="sldNum" sz="quarter" idx="12"/>
          </p:nvPr>
        </p:nvSpPr>
        <p:spPr/>
        <p:txBody>
          <a:bodyPr/>
          <a:lstStyle/>
          <a:p>
            <a:fld id="{21BAD320-8706-4C19-95ED-B7796E71A86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2B46137-DC48-403F-B15E-61D5716F161F}" type="datetime1">
              <a:rPr lang="it-IT" smtClean="0"/>
              <a:pPr/>
              <a:t>14/10/2017</a:t>
            </a:fld>
            <a:endParaRPr lang="it-IT"/>
          </a:p>
        </p:txBody>
      </p:sp>
      <p:sp>
        <p:nvSpPr>
          <p:cNvPr id="4" name="Segnaposto piè di pagina 3"/>
          <p:cNvSpPr>
            <a:spLocks noGrp="1"/>
          </p:cNvSpPr>
          <p:nvPr>
            <p:ph type="ftr" sz="quarter" idx="11"/>
          </p:nvPr>
        </p:nvSpPr>
        <p:spPr/>
        <p:txBody>
          <a:bodyPr/>
          <a:lstStyle/>
          <a:p>
            <a:r>
              <a:rPr lang="it-IT" smtClean="0"/>
              <a:t>dir.generale@unsirta.com</a:t>
            </a:r>
            <a:endParaRPr lang="it-IT"/>
          </a:p>
        </p:txBody>
      </p:sp>
      <p:sp>
        <p:nvSpPr>
          <p:cNvPr id="5" name="Segnaposto numero diapositiva 4"/>
          <p:cNvSpPr>
            <a:spLocks noGrp="1"/>
          </p:cNvSpPr>
          <p:nvPr>
            <p:ph type="sldNum" sz="quarter" idx="12"/>
          </p:nvPr>
        </p:nvSpPr>
        <p:spPr/>
        <p:txBody>
          <a:bodyPr/>
          <a:lstStyle/>
          <a:p>
            <a:fld id="{21BAD320-8706-4C19-95ED-B7796E71A86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BAC7D63-2B45-49E1-8659-F3853A7AE48B}" type="datetime1">
              <a:rPr lang="it-IT" smtClean="0"/>
              <a:pPr/>
              <a:t>14/10/2017</a:t>
            </a:fld>
            <a:endParaRPr lang="it-IT"/>
          </a:p>
        </p:txBody>
      </p:sp>
      <p:sp>
        <p:nvSpPr>
          <p:cNvPr id="3" name="Segnaposto piè di pagina 2"/>
          <p:cNvSpPr>
            <a:spLocks noGrp="1"/>
          </p:cNvSpPr>
          <p:nvPr>
            <p:ph type="ftr" sz="quarter" idx="11"/>
          </p:nvPr>
        </p:nvSpPr>
        <p:spPr/>
        <p:txBody>
          <a:bodyPr/>
          <a:lstStyle/>
          <a:p>
            <a:r>
              <a:rPr lang="it-IT" smtClean="0"/>
              <a:t>dir.generale@unsirta.com</a:t>
            </a:r>
            <a:endParaRPr lang="it-IT"/>
          </a:p>
        </p:txBody>
      </p:sp>
      <p:sp>
        <p:nvSpPr>
          <p:cNvPr id="4" name="Segnaposto numero diapositiva 3"/>
          <p:cNvSpPr>
            <a:spLocks noGrp="1"/>
          </p:cNvSpPr>
          <p:nvPr>
            <p:ph type="sldNum" sz="quarter" idx="12"/>
          </p:nvPr>
        </p:nvSpPr>
        <p:spPr/>
        <p:txBody>
          <a:bodyPr/>
          <a:lstStyle/>
          <a:p>
            <a:fld id="{21BAD320-8706-4C19-95ED-B7796E71A86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72D36D3-F0F0-428A-A3CB-3A58F3050256}" type="datetime1">
              <a:rPr lang="it-IT" smtClean="0"/>
              <a:pPr/>
              <a:t>14/10/2017</a:t>
            </a:fld>
            <a:endParaRPr lang="it-IT"/>
          </a:p>
        </p:txBody>
      </p:sp>
      <p:sp>
        <p:nvSpPr>
          <p:cNvPr id="6" name="Segnaposto piè di pagina 5"/>
          <p:cNvSpPr>
            <a:spLocks noGrp="1"/>
          </p:cNvSpPr>
          <p:nvPr>
            <p:ph type="ftr" sz="quarter" idx="11"/>
          </p:nvPr>
        </p:nvSpPr>
        <p:spPr/>
        <p:txBody>
          <a:bodyPr/>
          <a:lstStyle/>
          <a:p>
            <a:r>
              <a:rPr lang="it-IT" smtClean="0"/>
              <a:t>dir.generale@unsirta.com</a:t>
            </a:r>
            <a:endParaRPr lang="it-IT"/>
          </a:p>
        </p:txBody>
      </p:sp>
      <p:sp>
        <p:nvSpPr>
          <p:cNvPr id="7" name="Segnaposto numero diapositiva 6"/>
          <p:cNvSpPr>
            <a:spLocks noGrp="1"/>
          </p:cNvSpPr>
          <p:nvPr>
            <p:ph type="sldNum" sz="quarter" idx="12"/>
          </p:nvPr>
        </p:nvSpPr>
        <p:spPr/>
        <p:txBody>
          <a:bodyPr/>
          <a:lstStyle/>
          <a:p>
            <a:fld id="{21BAD320-8706-4C19-95ED-B7796E71A86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0466346-A488-491D-81DB-78327BEB303E}" type="datetime1">
              <a:rPr lang="it-IT" smtClean="0"/>
              <a:pPr/>
              <a:t>14/10/2017</a:t>
            </a:fld>
            <a:endParaRPr lang="it-IT"/>
          </a:p>
        </p:txBody>
      </p:sp>
      <p:sp>
        <p:nvSpPr>
          <p:cNvPr id="6" name="Segnaposto piè di pagina 5"/>
          <p:cNvSpPr>
            <a:spLocks noGrp="1"/>
          </p:cNvSpPr>
          <p:nvPr>
            <p:ph type="ftr" sz="quarter" idx="11"/>
          </p:nvPr>
        </p:nvSpPr>
        <p:spPr/>
        <p:txBody>
          <a:bodyPr/>
          <a:lstStyle/>
          <a:p>
            <a:r>
              <a:rPr lang="it-IT" smtClean="0"/>
              <a:t>dir.generale@unsirta.com</a:t>
            </a:r>
            <a:endParaRPr lang="it-IT"/>
          </a:p>
        </p:txBody>
      </p:sp>
      <p:sp>
        <p:nvSpPr>
          <p:cNvPr id="7" name="Segnaposto numero diapositiva 6"/>
          <p:cNvSpPr>
            <a:spLocks noGrp="1"/>
          </p:cNvSpPr>
          <p:nvPr>
            <p:ph type="sldNum" sz="quarter" idx="12"/>
          </p:nvPr>
        </p:nvSpPr>
        <p:spPr/>
        <p:txBody>
          <a:bodyPr/>
          <a:lstStyle/>
          <a:p>
            <a:fld id="{21BAD320-8706-4C19-95ED-B7796E71A86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1DBEB2-18EE-46B5-90E8-A98B9CE429B2}" type="datetime1">
              <a:rPr lang="it-IT" smtClean="0"/>
              <a:pPr/>
              <a:t>14/10/2017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dir.generale@unsirta.com</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AD320-8706-4C19-95ED-B7796E71A860}"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hyperlink" Target="http://www.unisrita.com/fisica.html" TargetMode="External"/><Relationship Id="rId7" Type="http://schemas.openxmlformats.org/officeDocument/2006/relationships/image" Target="../media/image1.png"/><Relationship Id="rId2" Type="http://schemas.openxmlformats.org/officeDocument/2006/relationships/hyperlink" Target="http://www.unisrita.com/psicologia.html" TargetMode="External"/><Relationship Id="rId1" Type="http://schemas.openxmlformats.org/officeDocument/2006/relationships/slideLayout" Target="../slideLayouts/slideLayout2.xml"/><Relationship Id="rId6" Type="http://schemas.openxmlformats.org/officeDocument/2006/relationships/hyperlink" Target="http://www.unisrita.com/criminologia-e-scienze-forensi.html" TargetMode="External"/><Relationship Id="rId5" Type="http://schemas.openxmlformats.org/officeDocument/2006/relationships/hyperlink" Target="http://www.unisrita.com/biologia.html" TargetMode="External"/><Relationship Id="rId4" Type="http://schemas.openxmlformats.org/officeDocument/2006/relationships/hyperlink" Target="http://www.unisrita.com/scienze-giuridiche.html"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unisrita.com/chi-siamo.html"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PRESENTAZIONE </a:t>
            </a:r>
            <a:r>
              <a:rPr lang="it-IT" b="1" dirty="0" smtClean="0">
                <a:solidFill>
                  <a:srgbClr val="FF0000"/>
                </a:solidFill>
              </a:rPr>
              <a:t/>
            </a:r>
            <a:br>
              <a:rPr lang="it-IT" b="1" dirty="0" smtClean="0">
                <a:solidFill>
                  <a:srgbClr val="FF0000"/>
                </a:solidFill>
              </a:rPr>
            </a:br>
            <a:r>
              <a:rPr lang="it-IT" b="1" dirty="0" smtClean="0">
                <a:solidFill>
                  <a:srgbClr val="FF0000"/>
                </a:solidFill>
              </a:rPr>
              <a:t>“UNISRITA”</a:t>
            </a:r>
            <a:endParaRPr lang="it-IT" b="1" dirty="0">
              <a:solidFill>
                <a:srgbClr val="FF0000"/>
              </a:solidFill>
            </a:endParaRPr>
          </a:p>
        </p:txBody>
      </p:sp>
      <p:sp>
        <p:nvSpPr>
          <p:cNvPr id="3" name="Sottotitolo 2"/>
          <p:cNvSpPr>
            <a:spLocks noGrp="1"/>
          </p:cNvSpPr>
          <p:nvPr>
            <p:ph type="subTitle" idx="1"/>
          </p:nvPr>
        </p:nvSpPr>
        <p:spPr/>
        <p:txBody>
          <a:bodyPr/>
          <a:lstStyle/>
          <a:p>
            <a:r>
              <a:rPr lang="it-IT" b="1" dirty="0" smtClean="0">
                <a:solidFill>
                  <a:srgbClr val="00B050"/>
                </a:solidFill>
              </a:rPr>
              <a:t>Prof. Giuseppe Quartieri</a:t>
            </a:r>
          </a:p>
          <a:p>
            <a:r>
              <a:rPr lang="it-IT" dirty="0" smtClean="0"/>
              <a:t>Dipartimento di Fisica </a:t>
            </a:r>
            <a:r>
              <a:rPr lang="it-IT" dirty="0" smtClean="0"/>
              <a:t>UNISRITA</a:t>
            </a:r>
            <a:endParaRPr lang="it-IT" dirty="0"/>
          </a:p>
        </p:txBody>
      </p:sp>
      <p:pic>
        <p:nvPicPr>
          <p:cNvPr id="1026"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pic>
        <p:nvPicPr>
          <p:cNvPr id="5" name="Picture 2"/>
          <p:cNvPicPr>
            <a:picLocks noChangeAspect="1" noChangeArrowheads="1"/>
          </p:cNvPicPr>
          <p:nvPr/>
        </p:nvPicPr>
        <p:blipFill>
          <a:blip r:embed="rId2" cstate="print"/>
          <a:srcRect/>
          <a:stretch>
            <a:fillRect/>
          </a:stretch>
        </p:blipFill>
        <p:spPr bwMode="auto">
          <a:xfrm>
            <a:off x="-9525" y="0"/>
            <a:ext cx="9153525" cy="134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
        <p:nvSpPr>
          <p:cNvPr id="3075" name="Rectangle 3"/>
          <p:cNvSpPr>
            <a:spLocks noChangeArrowheads="1"/>
          </p:cNvSpPr>
          <p:nvPr/>
        </p:nvSpPr>
        <p:spPr bwMode="auto">
          <a:xfrm>
            <a:off x="1081301" y="105489"/>
            <a:ext cx="6981398"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0850" algn="l"/>
                <a:tab pos="1436688" algn="l"/>
                <a:tab pos="1797050" algn="l"/>
                <a:tab pos="2155825" algn="l"/>
                <a:tab pos="2516188" algn="l"/>
                <a:tab pos="2876550" algn="l"/>
                <a:tab pos="3235325" algn="l"/>
                <a:tab pos="3594100" algn="l"/>
                <a:tab pos="3954463" algn="l"/>
              </a:tabLst>
            </a:pPr>
            <a:r>
              <a:rPr kumimoji="0" lang="it-IT" sz="1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Scopo di a tutti gli altri ruoli gestionali pertinenti affinché dimostrino la loro capacità di “leadership” per ogni singola area. </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ttangolo 5"/>
          <p:cNvSpPr/>
          <p:nvPr/>
        </p:nvSpPr>
        <p:spPr>
          <a:xfrm>
            <a:off x="251520" y="1484784"/>
            <a:ext cx="8712968" cy="4893647"/>
          </a:xfrm>
          <a:prstGeom prst="rect">
            <a:avLst/>
          </a:prstGeom>
        </p:spPr>
        <p:txBody>
          <a:bodyPr wrap="square">
            <a:spAutoFit/>
          </a:bodyPr>
          <a:lstStyle/>
          <a:p>
            <a:pPr lvl="0" fontAlgn="base">
              <a:spcBef>
                <a:spcPct val="0"/>
              </a:spcBef>
              <a:spcAft>
                <a:spcPct val="0"/>
              </a:spcAft>
              <a:tabLst>
                <a:tab pos="358775" algn="l"/>
                <a:tab pos="717550" algn="l"/>
                <a:tab pos="1077913" algn="l"/>
                <a:tab pos="1436688" algn="l"/>
                <a:tab pos="1797050" algn="l"/>
                <a:tab pos="2155825" algn="l"/>
                <a:tab pos="2516188" algn="l"/>
                <a:tab pos="2876550" algn="l"/>
                <a:tab pos="3235325" algn="l"/>
                <a:tab pos="3594100" algn="l"/>
                <a:tab pos="3954463" algn="l"/>
              </a:tabLst>
            </a:pPr>
            <a:r>
              <a:rPr lang="it-IT" b="1" dirty="0" smtClean="0">
                <a:solidFill>
                  <a:srgbClr val="0070C0"/>
                </a:solidFill>
                <a:latin typeface="Arial" pitchFamily="34" charset="0"/>
                <a:ea typeface="Times New Roman" pitchFamily="18" charset="0"/>
                <a:cs typeface="Arial" pitchFamily="34" charset="0"/>
              </a:rPr>
              <a:t>La capacità e l’impegno del Vertice Aziendale e della Direzione di UNISRITA ad attuare la propria funzione di “Leadership”  universitaria di qualità dell’Insegnamento si esplica:</a:t>
            </a:r>
          </a:p>
          <a:p>
            <a:pPr lvl="0" fontAlgn="base">
              <a:spcBef>
                <a:spcPct val="0"/>
              </a:spcBef>
              <a:spcAft>
                <a:spcPct val="0"/>
              </a:spcAft>
              <a:tabLst>
                <a:tab pos="358775" algn="l"/>
                <a:tab pos="717550" algn="l"/>
                <a:tab pos="1077913" algn="l"/>
                <a:tab pos="1436688" algn="l"/>
                <a:tab pos="1797050" algn="l"/>
                <a:tab pos="2155825" algn="l"/>
                <a:tab pos="2516188" algn="l"/>
                <a:tab pos="2876550" algn="l"/>
                <a:tab pos="3235325" algn="l"/>
                <a:tab pos="3594100" algn="l"/>
                <a:tab pos="3954463" algn="l"/>
              </a:tabLst>
            </a:pPr>
            <a:endParaRPr lang="it-IT" b="1" dirty="0" smtClean="0">
              <a:solidFill>
                <a:srgbClr val="0070C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tabLst>
                <a:tab pos="358775" algn="l"/>
                <a:tab pos="717550" algn="l"/>
                <a:tab pos="1077913" algn="l"/>
                <a:tab pos="1436688" algn="l"/>
                <a:tab pos="1797050" algn="l"/>
                <a:tab pos="2155825" algn="l"/>
                <a:tab pos="2516188" algn="l"/>
                <a:tab pos="2876550" algn="l"/>
                <a:tab pos="3235325" algn="l"/>
                <a:tab pos="3594100" algn="l"/>
                <a:tab pos="3954463" algn="l"/>
              </a:tabLst>
            </a:pPr>
            <a:r>
              <a:rPr lang="it-IT" sz="2000" b="1" dirty="0" smtClean="0">
                <a:solidFill>
                  <a:srgbClr val="0070C0"/>
                </a:solidFill>
                <a:latin typeface="Arial" pitchFamily="34" charset="0"/>
                <a:ea typeface="Times New Roman" pitchFamily="18" charset="0"/>
                <a:cs typeface="Arial" pitchFamily="34" charset="0"/>
              </a:rPr>
              <a:t>Assumendosi la responsabilità della realizzazione del sistema universitario di insegnamento secondo i requisiti  di qualità EUA.</a:t>
            </a:r>
            <a:endParaRPr lang="it-IT" sz="2000" b="1" dirty="0" smtClean="0">
              <a:solidFill>
                <a:srgbClr val="0070C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tabLst>
                <a:tab pos="358775" algn="l"/>
                <a:tab pos="717550" algn="l"/>
                <a:tab pos="1077913" algn="l"/>
                <a:tab pos="1436688" algn="l"/>
                <a:tab pos="1797050" algn="l"/>
                <a:tab pos="2155825" algn="l"/>
                <a:tab pos="2516188" algn="l"/>
                <a:tab pos="2876550" algn="l"/>
                <a:tab pos="3235325" algn="l"/>
                <a:tab pos="3594100" algn="l"/>
                <a:tab pos="3954463" algn="l"/>
              </a:tabLst>
            </a:pPr>
            <a:r>
              <a:rPr lang="it-IT" sz="2000" b="1" dirty="0" smtClean="0">
                <a:solidFill>
                  <a:srgbClr val="0070C0"/>
                </a:solidFill>
                <a:latin typeface="Arial" pitchFamily="34" charset="0"/>
                <a:ea typeface="Times New Roman" pitchFamily="18" charset="0"/>
                <a:cs typeface="Arial" pitchFamily="34" charset="0"/>
              </a:rPr>
              <a:t>Garantendo la elaborazione e attuazione della politica della qualità universitaria entro le linee guida degli indirizzi e della strategia organizzativa UNISRITA nel contesto EUA.</a:t>
            </a:r>
            <a:endParaRPr lang="it-IT" sz="2000" b="1" dirty="0" smtClean="0">
              <a:solidFill>
                <a:srgbClr val="0070C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tabLst>
                <a:tab pos="358775" algn="l"/>
                <a:tab pos="717550" algn="l"/>
                <a:tab pos="1077913" algn="l"/>
                <a:tab pos="1436688" algn="l"/>
                <a:tab pos="1797050" algn="l"/>
                <a:tab pos="2155825" algn="l"/>
                <a:tab pos="2516188" algn="l"/>
                <a:tab pos="2876550" algn="l"/>
                <a:tab pos="3235325" algn="l"/>
                <a:tab pos="3594100" algn="l"/>
                <a:tab pos="3954463" algn="l"/>
              </a:tabLst>
            </a:pPr>
            <a:r>
              <a:rPr lang="it-IT" sz="2000" b="1" dirty="0" smtClean="0">
                <a:solidFill>
                  <a:srgbClr val="0070C0"/>
                </a:solidFill>
                <a:latin typeface="Arial" pitchFamily="34" charset="0"/>
                <a:ea typeface="Times New Roman" pitchFamily="18" charset="0"/>
                <a:cs typeface="Arial" pitchFamily="34" charset="0"/>
              </a:rPr>
              <a:t>Garantendo l’integrazione dei requisiti del sistema di gestione per la qualità all’interno delle procedure di insegnamento e di gestione universitaria.</a:t>
            </a:r>
            <a:endParaRPr lang="it-IT" sz="2000" b="1" dirty="0" smtClean="0">
              <a:solidFill>
                <a:srgbClr val="0070C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tabLst>
                <a:tab pos="358775" algn="l"/>
                <a:tab pos="717550" algn="l"/>
                <a:tab pos="1077913" algn="l"/>
                <a:tab pos="1436688" algn="l"/>
                <a:tab pos="1797050" algn="l"/>
                <a:tab pos="2155825" algn="l"/>
                <a:tab pos="2516188" algn="l"/>
                <a:tab pos="2876550" algn="l"/>
                <a:tab pos="3235325" algn="l"/>
                <a:tab pos="3594100" algn="l"/>
                <a:tab pos="3954463" algn="l"/>
              </a:tabLst>
            </a:pPr>
            <a:r>
              <a:rPr lang="it-IT" sz="2000" b="1" dirty="0" smtClean="0">
                <a:solidFill>
                  <a:srgbClr val="0070C0"/>
                </a:solidFill>
                <a:latin typeface="Arial" pitchFamily="34" charset="0"/>
                <a:ea typeface="Times New Roman" pitchFamily="18" charset="0"/>
                <a:cs typeface="Arial" pitchFamily="34" charset="0"/>
              </a:rPr>
              <a:t>Promovendo l’approccio per processi dipartimentali e del “</a:t>
            </a:r>
            <a:r>
              <a:rPr lang="it-IT" sz="2000" b="1" i="1" dirty="0" smtClean="0">
                <a:solidFill>
                  <a:srgbClr val="0070C0"/>
                </a:solidFill>
                <a:latin typeface="Arial" pitchFamily="34" charset="0"/>
                <a:ea typeface="Times New Roman" pitchFamily="18" charset="0"/>
                <a:cs typeface="Arial" pitchFamily="34" charset="0"/>
              </a:rPr>
              <a:t>risk-based-thinking”</a:t>
            </a:r>
            <a:r>
              <a:rPr lang="it-IT" sz="2000" b="1" dirty="0" smtClean="0">
                <a:solidFill>
                  <a:srgbClr val="0070C0"/>
                </a:solidFill>
                <a:latin typeface="Arial" pitchFamily="34" charset="0"/>
                <a:ea typeface="Times New Roman" pitchFamily="18" charset="0"/>
                <a:cs typeface="Arial" pitchFamily="34" charset="0"/>
              </a:rPr>
              <a:t>  nelle procedure di insegnamento e di gestione.</a:t>
            </a:r>
            <a:endParaRPr lang="it-IT" sz="2000" b="1" dirty="0" smtClean="0">
              <a:solidFill>
                <a:srgbClr val="0070C0"/>
              </a:solidFill>
              <a:latin typeface="Arial" pitchFamily="34" charset="0"/>
              <a:cs typeface="Arial" pitchFamily="34" charset="0"/>
            </a:endParaRPr>
          </a:p>
          <a:p>
            <a:pPr marL="457200" lvl="0" indent="-457200" algn="just" eaLnBrk="0" fontAlgn="base" hangingPunct="0">
              <a:spcBef>
                <a:spcPct val="0"/>
              </a:spcBef>
              <a:spcAft>
                <a:spcPct val="0"/>
              </a:spcAft>
              <a:buAutoNum type="arabicPeriod" startAt="5"/>
              <a:tabLst>
                <a:tab pos="358775" algn="l"/>
                <a:tab pos="717550" algn="l"/>
                <a:tab pos="1077913" algn="l"/>
                <a:tab pos="1436688" algn="l"/>
                <a:tab pos="1797050" algn="l"/>
                <a:tab pos="2155825" algn="l"/>
                <a:tab pos="2516188" algn="l"/>
                <a:tab pos="2876550" algn="l"/>
                <a:tab pos="3235325" algn="l"/>
                <a:tab pos="3594100" algn="l"/>
                <a:tab pos="3954463" algn="l"/>
              </a:tabLst>
            </a:pPr>
            <a:r>
              <a:rPr lang="it-IT" sz="2000" b="1" dirty="0" smtClean="0">
                <a:solidFill>
                  <a:srgbClr val="0070C0"/>
                </a:solidFill>
                <a:latin typeface="Arial" pitchFamily="34" charset="0"/>
                <a:ea typeface="Times New Roman" pitchFamily="18" charset="0"/>
                <a:cs typeface="Arial" pitchFamily="34" charset="0"/>
              </a:rPr>
              <a:t>Garantendo la disponibilità delle risorse necessarie alla attuazione </a:t>
            </a:r>
          </a:p>
          <a:p>
            <a:pPr marL="457200" lvl="0" indent="-457200" algn="just" eaLnBrk="0" fontAlgn="base" hangingPunct="0">
              <a:spcBef>
                <a:spcPct val="0"/>
              </a:spcBef>
              <a:spcAft>
                <a:spcPct val="0"/>
              </a:spcAft>
              <a:tabLst>
                <a:tab pos="358775" algn="l"/>
                <a:tab pos="717550" algn="l"/>
                <a:tab pos="1077913" algn="l"/>
                <a:tab pos="1436688" algn="l"/>
                <a:tab pos="1797050" algn="l"/>
                <a:tab pos="2155825" algn="l"/>
                <a:tab pos="2516188" algn="l"/>
                <a:tab pos="2876550" algn="l"/>
                <a:tab pos="3235325" algn="l"/>
                <a:tab pos="3594100" algn="l"/>
                <a:tab pos="3954463" algn="l"/>
              </a:tabLst>
            </a:pPr>
            <a:r>
              <a:rPr lang="it-IT" sz="2000" b="1" dirty="0" smtClean="0">
                <a:solidFill>
                  <a:srgbClr val="0070C0"/>
                </a:solidFill>
                <a:latin typeface="Arial" pitchFamily="34" charset="0"/>
                <a:ea typeface="Times New Roman" pitchFamily="18" charset="0"/>
                <a:cs typeface="Arial" pitchFamily="34" charset="0"/>
              </a:rPr>
              <a:t>	del sistema universitario di insegnamento con qualità.</a:t>
            </a:r>
            <a:endParaRPr lang="it-IT" sz="2000" b="1" dirty="0" smtClean="0">
              <a:solidFill>
                <a:srgbClr val="0070C0"/>
              </a:solidFill>
              <a:latin typeface="Arial" pitchFamily="34" charset="0"/>
              <a:cs typeface="Arial" pitchFamily="34" charset="0"/>
            </a:endParaRPr>
          </a:p>
        </p:txBody>
      </p:sp>
      <p:sp>
        <p:nvSpPr>
          <p:cNvPr id="5" name="Segnaposto data 4"/>
          <p:cNvSpPr>
            <a:spLocks noGrp="1"/>
          </p:cNvSpPr>
          <p:nvPr>
            <p:ph type="dt" sz="half" idx="10"/>
          </p:nvPr>
        </p:nvSpPr>
        <p:spPr/>
        <p:txBody>
          <a:bodyPr/>
          <a:lstStyle/>
          <a:p>
            <a:fld id="{1183EBBF-EE7E-40A6-880E-D2E34646C1FD}" type="datetime1">
              <a:rPr lang="it-IT" smtClean="0"/>
              <a:pPr/>
              <a:t>14/10/2017</a:t>
            </a:fld>
            <a:endParaRPr lang="it-IT"/>
          </a:p>
        </p:txBody>
      </p:sp>
      <p:sp>
        <p:nvSpPr>
          <p:cNvPr id="7" name="Segnaposto numero diapositiva 6"/>
          <p:cNvSpPr>
            <a:spLocks noGrp="1"/>
          </p:cNvSpPr>
          <p:nvPr>
            <p:ph type="sldNum" sz="quarter" idx="12"/>
          </p:nvPr>
        </p:nvSpPr>
        <p:spPr/>
        <p:txBody>
          <a:bodyPr/>
          <a:lstStyle/>
          <a:p>
            <a:fld id="{21BAD320-8706-4C19-95ED-B7796E71A860}" type="slidenum">
              <a:rPr lang="it-IT" smtClean="0"/>
              <a:pPr/>
              <a:t>10</a:t>
            </a:fld>
            <a:endParaRPr lang="it-IT"/>
          </a:p>
        </p:txBody>
      </p:sp>
      <p:sp>
        <p:nvSpPr>
          <p:cNvPr id="8" name="Segnaposto piè di pagina 7"/>
          <p:cNvSpPr>
            <a:spLocks noGrp="1"/>
          </p:cNvSpPr>
          <p:nvPr>
            <p:ph type="ftr" sz="quarter" idx="11"/>
          </p:nvPr>
        </p:nvSpPr>
        <p:spPr/>
        <p:txBody>
          <a:bodyPr/>
          <a:lstStyle/>
          <a:p>
            <a:r>
              <a:rPr lang="it-IT" smtClean="0"/>
              <a:t>dir.generale@unsirta.com</a:t>
            </a:r>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79512" y="1412776"/>
            <a:ext cx="8712968" cy="5262979"/>
          </a:xfrm>
          <a:prstGeom prst="rect">
            <a:avLst/>
          </a:prstGeom>
        </p:spPr>
        <p:txBody>
          <a:bodyPr wrap="square">
            <a:spAutoFit/>
          </a:bodyPr>
          <a:lstStyle/>
          <a:p>
            <a:pPr marL="342900" lvl="0" indent="-342900" eaLnBrk="0" fontAlgn="base" hangingPunct="0">
              <a:spcBef>
                <a:spcPct val="0"/>
              </a:spcBef>
              <a:spcAft>
                <a:spcPct val="0"/>
              </a:spcAft>
              <a:tabLst>
                <a:tab pos="358775" algn="l"/>
                <a:tab pos="717550" algn="l"/>
                <a:tab pos="1077913" algn="l"/>
                <a:tab pos="1436688" algn="l"/>
                <a:tab pos="1797050" algn="l"/>
                <a:tab pos="2155825" algn="l"/>
                <a:tab pos="2516188" algn="l"/>
                <a:tab pos="2876550" algn="l"/>
                <a:tab pos="3235325" algn="l"/>
                <a:tab pos="3594100" algn="l"/>
                <a:tab pos="3954463" algn="l"/>
              </a:tabLst>
            </a:pPr>
            <a:r>
              <a:rPr lang="it-IT" dirty="0" smtClean="0">
                <a:solidFill>
                  <a:srgbClr val="000000"/>
                </a:solidFill>
                <a:latin typeface="Arial" pitchFamily="34" charset="0"/>
                <a:ea typeface="Times New Roman" pitchFamily="18" charset="0"/>
                <a:cs typeface="Arial" pitchFamily="34" charset="0"/>
              </a:rPr>
              <a:t>6</a:t>
            </a:r>
            <a:r>
              <a:rPr lang="it-IT" sz="2400" b="1" dirty="0" smtClean="0">
                <a:solidFill>
                  <a:srgbClr val="0070C0"/>
                </a:solidFill>
                <a:latin typeface="Arial" pitchFamily="34" charset="0"/>
                <a:ea typeface="Times New Roman" pitchFamily="18" charset="0"/>
                <a:cs typeface="Arial" pitchFamily="34" charset="0"/>
              </a:rPr>
              <a:t>.  Comunicando, con procedure “top-down”, l’importanza di una gestione efficace dei requisiti di insegnamento e della conformità ai requisiti  stessi di garanzia qualità (e feedback </a:t>
            </a:r>
            <a:r>
              <a:rPr lang="it-IT" sz="2400" b="1" dirty="0" err="1" smtClean="0">
                <a:solidFill>
                  <a:srgbClr val="0070C0"/>
                </a:solidFill>
                <a:latin typeface="Arial" pitchFamily="34" charset="0"/>
                <a:ea typeface="Times New Roman" pitchFamily="18" charset="0"/>
                <a:cs typeface="Arial" pitchFamily="34" charset="0"/>
              </a:rPr>
              <a:t>down-top</a:t>
            </a:r>
            <a:r>
              <a:rPr lang="it-IT" sz="2400" b="1" dirty="0" smtClean="0">
                <a:solidFill>
                  <a:srgbClr val="0070C0"/>
                </a:solidFill>
                <a:latin typeface="Arial" pitchFamily="34" charset="0"/>
                <a:ea typeface="Times New Roman" pitchFamily="18" charset="0"/>
                <a:cs typeface="Arial" pitchFamily="34" charset="0"/>
              </a:rPr>
              <a:t>). </a:t>
            </a:r>
            <a:endParaRPr lang="it-IT" sz="2400" b="1" dirty="0" smtClean="0">
              <a:solidFill>
                <a:srgbClr val="0070C0"/>
              </a:solidFill>
              <a:latin typeface="Arial" pitchFamily="34" charset="0"/>
              <a:cs typeface="Arial" pitchFamily="34" charset="0"/>
            </a:endParaRPr>
          </a:p>
          <a:p>
            <a:pPr marL="342900" lvl="0" indent="-342900" eaLnBrk="0" fontAlgn="base" hangingPunct="0">
              <a:spcBef>
                <a:spcPct val="0"/>
              </a:spcBef>
              <a:spcAft>
                <a:spcPct val="0"/>
              </a:spcAft>
              <a:tabLst>
                <a:tab pos="358775" algn="l"/>
                <a:tab pos="717550" algn="l"/>
                <a:tab pos="1077913" algn="l"/>
                <a:tab pos="1436688" algn="l"/>
                <a:tab pos="1797050" algn="l"/>
                <a:tab pos="2155825" algn="l"/>
                <a:tab pos="2516188" algn="l"/>
                <a:tab pos="2876550" algn="l"/>
                <a:tab pos="3235325" algn="l"/>
                <a:tab pos="3594100" algn="l"/>
                <a:tab pos="3954463" algn="l"/>
              </a:tabLst>
            </a:pPr>
            <a:r>
              <a:rPr lang="it-IT" sz="2400" b="1" dirty="0" smtClean="0">
                <a:solidFill>
                  <a:srgbClr val="0070C0"/>
                </a:solidFill>
                <a:latin typeface="Arial" pitchFamily="34" charset="0"/>
                <a:ea typeface="Times New Roman" pitchFamily="18" charset="0"/>
                <a:cs typeface="Arial" pitchFamily="34" charset="0"/>
              </a:rPr>
              <a:t>7.  Garantendo che l’insegnamento universitario raggiunga i risultati previsti e attesi di ricerca e qualità.</a:t>
            </a:r>
            <a:endParaRPr lang="it-IT" sz="2400" b="1" dirty="0" smtClean="0">
              <a:solidFill>
                <a:srgbClr val="0070C0"/>
              </a:solidFill>
              <a:latin typeface="Arial" pitchFamily="34" charset="0"/>
              <a:cs typeface="Arial" pitchFamily="34" charset="0"/>
            </a:endParaRPr>
          </a:p>
          <a:p>
            <a:pPr marL="342900" lvl="0" indent="-342900" eaLnBrk="0" fontAlgn="base" hangingPunct="0">
              <a:spcBef>
                <a:spcPct val="0"/>
              </a:spcBef>
              <a:spcAft>
                <a:spcPct val="0"/>
              </a:spcAft>
              <a:tabLst>
                <a:tab pos="358775" algn="l"/>
                <a:tab pos="717550" algn="l"/>
                <a:tab pos="1077913" algn="l"/>
                <a:tab pos="1436688" algn="l"/>
                <a:tab pos="1797050" algn="l"/>
                <a:tab pos="2155825" algn="l"/>
                <a:tab pos="2516188" algn="l"/>
                <a:tab pos="2876550" algn="l"/>
                <a:tab pos="3235325" algn="l"/>
                <a:tab pos="3594100" algn="l"/>
                <a:tab pos="3954463" algn="l"/>
              </a:tabLst>
            </a:pPr>
            <a:r>
              <a:rPr lang="it-IT" sz="2400" b="1" dirty="0" smtClean="0">
                <a:solidFill>
                  <a:srgbClr val="0070C0"/>
                </a:solidFill>
                <a:latin typeface="Arial" pitchFamily="34" charset="0"/>
                <a:ea typeface="Times New Roman" pitchFamily="18" charset="0"/>
                <a:cs typeface="Arial" pitchFamily="34" charset="0"/>
              </a:rPr>
              <a:t>8.   Facendo partecipare attivamente, guidando e sostenendo tutto il personale alla riuscita efficace del sistema universitario di ricerca e dell’</a:t>
            </a:r>
            <a:r>
              <a:rPr lang="it-IT" sz="2400" b="1" dirty="0" err="1" smtClean="0">
                <a:solidFill>
                  <a:srgbClr val="0070C0"/>
                </a:solidFill>
                <a:latin typeface="Arial" pitchFamily="34" charset="0"/>
                <a:ea typeface="Times New Roman" pitchFamily="18" charset="0"/>
                <a:cs typeface="Arial" pitchFamily="34" charset="0"/>
              </a:rPr>
              <a:t>isegnamento</a:t>
            </a:r>
            <a:r>
              <a:rPr lang="it-IT" sz="2400" b="1" dirty="0" smtClean="0">
                <a:solidFill>
                  <a:srgbClr val="0070C0"/>
                </a:solidFill>
                <a:latin typeface="Arial" pitchFamily="34" charset="0"/>
                <a:ea typeface="Times New Roman" pitchFamily="18" charset="0"/>
                <a:cs typeface="Arial" pitchFamily="34" charset="0"/>
              </a:rPr>
              <a:t>.</a:t>
            </a:r>
            <a:endParaRPr lang="it-IT" sz="2400" b="1" dirty="0" smtClean="0">
              <a:solidFill>
                <a:srgbClr val="0070C0"/>
              </a:solidFill>
              <a:latin typeface="Arial" pitchFamily="34" charset="0"/>
              <a:cs typeface="Arial" pitchFamily="34" charset="0"/>
            </a:endParaRPr>
          </a:p>
          <a:p>
            <a:pPr marL="342900" lvl="0" indent="-342900" eaLnBrk="0" fontAlgn="base" hangingPunct="0">
              <a:spcBef>
                <a:spcPct val="0"/>
              </a:spcBef>
              <a:spcAft>
                <a:spcPct val="0"/>
              </a:spcAft>
              <a:tabLst>
                <a:tab pos="358775" algn="l"/>
                <a:tab pos="717550" algn="l"/>
                <a:tab pos="1077913" algn="l"/>
                <a:tab pos="1436688" algn="l"/>
                <a:tab pos="1797050" algn="l"/>
                <a:tab pos="2155825" algn="l"/>
                <a:tab pos="2516188" algn="l"/>
                <a:tab pos="2876550" algn="l"/>
                <a:tab pos="3235325" algn="l"/>
                <a:tab pos="3594100" algn="l"/>
                <a:tab pos="3954463" algn="l"/>
              </a:tabLst>
            </a:pPr>
            <a:r>
              <a:rPr lang="it-IT" sz="2400" b="1" dirty="0" smtClean="0">
                <a:solidFill>
                  <a:srgbClr val="0070C0"/>
                </a:solidFill>
                <a:latin typeface="Arial" pitchFamily="34" charset="0"/>
                <a:ea typeface="Times New Roman" pitchFamily="18" charset="0"/>
                <a:cs typeface="Arial" pitchFamily="34" charset="0"/>
              </a:rPr>
              <a:t>9.  Promuovendo il miglioramento di tutti gli aspetti del sistema universitario.</a:t>
            </a:r>
            <a:endParaRPr lang="it-IT" sz="2400" b="1" dirty="0" smtClean="0">
              <a:solidFill>
                <a:srgbClr val="0070C0"/>
              </a:solidFill>
              <a:latin typeface="Arial" pitchFamily="34" charset="0"/>
              <a:cs typeface="Arial" pitchFamily="34" charset="0"/>
            </a:endParaRPr>
          </a:p>
          <a:p>
            <a:pPr marL="342900" lvl="0" indent="-342900" eaLnBrk="0" fontAlgn="base" hangingPunct="0">
              <a:spcBef>
                <a:spcPct val="0"/>
              </a:spcBef>
              <a:spcAft>
                <a:spcPct val="0"/>
              </a:spcAft>
              <a:tabLst>
                <a:tab pos="358775" algn="l"/>
                <a:tab pos="717550" algn="l"/>
                <a:tab pos="1077913" algn="l"/>
                <a:tab pos="1436688" algn="l"/>
                <a:tab pos="1797050" algn="l"/>
                <a:tab pos="2155825" algn="l"/>
                <a:tab pos="2516188" algn="l"/>
                <a:tab pos="2876550" algn="l"/>
                <a:tab pos="3235325" algn="l"/>
                <a:tab pos="3594100" algn="l"/>
                <a:tab pos="3954463" algn="l"/>
              </a:tabLst>
            </a:pPr>
            <a:r>
              <a:rPr lang="it-IT" sz="2400" b="1" dirty="0" smtClean="0">
                <a:solidFill>
                  <a:srgbClr val="0070C0"/>
                </a:solidFill>
                <a:latin typeface="Arial" pitchFamily="34" charset="0"/>
                <a:ea typeface="Times New Roman" pitchFamily="18" charset="0"/>
                <a:cs typeface="Arial" pitchFamily="34" charset="0"/>
              </a:rPr>
              <a:t>10. Fornendo e garantendo il sostegno a tutti gli altri ruoli gestionali pertinenti affinché dimostrino la loro capacità di “leadership” per ogni singola area. </a:t>
            </a:r>
            <a:endParaRPr lang="it-IT" sz="2400" b="1" dirty="0" smtClean="0">
              <a:solidFill>
                <a:srgbClr val="0070C0"/>
              </a:solidFill>
              <a:latin typeface="Arial" pitchFamily="34" charset="0"/>
              <a:cs typeface="Arial" pitchFamily="34" charset="0"/>
            </a:endParaRPr>
          </a:p>
        </p:txBody>
      </p:sp>
      <p:pic>
        <p:nvPicPr>
          <p:cNvPr id="4"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
        <p:nvSpPr>
          <p:cNvPr id="5" name="Segnaposto data 4"/>
          <p:cNvSpPr>
            <a:spLocks noGrp="1"/>
          </p:cNvSpPr>
          <p:nvPr>
            <p:ph type="dt" sz="half" idx="10"/>
          </p:nvPr>
        </p:nvSpPr>
        <p:spPr/>
        <p:txBody>
          <a:bodyPr/>
          <a:lstStyle/>
          <a:p>
            <a:fld id="{C590D790-3BDA-47AD-9551-7AD187EE2BCC}" type="datetime1">
              <a:rPr lang="it-IT" smtClean="0"/>
              <a:pPr/>
              <a:t>14/10/2017</a:t>
            </a:fld>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11</a:t>
            </a:fld>
            <a:endParaRPr lang="it-IT"/>
          </a:p>
        </p:txBody>
      </p:sp>
      <p:sp>
        <p:nvSpPr>
          <p:cNvPr id="7" name="Segnaposto piè di pagina 6"/>
          <p:cNvSpPr>
            <a:spLocks noGrp="1"/>
          </p:cNvSpPr>
          <p:nvPr>
            <p:ph type="ftr" sz="quarter" idx="11"/>
          </p:nvPr>
        </p:nvSpPr>
        <p:spPr/>
        <p:txBody>
          <a:bodyPr/>
          <a:lstStyle/>
          <a:p>
            <a:r>
              <a:rPr lang="it-IT" smtClean="0"/>
              <a:t>dir.generale@unsirta.com</a:t>
            </a:r>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971600" y="1844824"/>
            <a:ext cx="6840760" cy="3888432"/>
            <a:chOff x="1994" y="3231"/>
            <a:chExt cx="5954" cy="3786"/>
          </a:xfrm>
        </p:grpSpPr>
        <p:sp>
          <p:nvSpPr>
            <p:cNvPr id="3" name="Oval 8"/>
            <p:cNvSpPr>
              <a:spLocks noChangeArrowheads="1"/>
            </p:cNvSpPr>
            <p:nvPr/>
          </p:nvSpPr>
          <p:spPr bwMode="auto">
            <a:xfrm>
              <a:off x="3237" y="3565"/>
              <a:ext cx="3144" cy="2855"/>
            </a:xfrm>
            <a:prstGeom prst="ellipse">
              <a:avLst/>
            </a:prstGeom>
            <a:solidFill>
              <a:srgbClr val="FFFFFF"/>
            </a:solidFill>
            <a:ln w="15840">
              <a:solidFill>
                <a:srgbClr val="000000"/>
              </a:solidFill>
              <a:round/>
              <a:headEnd/>
              <a:tailEnd/>
            </a:ln>
          </p:spPr>
          <p:txBody>
            <a:bodyPr vert="horz" wrap="square" lIns="91440" tIns="45720" rIns="91440" bIns="45720" numCol="1" anchor="ctr" anchorCtr="0" compatLnSpc="1">
              <a:prstTxWarp prst="textNoShape">
                <a:avLst/>
              </a:prstTxWarp>
            </a:bodyPr>
            <a:lstStyle/>
            <a:p>
              <a:endParaRPr lang="it-IT" dirty="0"/>
            </a:p>
          </p:txBody>
        </p:sp>
        <p:grpSp>
          <p:nvGrpSpPr>
            <p:cNvPr id="4" name="Group 9"/>
            <p:cNvGrpSpPr>
              <a:grpSpLocks/>
            </p:cNvGrpSpPr>
            <p:nvPr/>
          </p:nvGrpSpPr>
          <p:grpSpPr bwMode="auto">
            <a:xfrm>
              <a:off x="3438" y="3828"/>
              <a:ext cx="1890" cy="2010"/>
              <a:chOff x="3438" y="3828"/>
              <a:chExt cx="1890" cy="2010"/>
            </a:xfrm>
          </p:grpSpPr>
          <p:sp>
            <p:nvSpPr>
              <p:cNvPr id="89" name="Freeform 10"/>
              <p:cNvSpPr>
                <a:spLocks noChangeArrowheads="1"/>
              </p:cNvSpPr>
              <p:nvPr/>
            </p:nvSpPr>
            <p:spPr bwMode="auto">
              <a:xfrm>
                <a:off x="3438" y="3828"/>
                <a:ext cx="1681" cy="1323"/>
              </a:xfrm>
              <a:custGeom>
                <a:avLst/>
                <a:gdLst/>
                <a:ahLst/>
                <a:cxnLst>
                  <a:cxn ang="0">
                    <a:pos x="223" y="802"/>
                  </a:cxn>
                  <a:cxn ang="0">
                    <a:pos x="232" y="753"/>
                  </a:cxn>
                  <a:cxn ang="0">
                    <a:pos x="243" y="716"/>
                  </a:cxn>
                  <a:cxn ang="0">
                    <a:pos x="254" y="676"/>
                  </a:cxn>
                  <a:cxn ang="0">
                    <a:pos x="268" y="637"/>
                  </a:cxn>
                  <a:cxn ang="0">
                    <a:pos x="286" y="592"/>
                  </a:cxn>
                  <a:cxn ang="0">
                    <a:pos x="306" y="548"/>
                  </a:cxn>
                  <a:cxn ang="0">
                    <a:pos x="327" y="507"/>
                  </a:cxn>
                  <a:cxn ang="0">
                    <a:pos x="350" y="471"/>
                  </a:cxn>
                  <a:cxn ang="0">
                    <a:pos x="373" y="434"/>
                  </a:cxn>
                  <a:cxn ang="0">
                    <a:pos x="401" y="393"/>
                  </a:cxn>
                  <a:cxn ang="0">
                    <a:pos x="429" y="359"/>
                  </a:cxn>
                  <a:cxn ang="0">
                    <a:pos x="479" y="303"/>
                  </a:cxn>
                  <a:cxn ang="0">
                    <a:pos x="528" y="255"/>
                  </a:cxn>
                  <a:cxn ang="0">
                    <a:pos x="573" y="217"/>
                  </a:cxn>
                  <a:cxn ang="0">
                    <a:pos x="627" y="176"/>
                  </a:cxn>
                  <a:cxn ang="0">
                    <a:pos x="686" y="140"/>
                  </a:cxn>
                  <a:cxn ang="0">
                    <a:pos x="742" y="108"/>
                  </a:cxn>
                  <a:cxn ang="0">
                    <a:pos x="806" y="78"/>
                  </a:cxn>
                  <a:cxn ang="0">
                    <a:pos x="875" y="55"/>
                  </a:cxn>
                  <a:cxn ang="0">
                    <a:pos x="959" y="28"/>
                  </a:cxn>
                  <a:cxn ang="0">
                    <a:pos x="1043" y="13"/>
                  </a:cxn>
                  <a:cxn ang="0">
                    <a:pos x="1149" y="2"/>
                  </a:cxn>
                  <a:cxn ang="0">
                    <a:pos x="1241" y="2"/>
                  </a:cxn>
                  <a:cxn ang="0">
                    <a:pos x="1325" y="10"/>
                  </a:cxn>
                  <a:cxn ang="0">
                    <a:pos x="1410" y="25"/>
                  </a:cxn>
                  <a:cxn ang="0">
                    <a:pos x="1507" y="53"/>
                  </a:cxn>
                  <a:cxn ang="0">
                    <a:pos x="1594" y="84"/>
                  </a:cxn>
                  <a:cxn ang="0">
                    <a:pos x="1681" y="136"/>
                  </a:cxn>
                  <a:cxn ang="0">
                    <a:pos x="1410" y="502"/>
                  </a:cxn>
                  <a:cxn ang="0">
                    <a:pos x="1342" y="479"/>
                  </a:cxn>
                  <a:cxn ang="0">
                    <a:pos x="1277" y="464"/>
                  </a:cxn>
                  <a:cxn ang="0">
                    <a:pos x="1213" y="458"/>
                  </a:cxn>
                  <a:cxn ang="0">
                    <a:pos x="1144" y="461"/>
                  </a:cxn>
                  <a:cxn ang="0">
                    <a:pos x="1066" y="472"/>
                  </a:cxn>
                  <a:cxn ang="0">
                    <a:pos x="996" y="496"/>
                  </a:cxn>
                  <a:cxn ang="0">
                    <a:pos x="936" y="525"/>
                  </a:cxn>
                  <a:cxn ang="0">
                    <a:pos x="891" y="552"/>
                  </a:cxn>
                  <a:cxn ang="0">
                    <a:pos x="853" y="583"/>
                  </a:cxn>
                  <a:cxn ang="0">
                    <a:pos x="820" y="616"/>
                  </a:cxn>
                  <a:cxn ang="0">
                    <a:pos x="787" y="650"/>
                  </a:cxn>
                  <a:cxn ang="0">
                    <a:pos x="756" y="694"/>
                  </a:cxn>
                  <a:cxn ang="0">
                    <a:pos x="733" y="732"/>
                  </a:cxn>
                  <a:cxn ang="0">
                    <a:pos x="709" y="778"/>
                  </a:cxn>
                  <a:cxn ang="0">
                    <a:pos x="694" y="818"/>
                  </a:cxn>
                  <a:cxn ang="0">
                    <a:pos x="683" y="877"/>
                  </a:cxn>
                  <a:cxn ang="0">
                    <a:pos x="677" y="935"/>
                  </a:cxn>
                  <a:cxn ang="0">
                    <a:pos x="922" y="951"/>
                  </a:cxn>
                  <a:cxn ang="0">
                    <a:pos x="0" y="952"/>
                  </a:cxn>
                  <a:cxn ang="0">
                    <a:pos x="211" y="932"/>
                  </a:cxn>
                  <a:cxn ang="0">
                    <a:pos x="214" y="872"/>
                  </a:cxn>
                  <a:cxn ang="0">
                    <a:pos x="220" y="819"/>
                  </a:cxn>
                </a:cxnLst>
                <a:rect l="0" t="0" r="r" b="b"/>
                <a:pathLst>
                  <a:path w="1682" h="1324">
                    <a:moveTo>
                      <a:pt x="220" y="819"/>
                    </a:moveTo>
                    <a:lnTo>
                      <a:pt x="223" y="802"/>
                    </a:lnTo>
                    <a:lnTo>
                      <a:pt x="228" y="777"/>
                    </a:lnTo>
                    <a:lnTo>
                      <a:pt x="232" y="753"/>
                    </a:lnTo>
                    <a:lnTo>
                      <a:pt x="238" y="735"/>
                    </a:lnTo>
                    <a:lnTo>
                      <a:pt x="243" y="716"/>
                    </a:lnTo>
                    <a:lnTo>
                      <a:pt x="248" y="696"/>
                    </a:lnTo>
                    <a:lnTo>
                      <a:pt x="254" y="676"/>
                    </a:lnTo>
                    <a:lnTo>
                      <a:pt x="260" y="658"/>
                    </a:lnTo>
                    <a:lnTo>
                      <a:pt x="268" y="637"/>
                    </a:lnTo>
                    <a:lnTo>
                      <a:pt x="277" y="614"/>
                    </a:lnTo>
                    <a:lnTo>
                      <a:pt x="286" y="592"/>
                    </a:lnTo>
                    <a:lnTo>
                      <a:pt x="294" y="573"/>
                    </a:lnTo>
                    <a:lnTo>
                      <a:pt x="306" y="548"/>
                    </a:lnTo>
                    <a:lnTo>
                      <a:pt x="316" y="527"/>
                    </a:lnTo>
                    <a:lnTo>
                      <a:pt x="327" y="507"/>
                    </a:lnTo>
                    <a:lnTo>
                      <a:pt x="339" y="487"/>
                    </a:lnTo>
                    <a:lnTo>
                      <a:pt x="350" y="471"/>
                    </a:lnTo>
                    <a:lnTo>
                      <a:pt x="361" y="453"/>
                    </a:lnTo>
                    <a:lnTo>
                      <a:pt x="373" y="434"/>
                    </a:lnTo>
                    <a:lnTo>
                      <a:pt x="388" y="413"/>
                    </a:lnTo>
                    <a:lnTo>
                      <a:pt x="401" y="393"/>
                    </a:lnTo>
                    <a:lnTo>
                      <a:pt x="417" y="375"/>
                    </a:lnTo>
                    <a:lnTo>
                      <a:pt x="429" y="359"/>
                    </a:lnTo>
                    <a:lnTo>
                      <a:pt x="452" y="331"/>
                    </a:lnTo>
                    <a:lnTo>
                      <a:pt x="479" y="303"/>
                    </a:lnTo>
                    <a:lnTo>
                      <a:pt x="499" y="282"/>
                    </a:lnTo>
                    <a:lnTo>
                      <a:pt x="528" y="255"/>
                    </a:lnTo>
                    <a:lnTo>
                      <a:pt x="548" y="238"/>
                    </a:lnTo>
                    <a:lnTo>
                      <a:pt x="573" y="217"/>
                    </a:lnTo>
                    <a:lnTo>
                      <a:pt x="601" y="195"/>
                    </a:lnTo>
                    <a:lnTo>
                      <a:pt x="627" y="176"/>
                    </a:lnTo>
                    <a:lnTo>
                      <a:pt x="657" y="158"/>
                    </a:lnTo>
                    <a:lnTo>
                      <a:pt x="686" y="140"/>
                    </a:lnTo>
                    <a:lnTo>
                      <a:pt x="716" y="124"/>
                    </a:lnTo>
                    <a:lnTo>
                      <a:pt x="742" y="108"/>
                    </a:lnTo>
                    <a:lnTo>
                      <a:pt x="775" y="93"/>
                    </a:lnTo>
                    <a:lnTo>
                      <a:pt x="806" y="78"/>
                    </a:lnTo>
                    <a:lnTo>
                      <a:pt x="840" y="66"/>
                    </a:lnTo>
                    <a:lnTo>
                      <a:pt x="875" y="55"/>
                    </a:lnTo>
                    <a:lnTo>
                      <a:pt x="919" y="40"/>
                    </a:lnTo>
                    <a:lnTo>
                      <a:pt x="959" y="28"/>
                    </a:lnTo>
                    <a:lnTo>
                      <a:pt x="1001" y="19"/>
                    </a:lnTo>
                    <a:lnTo>
                      <a:pt x="1043" y="13"/>
                    </a:lnTo>
                    <a:lnTo>
                      <a:pt x="1089" y="7"/>
                    </a:lnTo>
                    <a:lnTo>
                      <a:pt x="1149" y="2"/>
                    </a:lnTo>
                    <a:lnTo>
                      <a:pt x="1196" y="0"/>
                    </a:lnTo>
                    <a:lnTo>
                      <a:pt x="1241" y="2"/>
                    </a:lnTo>
                    <a:lnTo>
                      <a:pt x="1283" y="6"/>
                    </a:lnTo>
                    <a:lnTo>
                      <a:pt x="1325" y="10"/>
                    </a:lnTo>
                    <a:lnTo>
                      <a:pt x="1367" y="16"/>
                    </a:lnTo>
                    <a:lnTo>
                      <a:pt x="1410" y="25"/>
                    </a:lnTo>
                    <a:lnTo>
                      <a:pt x="1457" y="37"/>
                    </a:lnTo>
                    <a:lnTo>
                      <a:pt x="1507" y="53"/>
                    </a:lnTo>
                    <a:lnTo>
                      <a:pt x="1551" y="68"/>
                    </a:lnTo>
                    <a:lnTo>
                      <a:pt x="1594" y="84"/>
                    </a:lnTo>
                    <a:lnTo>
                      <a:pt x="1638" y="109"/>
                    </a:lnTo>
                    <a:lnTo>
                      <a:pt x="1681" y="136"/>
                    </a:lnTo>
                    <a:lnTo>
                      <a:pt x="1452" y="523"/>
                    </a:lnTo>
                    <a:lnTo>
                      <a:pt x="1410" y="502"/>
                    </a:lnTo>
                    <a:lnTo>
                      <a:pt x="1376" y="489"/>
                    </a:lnTo>
                    <a:lnTo>
                      <a:pt x="1342" y="479"/>
                    </a:lnTo>
                    <a:lnTo>
                      <a:pt x="1306" y="469"/>
                    </a:lnTo>
                    <a:lnTo>
                      <a:pt x="1277" y="464"/>
                    </a:lnTo>
                    <a:lnTo>
                      <a:pt x="1244" y="461"/>
                    </a:lnTo>
                    <a:lnTo>
                      <a:pt x="1213" y="458"/>
                    </a:lnTo>
                    <a:lnTo>
                      <a:pt x="1181" y="458"/>
                    </a:lnTo>
                    <a:lnTo>
                      <a:pt x="1144" y="461"/>
                    </a:lnTo>
                    <a:lnTo>
                      <a:pt x="1108" y="465"/>
                    </a:lnTo>
                    <a:lnTo>
                      <a:pt x="1066" y="472"/>
                    </a:lnTo>
                    <a:lnTo>
                      <a:pt x="1034" y="483"/>
                    </a:lnTo>
                    <a:lnTo>
                      <a:pt x="996" y="496"/>
                    </a:lnTo>
                    <a:lnTo>
                      <a:pt x="965" y="508"/>
                    </a:lnTo>
                    <a:lnTo>
                      <a:pt x="936" y="525"/>
                    </a:lnTo>
                    <a:lnTo>
                      <a:pt x="911" y="539"/>
                    </a:lnTo>
                    <a:lnTo>
                      <a:pt x="891" y="552"/>
                    </a:lnTo>
                    <a:lnTo>
                      <a:pt x="874" y="566"/>
                    </a:lnTo>
                    <a:lnTo>
                      <a:pt x="853" y="583"/>
                    </a:lnTo>
                    <a:lnTo>
                      <a:pt x="833" y="601"/>
                    </a:lnTo>
                    <a:lnTo>
                      <a:pt x="820" y="616"/>
                    </a:lnTo>
                    <a:lnTo>
                      <a:pt x="801" y="634"/>
                    </a:lnTo>
                    <a:lnTo>
                      <a:pt x="787" y="650"/>
                    </a:lnTo>
                    <a:lnTo>
                      <a:pt x="771" y="670"/>
                    </a:lnTo>
                    <a:lnTo>
                      <a:pt x="756" y="694"/>
                    </a:lnTo>
                    <a:lnTo>
                      <a:pt x="741" y="715"/>
                    </a:lnTo>
                    <a:lnTo>
                      <a:pt x="733" y="732"/>
                    </a:lnTo>
                    <a:lnTo>
                      <a:pt x="717" y="757"/>
                    </a:lnTo>
                    <a:lnTo>
                      <a:pt x="709" y="778"/>
                    </a:lnTo>
                    <a:lnTo>
                      <a:pt x="703" y="798"/>
                    </a:lnTo>
                    <a:lnTo>
                      <a:pt x="694" y="818"/>
                    </a:lnTo>
                    <a:lnTo>
                      <a:pt x="688" y="849"/>
                    </a:lnTo>
                    <a:lnTo>
                      <a:pt x="683" y="877"/>
                    </a:lnTo>
                    <a:lnTo>
                      <a:pt x="679" y="905"/>
                    </a:lnTo>
                    <a:lnTo>
                      <a:pt x="677" y="935"/>
                    </a:lnTo>
                    <a:lnTo>
                      <a:pt x="676" y="951"/>
                    </a:lnTo>
                    <a:lnTo>
                      <a:pt x="922" y="951"/>
                    </a:lnTo>
                    <a:lnTo>
                      <a:pt x="466" y="1323"/>
                    </a:lnTo>
                    <a:lnTo>
                      <a:pt x="0" y="952"/>
                    </a:lnTo>
                    <a:lnTo>
                      <a:pt x="209" y="952"/>
                    </a:lnTo>
                    <a:lnTo>
                      <a:pt x="211" y="932"/>
                    </a:lnTo>
                    <a:lnTo>
                      <a:pt x="212" y="904"/>
                    </a:lnTo>
                    <a:lnTo>
                      <a:pt x="214" y="872"/>
                    </a:lnTo>
                    <a:lnTo>
                      <a:pt x="218" y="844"/>
                    </a:lnTo>
                    <a:lnTo>
                      <a:pt x="220" y="819"/>
                    </a:lnTo>
                  </a:path>
                </a:pathLst>
              </a:custGeom>
              <a:solidFill>
                <a:srgbClr val="C0C0C0"/>
              </a:solidFill>
              <a:ln w="15840">
                <a:solidFill>
                  <a:srgbClr val="FF0000"/>
                </a:solidFill>
                <a:round/>
                <a:headEnd/>
                <a:tailEnd/>
              </a:ln>
            </p:spPr>
            <p:txBody>
              <a:bodyPr vert="horz" wrap="square" lIns="91440" tIns="45720" rIns="91440" bIns="45720" numCol="1" anchor="ctr" anchorCtr="0" compatLnSpc="1">
                <a:prstTxWarp prst="textNoShape">
                  <a:avLst/>
                </a:prstTxWarp>
              </a:bodyPr>
              <a:lstStyle/>
              <a:p>
                <a:endParaRPr lang="it-IT"/>
              </a:p>
            </p:txBody>
          </p:sp>
          <p:sp>
            <p:nvSpPr>
              <p:cNvPr id="91" name="Freeform 12"/>
              <p:cNvSpPr>
                <a:spLocks noChangeArrowheads="1"/>
              </p:cNvSpPr>
              <p:nvPr/>
            </p:nvSpPr>
            <p:spPr bwMode="auto">
              <a:xfrm>
                <a:off x="3662" y="4949"/>
                <a:ext cx="1666" cy="889"/>
              </a:xfrm>
              <a:custGeom>
                <a:avLst/>
                <a:gdLst/>
                <a:ahLst/>
                <a:cxnLst>
                  <a:cxn ang="0">
                    <a:pos x="4" y="17"/>
                  </a:cxn>
                  <a:cxn ang="0">
                    <a:pos x="14" y="63"/>
                  </a:cxn>
                  <a:cxn ang="0">
                    <a:pos x="24" y="103"/>
                  </a:cxn>
                  <a:cxn ang="0">
                    <a:pos x="36" y="140"/>
                  </a:cxn>
                  <a:cxn ang="0">
                    <a:pos x="49" y="180"/>
                  </a:cxn>
                  <a:cxn ang="0">
                    <a:pos x="67" y="224"/>
                  </a:cxn>
                  <a:cxn ang="0">
                    <a:pos x="87" y="267"/>
                  </a:cxn>
                  <a:cxn ang="0">
                    <a:pos x="107" y="310"/>
                  </a:cxn>
                  <a:cxn ang="0">
                    <a:pos x="131" y="347"/>
                  </a:cxn>
                  <a:cxn ang="0">
                    <a:pos x="154" y="382"/>
                  </a:cxn>
                  <a:cxn ang="0">
                    <a:pos x="183" y="424"/>
                  </a:cxn>
                  <a:cxn ang="0">
                    <a:pos x="210" y="458"/>
                  </a:cxn>
                  <a:cxn ang="0">
                    <a:pos x="261" y="514"/>
                  </a:cxn>
                  <a:cxn ang="0">
                    <a:pos x="310" y="564"/>
                  </a:cxn>
                  <a:cxn ang="0">
                    <a:pos x="357" y="601"/>
                  </a:cxn>
                  <a:cxn ang="0">
                    <a:pos x="408" y="641"/>
                  </a:cxn>
                  <a:cxn ang="0">
                    <a:pos x="467" y="677"/>
                  </a:cxn>
                  <a:cxn ang="0">
                    <a:pos x="524" y="710"/>
                  </a:cxn>
                  <a:cxn ang="0">
                    <a:pos x="588" y="738"/>
                  </a:cxn>
                  <a:cxn ang="0">
                    <a:pos x="656" y="762"/>
                  </a:cxn>
                  <a:cxn ang="0">
                    <a:pos x="741" y="787"/>
                  </a:cxn>
                  <a:cxn ang="0">
                    <a:pos x="823" y="803"/>
                  </a:cxn>
                  <a:cxn ang="0">
                    <a:pos x="930" y="815"/>
                  </a:cxn>
                  <a:cxn ang="0">
                    <a:pos x="1022" y="815"/>
                  </a:cxn>
                  <a:cxn ang="0">
                    <a:pos x="1106" y="805"/>
                  </a:cxn>
                  <a:cxn ang="0">
                    <a:pos x="1192" y="791"/>
                  </a:cxn>
                  <a:cxn ang="0">
                    <a:pos x="1288" y="764"/>
                  </a:cxn>
                  <a:cxn ang="0">
                    <a:pos x="1377" y="732"/>
                  </a:cxn>
                  <a:cxn ang="0">
                    <a:pos x="1459" y="688"/>
                  </a:cxn>
                  <a:cxn ang="0">
                    <a:pos x="1666" y="279"/>
                  </a:cxn>
                  <a:cxn ang="0">
                    <a:pos x="1226" y="289"/>
                  </a:cxn>
                  <a:cxn ang="0">
                    <a:pos x="1156" y="325"/>
                  </a:cxn>
                  <a:cxn ang="0">
                    <a:pos x="1089" y="348"/>
                  </a:cxn>
                  <a:cxn ang="0">
                    <a:pos x="1025" y="356"/>
                  </a:cxn>
                  <a:cxn ang="0">
                    <a:pos x="962" y="357"/>
                  </a:cxn>
                  <a:cxn ang="0">
                    <a:pos x="888" y="353"/>
                  </a:cxn>
                  <a:cxn ang="0">
                    <a:pos x="814" y="335"/>
                  </a:cxn>
                  <a:cxn ang="0">
                    <a:pos x="746" y="310"/>
                  </a:cxn>
                  <a:cxn ang="0">
                    <a:pos x="693" y="279"/>
                  </a:cxn>
                  <a:cxn ang="0">
                    <a:pos x="654" y="249"/>
                  </a:cxn>
                  <a:cxn ang="0">
                    <a:pos x="614" y="217"/>
                  </a:cxn>
                  <a:cxn ang="0">
                    <a:pos x="582" y="186"/>
                  </a:cxn>
                  <a:cxn ang="0">
                    <a:pos x="552" y="147"/>
                  </a:cxn>
                  <a:cxn ang="0">
                    <a:pos x="522" y="103"/>
                  </a:cxn>
                  <a:cxn ang="0">
                    <a:pos x="498" y="62"/>
                  </a:cxn>
                  <a:cxn ang="0">
                    <a:pos x="476" y="0"/>
                  </a:cxn>
                </a:cxnLst>
                <a:rect l="0" t="0" r="r" b="b"/>
                <a:pathLst>
                  <a:path w="1667" h="890">
                    <a:moveTo>
                      <a:pt x="0" y="0"/>
                    </a:moveTo>
                    <a:lnTo>
                      <a:pt x="4" y="17"/>
                    </a:lnTo>
                    <a:lnTo>
                      <a:pt x="7" y="37"/>
                    </a:lnTo>
                    <a:lnTo>
                      <a:pt x="14" y="63"/>
                    </a:lnTo>
                    <a:lnTo>
                      <a:pt x="17" y="81"/>
                    </a:lnTo>
                    <a:lnTo>
                      <a:pt x="24" y="103"/>
                    </a:lnTo>
                    <a:lnTo>
                      <a:pt x="30" y="121"/>
                    </a:lnTo>
                    <a:lnTo>
                      <a:pt x="36" y="140"/>
                    </a:lnTo>
                    <a:lnTo>
                      <a:pt x="41" y="161"/>
                    </a:lnTo>
                    <a:lnTo>
                      <a:pt x="49" y="180"/>
                    </a:lnTo>
                    <a:lnTo>
                      <a:pt x="59" y="205"/>
                    </a:lnTo>
                    <a:lnTo>
                      <a:pt x="67" y="224"/>
                    </a:lnTo>
                    <a:lnTo>
                      <a:pt x="75" y="246"/>
                    </a:lnTo>
                    <a:lnTo>
                      <a:pt x="87" y="267"/>
                    </a:lnTo>
                    <a:lnTo>
                      <a:pt x="98" y="291"/>
                    </a:lnTo>
                    <a:lnTo>
                      <a:pt x="107" y="310"/>
                    </a:lnTo>
                    <a:lnTo>
                      <a:pt x="121" y="330"/>
                    </a:lnTo>
                    <a:lnTo>
                      <a:pt x="131" y="347"/>
                    </a:lnTo>
                    <a:lnTo>
                      <a:pt x="143" y="364"/>
                    </a:lnTo>
                    <a:lnTo>
                      <a:pt x="154" y="382"/>
                    </a:lnTo>
                    <a:lnTo>
                      <a:pt x="168" y="404"/>
                    </a:lnTo>
                    <a:lnTo>
                      <a:pt x="183" y="424"/>
                    </a:lnTo>
                    <a:lnTo>
                      <a:pt x="197" y="441"/>
                    </a:lnTo>
                    <a:lnTo>
                      <a:pt x="210" y="458"/>
                    </a:lnTo>
                    <a:lnTo>
                      <a:pt x="233" y="486"/>
                    </a:lnTo>
                    <a:lnTo>
                      <a:pt x="261" y="514"/>
                    </a:lnTo>
                    <a:lnTo>
                      <a:pt x="281" y="537"/>
                    </a:lnTo>
                    <a:lnTo>
                      <a:pt x="310" y="564"/>
                    </a:lnTo>
                    <a:lnTo>
                      <a:pt x="332" y="582"/>
                    </a:lnTo>
                    <a:lnTo>
                      <a:pt x="357" y="601"/>
                    </a:lnTo>
                    <a:lnTo>
                      <a:pt x="383" y="623"/>
                    </a:lnTo>
                    <a:lnTo>
                      <a:pt x="408" y="641"/>
                    </a:lnTo>
                    <a:lnTo>
                      <a:pt x="439" y="658"/>
                    </a:lnTo>
                    <a:lnTo>
                      <a:pt x="467" y="677"/>
                    </a:lnTo>
                    <a:lnTo>
                      <a:pt x="497" y="695"/>
                    </a:lnTo>
                    <a:lnTo>
                      <a:pt x="524" y="710"/>
                    </a:lnTo>
                    <a:lnTo>
                      <a:pt x="555" y="725"/>
                    </a:lnTo>
                    <a:lnTo>
                      <a:pt x="588" y="738"/>
                    </a:lnTo>
                    <a:lnTo>
                      <a:pt x="620" y="751"/>
                    </a:lnTo>
                    <a:lnTo>
                      <a:pt x="656" y="762"/>
                    </a:lnTo>
                    <a:lnTo>
                      <a:pt x="699" y="778"/>
                    </a:lnTo>
                    <a:lnTo>
                      <a:pt x="741" y="787"/>
                    </a:lnTo>
                    <a:lnTo>
                      <a:pt x="781" y="799"/>
                    </a:lnTo>
                    <a:lnTo>
                      <a:pt x="823" y="803"/>
                    </a:lnTo>
                    <a:lnTo>
                      <a:pt x="870" y="810"/>
                    </a:lnTo>
                    <a:lnTo>
                      <a:pt x="930" y="815"/>
                    </a:lnTo>
                    <a:lnTo>
                      <a:pt x="977" y="816"/>
                    </a:lnTo>
                    <a:lnTo>
                      <a:pt x="1022" y="815"/>
                    </a:lnTo>
                    <a:lnTo>
                      <a:pt x="1065" y="810"/>
                    </a:lnTo>
                    <a:lnTo>
                      <a:pt x="1106" y="805"/>
                    </a:lnTo>
                    <a:lnTo>
                      <a:pt x="1149" y="800"/>
                    </a:lnTo>
                    <a:lnTo>
                      <a:pt x="1192" y="791"/>
                    </a:lnTo>
                    <a:lnTo>
                      <a:pt x="1240" y="781"/>
                    </a:lnTo>
                    <a:lnTo>
                      <a:pt x="1288" y="764"/>
                    </a:lnTo>
                    <a:lnTo>
                      <a:pt x="1332" y="750"/>
                    </a:lnTo>
                    <a:lnTo>
                      <a:pt x="1377" y="732"/>
                    </a:lnTo>
                    <a:lnTo>
                      <a:pt x="1419" y="713"/>
                    </a:lnTo>
                    <a:lnTo>
                      <a:pt x="1459" y="688"/>
                    </a:lnTo>
                    <a:lnTo>
                      <a:pt x="1574" y="889"/>
                    </a:lnTo>
                    <a:lnTo>
                      <a:pt x="1666" y="279"/>
                    </a:lnTo>
                    <a:lnTo>
                      <a:pt x="1099" y="53"/>
                    </a:lnTo>
                    <a:lnTo>
                      <a:pt x="1226" y="289"/>
                    </a:lnTo>
                    <a:lnTo>
                      <a:pt x="1189" y="311"/>
                    </a:lnTo>
                    <a:lnTo>
                      <a:pt x="1156" y="325"/>
                    </a:lnTo>
                    <a:lnTo>
                      <a:pt x="1122" y="338"/>
                    </a:lnTo>
                    <a:lnTo>
                      <a:pt x="1089" y="348"/>
                    </a:lnTo>
                    <a:lnTo>
                      <a:pt x="1057" y="353"/>
                    </a:lnTo>
                    <a:lnTo>
                      <a:pt x="1025" y="356"/>
                    </a:lnTo>
                    <a:lnTo>
                      <a:pt x="994" y="357"/>
                    </a:lnTo>
                    <a:lnTo>
                      <a:pt x="962" y="357"/>
                    </a:lnTo>
                    <a:lnTo>
                      <a:pt x="925" y="356"/>
                    </a:lnTo>
                    <a:lnTo>
                      <a:pt x="888" y="353"/>
                    </a:lnTo>
                    <a:lnTo>
                      <a:pt x="847" y="345"/>
                    </a:lnTo>
                    <a:lnTo>
                      <a:pt x="814" y="335"/>
                    </a:lnTo>
                    <a:lnTo>
                      <a:pt x="778" y="322"/>
                    </a:lnTo>
                    <a:lnTo>
                      <a:pt x="746" y="310"/>
                    </a:lnTo>
                    <a:lnTo>
                      <a:pt x="716" y="292"/>
                    </a:lnTo>
                    <a:lnTo>
                      <a:pt x="693" y="279"/>
                    </a:lnTo>
                    <a:lnTo>
                      <a:pt x="673" y="264"/>
                    </a:lnTo>
                    <a:lnTo>
                      <a:pt x="654" y="249"/>
                    </a:lnTo>
                    <a:lnTo>
                      <a:pt x="634" y="235"/>
                    </a:lnTo>
                    <a:lnTo>
                      <a:pt x="614" y="217"/>
                    </a:lnTo>
                    <a:lnTo>
                      <a:pt x="600" y="202"/>
                    </a:lnTo>
                    <a:lnTo>
                      <a:pt x="582" y="186"/>
                    </a:lnTo>
                    <a:lnTo>
                      <a:pt x="567" y="167"/>
                    </a:lnTo>
                    <a:lnTo>
                      <a:pt x="552" y="147"/>
                    </a:lnTo>
                    <a:lnTo>
                      <a:pt x="535" y="122"/>
                    </a:lnTo>
                    <a:lnTo>
                      <a:pt x="522" y="103"/>
                    </a:lnTo>
                    <a:lnTo>
                      <a:pt x="512" y="87"/>
                    </a:lnTo>
                    <a:lnTo>
                      <a:pt x="498" y="62"/>
                    </a:lnTo>
                    <a:lnTo>
                      <a:pt x="489" y="37"/>
                    </a:lnTo>
                    <a:lnTo>
                      <a:pt x="476" y="0"/>
                    </a:lnTo>
                    <a:lnTo>
                      <a:pt x="0" y="0"/>
                    </a:lnTo>
                  </a:path>
                </a:pathLst>
              </a:custGeom>
              <a:solidFill>
                <a:srgbClr val="C0C0C0"/>
              </a:solidFill>
              <a:ln w="15840">
                <a:solidFill>
                  <a:srgbClr val="FF0000"/>
                </a:solidFill>
                <a:round/>
                <a:headEnd/>
                <a:tailEnd/>
              </a:ln>
            </p:spPr>
            <p:txBody>
              <a:bodyPr vert="horz" wrap="square" lIns="91440" tIns="45720" rIns="91440" bIns="45720" numCol="1" anchor="ctr" anchorCtr="0" compatLnSpc="1">
                <a:prstTxWarp prst="textNoShape">
                  <a:avLst/>
                </a:prstTxWarp>
              </a:bodyPr>
              <a:lstStyle/>
              <a:p>
                <a:endParaRPr lang="it-IT"/>
              </a:p>
            </p:txBody>
          </p:sp>
          <p:sp>
            <p:nvSpPr>
              <p:cNvPr id="92" name="Freeform 13"/>
              <p:cNvSpPr>
                <a:spLocks noChangeArrowheads="1"/>
              </p:cNvSpPr>
              <p:nvPr/>
            </p:nvSpPr>
            <p:spPr bwMode="auto">
              <a:xfrm>
                <a:off x="3438" y="3828"/>
                <a:ext cx="1507" cy="1323"/>
              </a:xfrm>
              <a:custGeom>
                <a:avLst/>
                <a:gdLst/>
                <a:ahLst/>
                <a:cxnLst>
                  <a:cxn ang="0">
                    <a:pos x="223" y="802"/>
                  </a:cxn>
                  <a:cxn ang="0">
                    <a:pos x="232" y="753"/>
                  </a:cxn>
                  <a:cxn ang="0">
                    <a:pos x="243" y="716"/>
                  </a:cxn>
                  <a:cxn ang="0">
                    <a:pos x="254" y="676"/>
                  </a:cxn>
                  <a:cxn ang="0">
                    <a:pos x="268" y="637"/>
                  </a:cxn>
                  <a:cxn ang="0">
                    <a:pos x="286" y="592"/>
                  </a:cxn>
                  <a:cxn ang="0">
                    <a:pos x="306" y="548"/>
                  </a:cxn>
                  <a:cxn ang="0">
                    <a:pos x="327" y="507"/>
                  </a:cxn>
                  <a:cxn ang="0">
                    <a:pos x="350" y="471"/>
                  </a:cxn>
                  <a:cxn ang="0">
                    <a:pos x="373" y="434"/>
                  </a:cxn>
                  <a:cxn ang="0">
                    <a:pos x="401" y="393"/>
                  </a:cxn>
                  <a:cxn ang="0">
                    <a:pos x="429" y="359"/>
                  </a:cxn>
                  <a:cxn ang="0">
                    <a:pos x="479" y="303"/>
                  </a:cxn>
                  <a:cxn ang="0">
                    <a:pos x="528" y="255"/>
                  </a:cxn>
                  <a:cxn ang="0">
                    <a:pos x="573" y="217"/>
                  </a:cxn>
                  <a:cxn ang="0">
                    <a:pos x="627" y="176"/>
                  </a:cxn>
                  <a:cxn ang="0">
                    <a:pos x="686" y="140"/>
                  </a:cxn>
                  <a:cxn ang="0">
                    <a:pos x="742" y="108"/>
                  </a:cxn>
                  <a:cxn ang="0">
                    <a:pos x="806" y="78"/>
                  </a:cxn>
                  <a:cxn ang="0">
                    <a:pos x="875" y="55"/>
                  </a:cxn>
                  <a:cxn ang="0">
                    <a:pos x="959" y="28"/>
                  </a:cxn>
                  <a:cxn ang="0">
                    <a:pos x="1043" y="13"/>
                  </a:cxn>
                  <a:cxn ang="0">
                    <a:pos x="1149" y="2"/>
                  </a:cxn>
                  <a:cxn ang="0">
                    <a:pos x="1240" y="2"/>
                  </a:cxn>
                  <a:cxn ang="0">
                    <a:pos x="1325" y="10"/>
                  </a:cxn>
                  <a:cxn ang="0">
                    <a:pos x="1410" y="25"/>
                  </a:cxn>
                  <a:cxn ang="0">
                    <a:pos x="1507" y="53"/>
                  </a:cxn>
                  <a:cxn ang="0">
                    <a:pos x="1291" y="469"/>
                  </a:cxn>
                  <a:cxn ang="0">
                    <a:pos x="1213" y="458"/>
                  </a:cxn>
                  <a:cxn ang="0">
                    <a:pos x="1142" y="461"/>
                  </a:cxn>
                  <a:cxn ang="0">
                    <a:pos x="1066" y="472"/>
                  </a:cxn>
                  <a:cxn ang="0">
                    <a:pos x="996" y="496"/>
                  </a:cxn>
                  <a:cxn ang="0">
                    <a:pos x="936" y="525"/>
                  </a:cxn>
                  <a:cxn ang="0">
                    <a:pos x="891" y="552"/>
                  </a:cxn>
                  <a:cxn ang="0">
                    <a:pos x="853" y="583"/>
                  </a:cxn>
                  <a:cxn ang="0">
                    <a:pos x="820" y="616"/>
                  </a:cxn>
                  <a:cxn ang="0">
                    <a:pos x="787" y="650"/>
                  </a:cxn>
                  <a:cxn ang="0">
                    <a:pos x="756" y="694"/>
                  </a:cxn>
                  <a:cxn ang="0">
                    <a:pos x="733" y="732"/>
                  </a:cxn>
                  <a:cxn ang="0">
                    <a:pos x="709" y="778"/>
                  </a:cxn>
                  <a:cxn ang="0">
                    <a:pos x="694" y="818"/>
                  </a:cxn>
                  <a:cxn ang="0">
                    <a:pos x="683" y="877"/>
                  </a:cxn>
                  <a:cxn ang="0">
                    <a:pos x="677" y="935"/>
                  </a:cxn>
                  <a:cxn ang="0">
                    <a:pos x="922" y="951"/>
                  </a:cxn>
                  <a:cxn ang="0">
                    <a:pos x="0" y="952"/>
                  </a:cxn>
                  <a:cxn ang="0">
                    <a:pos x="211" y="932"/>
                  </a:cxn>
                  <a:cxn ang="0">
                    <a:pos x="214" y="872"/>
                  </a:cxn>
                  <a:cxn ang="0">
                    <a:pos x="220" y="819"/>
                  </a:cxn>
                </a:cxnLst>
                <a:rect l="0" t="0" r="r" b="b"/>
                <a:pathLst>
                  <a:path w="1508" h="1324">
                    <a:moveTo>
                      <a:pt x="220" y="819"/>
                    </a:moveTo>
                    <a:lnTo>
                      <a:pt x="223" y="802"/>
                    </a:lnTo>
                    <a:lnTo>
                      <a:pt x="228" y="777"/>
                    </a:lnTo>
                    <a:lnTo>
                      <a:pt x="232" y="753"/>
                    </a:lnTo>
                    <a:lnTo>
                      <a:pt x="238" y="735"/>
                    </a:lnTo>
                    <a:lnTo>
                      <a:pt x="243" y="716"/>
                    </a:lnTo>
                    <a:lnTo>
                      <a:pt x="248" y="696"/>
                    </a:lnTo>
                    <a:lnTo>
                      <a:pt x="254" y="676"/>
                    </a:lnTo>
                    <a:lnTo>
                      <a:pt x="260" y="658"/>
                    </a:lnTo>
                    <a:lnTo>
                      <a:pt x="268" y="637"/>
                    </a:lnTo>
                    <a:lnTo>
                      <a:pt x="277" y="614"/>
                    </a:lnTo>
                    <a:lnTo>
                      <a:pt x="286" y="592"/>
                    </a:lnTo>
                    <a:lnTo>
                      <a:pt x="294" y="573"/>
                    </a:lnTo>
                    <a:lnTo>
                      <a:pt x="306" y="548"/>
                    </a:lnTo>
                    <a:lnTo>
                      <a:pt x="316" y="527"/>
                    </a:lnTo>
                    <a:lnTo>
                      <a:pt x="327" y="507"/>
                    </a:lnTo>
                    <a:lnTo>
                      <a:pt x="339" y="487"/>
                    </a:lnTo>
                    <a:lnTo>
                      <a:pt x="350" y="471"/>
                    </a:lnTo>
                    <a:lnTo>
                      <a:pt x="361" y="453"/>
                    </a:lnTo>
                    <a:lnTo>
                      <a:pt x="373" y="434"/>
                    </a:lnTo>
                    <a:lnTo>
                      <a:pt x="387" y="413"/>
                    </a:lnTo>
                    <a:lnTo>
                      <a:pt x="401" y="393"/>
                    </a:lnTo>
                    <a:lnTo>
                      <a:pt x="415" y="375"/>
                    </a:lnTo>
                    <a:lnTo>
                      <a:pt x="429" y="359"/>
                    </a:lnTo>
                    <a:lnTo>
                      <a:pt x="452" y="331"/>
                    </a:lnTo>
                    <a:lnTo>
                      <a:pt x="479" y="303"/>
                    </a:lnTo>
                    <a:lnTo>
                      <a:pt x="499" y="282"/>
                    </a:lnTo>
                    <a:lnTo>
                      <a:pt x="528" y="255"/>
                    </a:lnTo>
                    <a:lnTo>
                      <a:pt x="548" y="238"/>
                    </a:lnTo>
                    <a:lnTo>
                      <a:pt x="573" y="217"/>
                    </a:lnTo>
                    <a:lnTo>
                      <a:pt x="601" y="195"/>
                    </a:lnTo>
                    <a:lnTo>
                      <a:pt x="627" y="176"/>
                    </a:lnTo>
                    <a:lnTo>
                      <a:pt x="657" y="158"/>
                    </a:lnTo>
                    <a:lnTo>
                      <a:pt x="686" y="140"/>
                    </a:lnTo>
                    <a:lnTo>
                      <a:pt x="716" y="124"/>
                    </a:lnTo>
                    <a:lnTo>
                      <a:pt x="742" y="108"/>
                    </a:lnTo>
                    <a:lnTo>
                      <a:pt x="775" y="93"/>
                    </a:lnTo>
                    <a:lnTo>
                      <a:pt x="806" y="78"/>
                    </a:lnTo>
                    <a:lnTo>
                      <a:pt x="840" y="66"/>
                    </a:lnTo>
                    <a:lnTo>
                      <a:pt x="875" y="55"/>
                    </a:lnTo>
                    <a:lnTo>
                      <a:pt x="919" y="40"/>
                    </a:lnTo>
                    <a:lnTo>
                      <a:pt x="959" y="28"/>
                    </a:lnTo>
                    <a:lnTo>
                      <a:pt x="1001" y="19"/>
                    </a:lnTo>
                    <a:lnTo>
                      <a:pt x="1043" y="13"/>
                    </a:lnTo>
                    <a:lnTo>
                      <a:pt x="1089" y="7"/>
                    </a:lnTo>
                    <a:lnTo>
                      <a:pt x="1149" y="2"/>
                    </a:lnTo>
                    <a:lnTo>
                      <a:pt x="1194" y="0"/>
                    </a:lnTo>
                    <a:lnTo>
                      <a:pt x="1240" y="2"/>
                    </a:lnTo>
                    <a:lnTo>
                      <a:pt x="1283" y="6"/>
                    </a:lnTo>
                    <a:lnTo>
                      <a:pt x="1325" y="10"/>
                    </a:lnTo>
                    <a:lnTo>
                      <a:pt x="1367" y="16"/>
                    </a:lnTo>
                    <a:lnTo>
                      <a:pt x="1410" y="25"/>
                    </a:lnTo>
                    <a:lnTo>
                      <a:pt x="1457" y="37"/>
                    </a:lnTo>
                    <a:lnTo>
                      <a:pt x="1507" y="53"/>
                    </a:lnTo>
                    <a:lnTo>
                      <a:pt x="1235" y="139"/>
                    </a:lnTo>
                    <a:lnTo>
                      <a:pt x="1291" y="469"/>
                    </a:lnTo>
                    <a:lnTo>
                      <a:pt x="1243" y="461"/>
                    </a:lnTo>
                    <a:lnTo>
                      <a:pt x="1213" y="458"/>
                    </a:lnTo>
                    <a:lnTo>
                      <a:pt x="1179" y="458"/>
                    </a:lnTo>
                    <a:lnTo>
                      <a:pt x="1142" y="461"/>
                    </a:lnTo>
                    <a:lnTo>
                      <a:pt x="1108" y="465"/>
                    </a:lnTo>
                    <a:lnTo>
                      <a:pt x="1066" y="472"/>
                    </a:lnTo>
                    <a:lnTo>
                      <a:pt x="1034" y="483"/>
                    </a:lnTo>
                    <a:lnTo>
                      <a:pt x="996" y="496"/>
                    </a:lnTo>
                    <a:lnTo>
                      <a:pt x="965" y="508"/>
                    </a:lnTo>
                    <a:lnTo>
                      <a:pt x="936" y="525"/>
                    </a:lnTo>
                    <a:lnTo>
                      <a:pt x="911" y="539"/>
                    </a:lnTo>
                    <a:lnTo>
                      <a:pt x="891" y="552"/>
                    </a:lnTo>
                    <a:lnTo>
                      <a:pt x="874" y="566"/>
                    </a:lnTo>
                    <a:lnTo>
                      <a:pt x="853" y="583"/>
                    </a:lnTo>
                    <a:lnTo>
                      <a:pt x="833" y="601"/>
                    </a:lnTo>
                    <a:lnTo>
                      <a:pt x="820" y="616"/>
                    </a:lnTo>
                    <a:lnTo>
                      <a:pt x="801" y="634"/>
                    </a:lnTo>
                    <a:lnTo>
                      <a:pt x="787" y="650"/>
                    </a:lnTo>
                    <a:lnTo>
                      <a:pt x="771" y="670"/>
                    </a:lnTo>
                    <a:lnTo>
                      <a:pt x="756" y="694"/>
                    </a:lnTo>
                    <a:lnTo>
                      <a:pt x="741" y="715"/>
                    </a:lnTo>
                    <a:lnTo>
                      <a:pt x="733" y="732"/>
                    </a:lnTo>
                    <a:lnTo>
                      <a:pt x="717" y="757"/>
                    </a:lnTo>
                    <a:lnTo>
                      <a:pt x="709" y="778"/>
                    </a:lnTo>
                    <a:lnTo>
                      <a:pt x="703" y="798"/>
                    </a:lnTo>
                    <a:lnTo>
                      <a:pt x="694" y="818"/>
                    </a:lnTo>
                    <a:lnTo>
                      <a:pt x="688" y="849"/>
                    </a:lnTo>
                    <a:lnTo>
                      <a:pt x="683" y="877"/>
                    </a:lnTo>
                    <a:lnTo>
                      <a:pt x="679" y="905"/>
                    </a:lnTo>
                    <a:lnTo>
                      <a:pt x="677" y="935"/>
                    </a:lnTo>
                    <a:lnTo>
                      <a:pt x="676" y="951"/>
                    </a:lnTo>
                    <a:lnTo>
                      <a:pt x="922" y="951"/>
                    </a:lnTo>
                    <a:lnTo>
                      <a:pt x="466" y="1323"/>
                    </a:lnTo>
                    <a:lnTo>
                      <a:pt x="0" y="952"/>
                    </a:lnTo>
                    <a:lnTo>
                      <a:pt x="209" y="952"/>
                    </a:lnTo>
                    <a:lnTo>
                      <a:pt x="211" y="932"/>
                    </a:lnTo>
                    <a:lnTo>
                      <a:pt x="212" y="904"/>
                    </a:lnTo>
                    <a:lnTo>
                      <a:pt x="214" y="872"/>
                    </a:lnTo>
                    <a:lnTo>
                      <a:pt x="218" y="844"/>
                    </a:lnTo>
                    <a:lnTo>
                      <a:pt x="220" y="819"/>
                    </a:lnTo>
                  </a:path>
                </a:pathLst>
              </a:custGeom>
              <a:solidFill>
                <a:srgbClr val="C0C0C0"/>
              </a:solidFill>
              <a:ln w="15840">
                <a:solidFill>
                  <a:srgbClr val="FF0000"/>
                </a:solidFill>
                <a:round/>
                <a:headEnd/>
                <a:tailEnd/>
              </a:ln>
            </p:spPr>
            <p:txBody>
              <a:bodyPr vert="horz" wrap="square" lIns="91440" tIns="45720" rIns="91440" bIns="45720" numCol="1" anchor="ctr" anchorCtr="0" compatLnSpc="1">
                <a:prstTxWarp prst="textNoShape">
                  <a:avLst/>
                </a:prstTxWarp>
              </a:bodyPr>
              <a:lstStyle/>
              <a:p>
                <a:endParaRPr lang="it-IT"/>
              </a:p>
            </p:txBody>
          </p:sp>
        </p:grpSp>
        <p:sp>
          <p:nvSpPr>
            <p:cNvPr id="5" name="Rectangle 14"/>
            <p:cNvSpPr>
              <a:spLocks noChangeArrowheads="1"/>
            </p:cNvSpPr>
            <p:nvPr/>
          </p:nvSpPr>
          <p:spPr bwMode="auto">
            <a:xfrm>
              <a:off x="3761" y="3898"/>
              <a:ext cx="1963" cy="492"/>
            </a:xfrm>
            <a:prstGeom prst="rect">
              <a:avLst/>
            </a:prstGeom>
            <a:solidFill>
              <a:srgbClr val="FFFFFF"/>
            </a:solidFill>
            <a:ln w="828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6" name="Rectangle 16"/>
            <p:cNvSpPr>
              <a:spLocks noChangeArrowheads="1"/>
            </p:cNvSpPr>
            <p:nvPr/>
          </p:nvSpPr>
          <p:spPr bwMode="auto">
            <a:xfrm>
              <a:off x="3106" y="4566"/>
              <a:ext cx="894" cy="566"/>
            </a:xfrm>
            <a:prstGeom prst="rect">
              <a:avLst/>
            </a:prstGeom>
            <a:solidFill>
              <a:srgbClr val="FFFFFF"/>
            </a:solidFill>
            <a:ln w="828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7" name="Rectangle 17"/>
            <p:cNvSpPr>
              <a:spLocks noChangeArrowheads="1"/>
            </p:cNvSpPr>
            <p:nvPr/>
          </p:nvSpPr>
          <p:spPr bwMode="auto">
            <a:xfrm>
              <a:off x="3520" y="5520"/>
              <a:ext cx="2263" cy="330"/>
            </a:xfrm>
            <a:prstGeom prst="rect">
              <a:avLst/>
            </a:prstGeom>
            <a:solidFill>
              <a:srgbClr val="FFFFFF"/>
            </a:solidFill>
            <a:ln w="828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8" name="Rectangle 18"/>
            <p:cNvSpPr>
              <a:spLocks noChangeArrowheads="1"/>
            </p:cNvSpPr>
            <p:nvPr/>
          </p:nvSpPr>
          <p:spPr bwMode="auto">
            <a:xfrm>
              <a:off x="1994" y="5204"/>
              <a:ext cx="1057" cy="568"/>
            </a:xfrm>
            <a:prstGeom prst="rect">
              <a:avLst/>
            </a:prstGeom>
            <a:solidFill>
              <a:srgbClr val="FFFFFF"/>
            </a:solidFill>
            <a:ln w="828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9" name="Rectangle 19"/>
            <p:cNvSpPr>
              <a:spLocks noChangeArrowheads="1"/>
            </p:cNvSpPr>
            <p:nvPr/>
          </p:nvSpPr>
          <p:spPr bwMode="auto">
            <a:xfrm>
              <a:off x="6410" y="4416"/>
              <a:ext cx="1377" cy="804"/>
            </a:xfrm>
            <a:prstGeom prst="rect">
              <a:avLst/>
            </a:prstGeom>
            <a:solidFill>
              <a:srgbClr val="FFFFFF"/>
            </a:solidFill>
            <a:ln w="828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it-IT"/>
            </a:p>
          </p:txBody>
        </p:sp>
        <p:grpSp>
          <p:nvGrpSpPr>
            <p:cNvPr id="10" name="Group 20"/>
            <p:cNvGrpSpPr>
              <a:grpSpLocks/>
            </p:cNvGrpSpPr>
            <p:nvPr/>
          </p:nvGrpSpPr>
          <p:grpSpPr bwMode="auto">
            <a:xfrm>
              <a:off x="4805" y="3310"/>
              <a:ext cx="1605" cy="444"/>
              <a:chOff x="4805" y="3310"/>
              <a:chExt cx="1605" cy="444"/>
            </a:xfrm>
          </p:grpSpPr>
          <p:sp>
            <p:nvSpPr>
              <p:cNvPr id="87" name="Freeform 21"/>
              <p:cNvSpPr>
                <a:spLocks noChangeArrowheads="1"/>
              </p:cNvSpPr>
              <p:nvPr/>
            </p:nvSpPr>
            <p:spPr bwMode="auto">
              <a:xfrm>
                <a:off x="5005" y="3370"/>
                <a:ext cx="1405" cy="384"/>
              </a:xfrm>
              <a:custGeom>
                <a:avLst/>
                <a:gdLst/>
                <a:ahLst/>
                <a:cxnLst>
                  <a:cxn ang="0">
                    <a:pos x="203" y="72"/>
                  </a:cxn>
                  <a:cxn ang="0">
                    <a:pos x="562" y="92"/>
                  </a:cxn>
                  <a:cxn ang="0">
                    <a:pos x="734" y="126"/>
                  </a:cxn>
                  <a:cxn ang="0">
                    <a:pos x="807" y="155"/>
                  </a:cxn>
                  <a:cxn ang="0">
                    <a:pos x="756" y="205"/>
                  </a:cxn>
                  <a:cxn ang="0">
                    <a:pos x="418" y="278"/>
                  </a:cxn>
                  <a:cxn ang="0">
                    <a:pos x="649" y="278"/>
                  </a:cxn>
                  <a:cxn ang="0">
                    <a:pos x="915" y="261"/>
                  </a:cxn>
                  <a:cxn ang="0">
                    <a:pos x="728" y="328"/>
                  </a:cxn>
                  <a:cxn ang="0">
                    <a:pos x="432" y="384"/>
                  </a:cxn>
                  <a:cxn ang="0">
                    <a:pos x="793" y="365"/>
                  </a:cxn>
                  <a:cxn ang="0">
                    <a:pos x="1116" y="318"/>
                  </a:cxn>
                  <a:cxn ang="0">
                    <a:pos x="1346" y="247"/>
                  </a:cxn>
                  <a:cxn ang="0">
                    <a:pos x="1405" y="146"/>
                  </a:cxn>
                  <a:cxn ang="0">
                    <a:pos x="1109" y="30"/>
                  </a:cxn>
                  <a:cxn ang="0">
                    <a:pos x="734" y="5"/>
                  </a:cxn>
                  <a:cxn ang="0">
                    <a:pos x="347" y="0"/>
                  </a:cxn>
                  <a:cxn ang="0">
                    <a:pos x="0" y="24"/>
                  </a:cxn>
                  <a:cxn ang="0">
                    <a:pos x="203" y="72"/>
                  </a:cxn>
                </a:cxnLst>
                <a:rect l="0" t="0" r="r" b="b"/>
                <a:pathLst>
                  <a:path w="1406" h="385">
                    <a:moveTo>
                      <a:pt x="203" y="72"/>
                    </a:moveTo>
                    <a:lnTo>
                      <a:pt x="562" y="92"/>
                    </a:lnTo>
                    <a:lnTo>
                      <a:pt x="734" y="126"/>
                    </a:lnTo>
                    <a:lnTo>
                      <a:pt x="807" y="155"/>
                    </a:lnTo>
                    <a:lnTo>
                      <a:pt x="756" y="205"/>
                    </a:lnTo>
                    <a:lnTo>
                      <a:pt x="418" y="278"/>
                    </a:lnTo>
                    <a:lnTo>
                      <a:pt x="649" y="278"/>
                    </a:lnTo>
                    <a:lnTo>
                      <a:pt x="915" y="261"/>
                    </a:lnTo>
                    <a:lnTo>
                      <a:pt x="728" y="328"/>
                    </a:lnTo>
                    <a:lnTo>
                      <a:pt x="432" y="384"/>
                    </a:lnTo>
                    <a:lnTo>
                      <a:pt x="793" y="365"/>
                    </a:lnTo>
                    <a:lnTo>
                      <a:pt x="1116" y="318"/>
                    </a:lnTo>
                    <a:lnTo>
                      <a:pt x="1346" y="247"/>
                    </a:lnTo>
                    <a:lnTo>
                      <a:pt x="1405" y="146"/>
                    </a:lnTo>
                    <a:lnTo>
                      <a:pt x="1109" y="30"/>
                    </a:lnTo>
                    <a:lnTo>
                      <a:pt x="734" y="5"/>
                    </a:lnTo>
                    <a:lnTo>
                      <a:pt x="347" y="0"/>
                    </a:lnTo>
                    <a:lnTo>
                      <a:pt x="0" y="24"/>
                    </a:lnTo>
                    <a:lnTo>
                      <a:pt x="203" y="72"/>
                    </a:lnTo>
                  </a:path>
                </a:pathLst>
              </a:custGeom>
              <a:solidFill>
                <a:srgbClr val="FFB1A5"/>
              </a:solidFill>
              <a:ln w="9525">
                <a:noFill/>
                <a:round/>
                <a:headEnd/>
                <a:tailEnd/>
              </a:ln>
            </p:spPr>
            <p:txBody>
              <a:bodyPr vert="horz" wrap="square" lIns="91440" tIns="45720" rIns="91440" bIns="45720" numCol="1" anchor="ctr" anchorCtr="0" compatLnSpc="1">
                <a:prstTxWarp prst="textNoShape">
                  <a:avLst/>
                </a:prstTxWarp>
              </a:bodyPr>
              <a:lstStyle/>
              <a:p>
                <a:endParaRPr lang="it-IT"/>
              </a:p>
            </p:txBody>
          </p:sp>
          <p:sp>
            <p:nvSpPr>
              <p:cNvPr id="88" name="Freeform 22"/>
              <p:cNvSpPr>
                <a:spLocks noChangeArrowheads="1"/>
              </p:cNvSpPr>
              <p:nvPr/>
            </p:nvSpPr>
            <p:spPr bwMode="auto">
              <a:xfrm>
                <a:off x="4805" y="3310"/>
                <a:ext cx="1602" cy="426"/>
              </a:xfrm>
              <a:custGeom>
                <a:avLst/>
                <a:gdLst/>
                <a:ahLst/>
                <a:cxnLst>
                  <a:cxn ang="0">
                    <a:pos x="948" y="0"/>
                  </a:cxn>
                  <a:cxn ang="0">
                    <a:pos x="787" y="43"/>
                  </a:cxn>
                  <a:cxn ang="0">
                    <a:pos x="1027" y="53"/>
                  </a:cxn>
                  <a:cxn ang="0">
                    <a:pos x="1277" y="81"/>
                  </a:cxn>
                  <a:cxn ang="0">
                    <a:pos x="1466" y="121"/>
                  </a:cxn>
                  <a:cxn ang="0">
                    <a:pos x="1577" y="170"/>
                  </a:cxn>
                  <a:cxn ang="0">
                    <a:pos x="1602" y="208"/>
                  </a:cxn>
                  <a:cxn ang="0">
                    <a:pos x="1576" y="265"/>
                  </a:cxn>
                  <a:cxn ang="0">
                    <a:pos x="1485" y="314"/>
                  </a:cxn>
                  <a:cxn ang="0">
                    <a:pos x="1244" y="370"/>
                  </a:cxn>
                  <a:cxn ang="0">
                    <a:pos x="812" y="426"/>
                  </a:cxn>
                  <a:cxn ang="0">
                    <a:pos x="1143" y="370"/>
                  </a:cxn>
                  <a:cxn ang="0">
                    <a:pos x="1362" y="310"/>
                  </a:cxn>
                  <a:cxn ang="0">
                    <a:pos x="1447" y="260"/>
                  </a:cxn>
                  <a:cxn ang="0">
                    <a:pos x="1469" y="209"/>
                  </a:cxn>
                  <a:cxn ang="0">
                    <a:pos x="1435" y="165"/>
                  </a:cxn>
                  <a:cxn ang="0">
                    <a:pos x="1274" y="119"/>
                  </a:cxn>
                  <a:cxn ang="0">
                    <a:pos x="1010" y="84"/>
                  </a:cxn>
                  <a:cxn ang="0">
                    <a:pos x="646" y="75"/>
                  </a:cxn>
                  <a:cxn ang="0">
                    <a:pos x="299" y="93"/>
                  </a:cxn>
                  <a:cxn ang="0">
                    <a:pos x="623" y="107"/>
                  </a:cxn>
                  <a:cxn ang="0">
                    <a:pos x="809" y="121"/>
                  </a:cxn>
                  <a:cxn ang="0">
                    <a:pos x="998" y="143"/>
                  </a:cxn>
                  <a:cxn ang="0">
                    <a:pos x="1134" y="173"/>
                  </a:cxn>
                  <a:cxn ang="0">
                    <a:pos x="1187" y="195"/>
                  </a:cxn>
                  <a:cxn ang="0">
                    <a:pos x="1192" y="217"/>
                  </a:cxn>
                  <a:cxn ang="0">
                    <a:pos x="1143" y="252"/>
                  </a:cxn>
                  <a:cxn ang="0">
                    <a:pos x="1023" y="282"/>
                  </a:cxn>
                  <a:cxn ang="0">
                    <a:pos x="787" y="325"/>
                  </a:cxn>
                  <a:cxn ang="0">
                    <a:pos x="991" y="270"/>
                  </a:cxn>
                  <a:cxn ang="0">
                    <a:pos x="1058" y="237"/>
                  </a:cxn>
                  <a:cxn ang="0">
                    <a:pos x="1063" y="206"/>
                  </a:cxn>
                  <a:cxn ang="0">
                    <a:pos x="991" y="178"/>
                  </a:cxn>
                  <a:cxn ang="0">
                    <a:pos x="838" y="159"/>
                  </a:cxn>
                  <a:cxn ang="0">
                    <a:pos x="587" y="149"/>
                  </a:cxn>
                  <a:cxn ang="0">
                    <a:pos x="426" y="223"/>
                  </a:cxn>
                  <a:cxn ang="0">
                    <a:pos x="304" y="167"/>
                  </a:cxn>
                  <a:cxn ang="0">
                    <a:pos x="181" y="125"/>
                  </a:cxn>
                  <a:cxn ang="0">
                    <a:pos x="0" y="88"/>
                  </a:cxn>
                  <a:cxn ang="0">
                    <a:pos x="337" y="51"/>
                  </a:cxn>
                  <a:cxn ang="0">
                    <a:pos x="627" y="25"/>
                  </a:cxn>
                  <a:cxn ang="0">
                    <a:pos x="948" y="0"/>
                  </a:cxn>
                </a:cxnLst>
                <a:rect l="0" t="0" r="r" b="b"/>
                <a:pathLst>
                  <a:path w="1603" h="427">
                    <a:moveTo>
                      <a:pt x="948" y="0"/>
                    </a:moveTo>
                    <a:lnTo>
                      <a:pt x="787" y="43"/>
                    </a:lnTo>
                    <a:lnTo>
                      <a:pt x="1027" y="53"/>
                    </a:lnTo>
                    <a:lnTo>
                      <a:pt x="1277" y="81"/>
                    </a:lnTo>
                    <a:lnTo>
                      <a:pt x="1466" y="121"/>
                    </a:lnTo>
                    <a:lnTo>
                      <a:pt x="1577" y="170"/>
                    </a:lnTo>
                    <a:lnTo>
                      <a:pt x="1602" y="208"/>
                    </a:lnTo>
                    <a:lnTo>
                      <a:pt x="1576" y="265"/>
                    </a:lnTo>
                    <a:lnTo>
                      <a:pt x="1485" y="314"/>
                    </a:lnTo>
                    <a:lnTo>
                      <a:pt x="1244" y="370"/>
                    </a:lnTo>
                    <a:lnTo>
                      <a:pt x="812" y="426"/>
                    </a:lnTo>
                    <a:lnTo>
                      <a:pt x="1143" y="370"/>
                    </a:lnTo>
                    <a:lnTo>
                      <a:pt x="1362" y="310"/>
                    </a:lnTo>
                    <a:lnTo>
                      <a:pt x="1447" y="260"/>
                    </a:lnTo>
                    <a:lnTo>
                      <a:pt x="1469" y="209"/>
                    </a:lnTo>
                    <a:lnTo>
                      <a:pt x="1435" y="165"/>
                    </a:lnTo>
                    <a:lnTo>
                      <a:pt x="1274" y="119"/>
                    </a:lnTo>
                    <a:lnTo>
                      <a:pt x="1010" y="84"/>
                    </a:lnTo>
                    <a:lnTo>
                      <a:pt x="646" y="75"/>
                    </a:lnTo>
                    <a:lnTo>
                      <a:pt x="299" y="93"/>
                    </a:lnTo>
                    <a:lnTo>
                      <a:pt x="623" y="107"/>
                    </a:lnTo>
                    <a:lnTo>
                      <a:pt x="809" y="121"/>
                    </a:lnTo>
                    <a:lnTo>
                      <a:pt x="998" y="143"/>
                    </a:lnTo>
                    <a:lnTo>
                      <a:pt x="1134" y="173"/>
                    </a:lnTo>
                    <a:lnTo>
                      <a:pt x="1187" y="195"/>
                    </a:lnTo>
                    <a:lnTo>
                      <a:pt x="1192" y="217"/>
                    </a:lnTo>
                    <a:lnTo>
                      <a:pt x="1143" y="252"/>
                    </a:lnTo>
                    <a:lnTo>
                      <a:pt x="1023" y="282"/>
                    </a:lnTo>
                    <a:lnTo>
                      <a:pt x="787" y="325"/>
                    </a:lnTo>
                    <a:lnTo>
                      <a:pt x="991" y="270"/>
                    </a:lnTo>
                    <a:lnTo>
                      <a:pt x="1058" y="237"/>
                    </a:lnTo>
                    <a:lnTo>
                      <a:pt x="1063" y="206"/>
                    </a:lnTo>
                    <a:lnTo>
                      <a:pt x="991" y="178"/>
                    </a:lnTo>
                    <a:lnTo>
                      <a:pt x="838" y="159"/>
                    </a:lnTo>
                    <a:lnTo>
                      <a:pt x="587" y="149"/>
                    </a:lnTo>
                    <a:lnTo>
                      <a:pt x="426" y="223"/>
                    </a:lnTo>
                    <a:lnTo>
                      <a:pt x="304" y="167"/>
                    </a:lnTo>
                    <a:lnTo>
                      <a:pt x="181" y="125"/>
                    </a:lnTo>
                    <a:lnTo>
                      <a:pt x="0" y="88"/>
                    </a:lnTo>
                    <a:lnTo>
                      <a:pt x="337" y="51"/>
                    </a:lnTo>
                    <a:lnTo>
                      <a:pt x="627" y="25"/>
                    </a:lnTo>
                    <a:lnTo>
                      <a:pt x="948" y="0"/>
                    </a:lnTo>
                  </a:path>
                </a:pathLst>
              </a:custGeom>
              <a:solidFill>
                <a:srgbClr val="000000"/>
              </a:solidFill>
              <a:ln w="9525">
                <a:noFill/>
                <a:round/>
                <a:headEnd/>
                <a:tailEnd/>
              </a:ln>
            </p:spPr>
            <p:txBody>
              <a:bodyPr vert="horz" wrap="square" lIns="91440" tIns="45720" rIns="91440" bIns="45720" numCol="1" anchor="ctr" anchorCtr="0" compatLnSpc="1">
                <a:prstTxWarp prst="textNoShape">
                  <a:avLst/>
                </a:prstTxWarp>
              </a:bodyPr>
              <a:lstStyle/>
              <a:p>
                <a:endParaRPr lang="it-IT"/>
              </a:p>
            </p:txBody>
          </p:sp>
        </p:grpSp>
        <p:sp>
          <p:nvSpPr>
            <p:cNvPr id="11" name="Rectangle 23"/>
            <p:cNvSpPr>
              <a:spLocks noChangeArrowheads="1"/>
            </p:cNvSpPr>
            <p:nvPr/>
          </p:nvSpPr>
          <p:spPr bwMode="auto">
            <a:xfrm>
              <a:off x="2910" y="3231"/>
              <a:ext cx="1909" cy="487"/>
            </a:xfrm>
            <a:prstGeom prst="rect">
              <a:avLst/>
            </a:prstGeom>
            <a:solidFill>
              <a:srgbClr val="FFFFFF"/>
            </a:solidFill>
            <a:ln w="1584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it-IT"/>
            </a:p>
          </p:txBody>
        </p:sp>
        <p:grpSp>
          <p:nvGrpSpPr>
            <p:cNvPr id="12" name="Group 24"/>
            <p:cNvGrpSpPr>
              <a:grpSpLocks/>
            </p:cNvGrpSpPr>
            <p:nvPr/>
          </p:nvGrpSpPr>
          <p:grpSpPr bwMode="auto">
            <a:xfrm>
              <a:off x="3106" y="3338"/>
              <a:ext cx="1832" cy="322"/>
              <a:chOff x="3106" y="3338"/>
              <a:chExt cx="1832" cy="322"/>
            </a:xfrm>
          </p:grpSpPr>
          <p:sp>
            <p:nvSpPr>
              <p:cNvPr id="85" name="Rectangle 25"/>
              <p:cNvSpPr>
                <a:spLocks noChangeArrowheads="1"/>
              </p:cNvSpPr>
              <p:nvPr/>
            </p:nvSpPr>
            <p:spPr bwMode="auto">
              <a:xfrm>
                <a:off x="3439" y="3338"/>
                <a:ext cx="1378" cy="22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86" name="Text Box 26"/>
              <p:cNvSpPr txBox="1">
                <a:spLocks noChangeArrowheads="1"/>
              </p:cNvSpPr>
              <p:nvPr/>
            </p:nvSpPr>
            <p:spPr bwMode="auto">
              <a:xfrm>
                <a:off x="3106" y="3338"/>
                <a:ext cx="1832" cy="32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rgbClr val="000000"/>
                    </a:solidFill>
                    <a:effectLst/>
                    <a:latin typeface="Calibri" pitchFamily="34" charset="0"/>
                    <a:cs typeface="Arial" pitchFamily="34" charset="0"/>
                  </a:rPr>
                  <a:t>MIGLIORAMENTO</a:t>
                </a:r>
                <a:endParaRPr kumimoji="0" lang="it-IT"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83" name="Rectangle 28"/>
            <p:cNvSpPr>
              <a:spLocks noChangeArrowheads="1"/>
            </p:cNvSpPr>
            <p:nvPr/>
          </p:nvSpPr>
          <p:spPr bwMode="auto">
            <a:xfrm>
              <a:off x="3439" y="3496"/>
              <a:ext cx="897" cy="22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grpSp>
          <p:nvGrpSpPr>
            <p:cNvPr id="14" name="Group 30"/>
            <p:cNvGrpSpPr>
              <a:grpSpLocks/>
            </p:cNvGrpSpPr>
            <p:nvPr/>
          </p:nvGrpSpPr>
          <p:grpSpPr bwMode="auto">
            <a:xfrm>
              <a:off x="3891" y="3898"/>
              <a:ext cx="1614" cy="488"/>
              <a:chOff x="3891" y="3898"/>
              <a:chExt cx="1614" cy="488"/>
            </a:xfrm>
          </p:grpSpPr>
          <p:sp>
            <p:nvSpPr>
              <p:cNvPr id="81" name="Rectangle 31"/>
              <p:cNvSpPr>
                <a:spLocks noChangeArrowheads="1"/>
              </p:cNvSpPr>
              <p:nvPr/>
            </p:nvSpPr>
            <p:spPr bwMode="auto">
              <a:xfrm>
                <a:off x="3921" y="4049"/>
                <a:ext cx="1584" cy="22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82" name="Text Box 32"/>
              <p:cNvSpPr txBox="1">
                <a:spLocks noChangeArrowheads="1"/>
              </p:cNvSpPr>
              <p:nvPr/>
            </p:nvSpPr>
            <p:spPr bwMode="auto">
              <a:xfrm>
                <a:off x="3891" y="3898"/>
                <a:ext cx="1584" cy="4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rgbClr val="000000"/>
                    </a:solidFill>
                    <a:effectLst/>
                    <a:latin typeface="Calibri" pitchFamily="34" charset="0"/>
                    <a:cs typeface="Arial" pitchFamily="34" charset="0"/>
                  </a:rPr>
                  <a:t>5-Responsabilità </a:t>
                </a:r>
                <a:endParaRPr kumimoji="0" lang="it-IT" sz="16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5" name="Group 33"/>
            <p:cNvGrpSpPr>
              <a:grpSpLocks/>
            </p:cNvGrpSpPr>
            <p:nvPr/>
          </p:nvGrpSpPr>
          <p:grpSpPr bwMode="auto">
            <a:xfrm>
              <a:off x="4002" y="4065"/>
              <a:ext cx="936" cy="369"/>
              <a:chOff x="4002" y="4065"/>
              <a:chExt cx="936" cy="369"/>
            </a:xfrm>
          </p:grpSpPr>
          <p:sp>
            <p:nvSpPr>
              <p:cNvPr id="79" name="Rectangle 34"/>
              <p:cNvSpPr>
                <a:spLocks noChangeArrowheads="1"/>
              </p:cNvSpPr>
              <p:nvPr/>
            </p:nvSpPr>
            <p:spPr bwMode="auto">
              <a:xfrm>
                <a:off x="4002" y="4206"/>
                <a:ext cx="764" cy="22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80" name="Text Box 35"/>
              <p:cNvSpPr txBox="1">
                <a:spLocks noChangeArrowheads="1"/>
              </p:cNvSpPr>
              <p:nvPr/>
            </p:nvSpPr>
            <p:spPr bwMode="auto">
              <a:xfrm>
                <a:off x="4022" y="4065"/>
                <a:ext cx="916" cy="33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700" b="0" i="0" u="none" strike="noStrike" cap="none" normalizeH="0" baseline="0" dirty="0" smtClean="0">
                    <a:ln>
                      <a:noFill/>
                    </a:ln>
                    <a:solidFill>
                      <a:srgbClr val="000000"/>
                    </a:solidFill>
                    <a:effectLst/>
                    <a:latin typeface="Calibri" pitchFamily="34" charset="0"/>
                    <a:cs typeface="Arial" pitchFamily="34" charset="0"/>
                  </a:rPr>
                  <a:t> </a:t>
                </a:r>
                <a:r>
                  <a:rPr kumimoji="0" lang="en-US" b="1" i="0" u="none" strike="noStrike" cap="none" normalizeH="0" baseline="0" dirty="0" err="1" smtClean="0">
                    <a:ln>
                      <a:noFill/>
                    </a:ln>
                    <a:solidFill>
                      <a:srgbClr val="000000"/>
                    </a:solidFill>
                    <a:effectLst/>
                    <a:latin typeface="Calibri" pitchFamily="34" charset="0"/>
                    <a:cs typeface="Arial" pitchFamily="34" charset="0"/>
                  </a:rPr>
                  <a:t>Direzione</a:t>
                </a:r>
                <a:endParaRPr kumimoji="0" lang="it-IT"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6" name="Group 36"/>
            <p:cNvGrpSpPr>
              <a:grpSpLocks/>
            </p:cNvGrpSpPr>
            <p:nvPr/>
          </p:nvGrpSpPr>
          <p:grpSpPr bwMode="auto">
            <a:xfrm>
              <a:off x="3564" y="5567"/>
              <a:ext cx="2814" cy="322"/>
              <a:chOff x="3564" y="5567"/>
              <a:chExt cx="2814" cy="322"/>
            </a:xfrm>
          </p:grpSpPr>
          <p:sp>
            <p:nvSpPr>
              <p:cNvPr id="77" name="Rectangle 37"/>
              <p:cNvSpPr>
                <a:spLocks noChangeArrowheads="1"/>
              </p:cNvSpPr>
              <p:nvPr/>
            </p:nvSpPr>
            <p:spPr bwMode="auto">
              <a:xfrm>
                <a:off x="3681" y="5651"/>
                <a:ext cx="2029" cy="1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78" name="Text Box 38"/>
              <p:cNvSpPr txBox="1">
                <a:spLocks noChangeArrowheads="1"/>
              </p:cNvSpPr>
              <p:nvPr/>
            </p:nvSpPr>
            <p:spPr bwMode="auto">
              <a:xfrm>
                <a:off x="3564" y="5567"/>
                <a:ext cx="2814" cy="32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1600" b="1" i="0" u="none" strike="noStrike" cap="none" normalizeH="0" baseline="0" dirty="0" smtClean="0">
                    <a:ln>
                      <a:noFill/>
                    </a:ln>
                    <a:solidFill>
                      <a:srgbClr val="000000"/>
                    </a:solidFill>
                    <a:effectLst/>
                    <a:latin typeface="Calibri" pitchFamily="34" charset="0"/>
                    <a:cs typeface="Arial" pitchFamily="34" charset="0"/>
                  </a:rPr>
                  <a:t>7-Realizzazione didattica e ricerca.</a:t>
                </a:r>
                <a:endParaRPr kumimoji="0" lang="it-IT" sz="16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7" name="Group 39"/>
            <p:cNvGrpSpPr>
              <a:grpSpLocks/>
            </p:cNvGrpSpPr>
            <p:nvPr/>
          </p:nvGrpSpPr>
          <p:grpSpPr bwMode="auto">
            <a:xfrm>
              <a:off x="3106" y="4602"/>
              <a:ext cx="1001" cy="228"/>
              <a:chOff x="3106" y="4602"/>
              <a:chExt cx="1001" cy="228"/>
            </a:xfrm>
          </p:grpSpPr>
          <p:sp>
            <p:nvSpPr>
              <p:cNvPr id="75" name="Rectangle 40"/>
              <p:cNvSpPr>
                <a:spLocks noChangeArrowheads="1"/>
              </p:cNvSpPr>
              <p:nvPr/>
            </p:nvSpPr>
            <p:spPr bwMode="auto">
              <a:xfrm>
                <a:off x="3279" y="4602"/>
                <a:ext cx="828" cy="22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76" name="Text Box 41"/>
              <p:cNvSpPr txBox="1">
                <a:spLocks noChangeArrowheads="1"/>
              </p:cNvSpPr>
              <p:nvPr/>
            </p:nvSpPr>
            <p:spPr bwMode="auto">
              <a:xfrm>
                <a:off x="3106" y="4602"/>
                <a:ext cx="1001" cy="21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rgbClr val="000000"/>
                    </a:solidFill>
                    <a:effectLst/>
                    <a:latin typeface="Calibri" pitchFamily="34" charset="0"/>
                    <a:cs typeface="Arial" pitchFamily="34" charset="0"/>
                  </a:rPr>
                  <a:t>6-Gestione</a:t>
                </a:r>
                <a:endParaRPr kumimoji="0" lang="it-IT"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8" name="Group 42"/>
            <p:cNvGrpSpPr>
              <a:grpSpLocks/>
            </p:cNvGrpSpPr>
            <p:nvPr/>
          </p:nvGrpSpPr>
          <p:grpSpPr bwMode="auto">
            <a:xfrm>
              <a:off x="3237" y="4733"/>
              <a:ext cx="1165" cy="394"/>
              <a:chOff x="3237" y="4733"/>
              <a:chExt cx="1165" cy="394"/>
            </a:xfrm>
          </p:grpSpPr>
          <p:sp>
            <p:nvSpPr>
              <p:cNvPr id="73" name="Rectangle 43"/>
              <p:cNvSpPr>
                <a:spLocks noChangeArrowheads="1"/>
              </p:cNvSpPr>
              <p:nvPr/>
            </p:nvSpPr>
            <p:spPr bwMode="auto">
              <a:xfrm>
                <a:off x="3237" y="4900"/>
                <a:ext cx="445" cy="22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74" name="Text Box 44"/>
              <p:cNvSpPr txBox="1">
                <a:spLocks noChangeArrowheads="1"/>
              </p:cNvSpPr>
              <p:nvPr/>
            </p:nvSpPr>
            <p:spPr bwMode="auto">
              <a:xfrm flipV="1">
                <a:off x="3957" y="4733"/>
                <a:ext cx="445" cy="11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700" b="0" i="0" u="none" strike="noStrike" cap="none" normalizeH="0" baseline="0" dirty="0" smtClean="0">
                    <a:ln>
                      <a:noFill/>
                    </a:ln>
                    <a:solidFill>
                      <a:srgbClr val="000000"/>
                    </a:solidFill>
                    <a:effectLst/>
                    <a:latin typeface="Calibri" pitchFamily="34" charset="0"/>
                    <a:cs typeface="Arial" pitchFamily="34" charset="0"/>
                  </a:rPr>
                  <a:t> </a:t>
                </a:r>
                <a:r>
                  <a:rPr kumimoji="0" lang="en-US" sz="700" b="0" i="0" u="none" strike="noStrike" cap="none" normalizeH="0" baseline="0" dirty="0" err="1" smtClean="0">
                    <a:ln>
                      <a:noFill/>
                    </a:ln>
                    <a:solidFill>
                      <a:srgbClr val="000000"/>
                    </a:solidFill>
                    <a:effectLst/>
                    <a:latin typeface="Calibri" pitchFamily="34" charset="0"/>
                    <a:cs typeface="Arial" pitchFamily="34" charset="0"/>
                  </a:rPr>
                  <a:t>delle</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9" name="Group 45"/>
            <p:cNvGrpSpPr>
              <a:grpSpLocks/>
            </p:cNvGrpSpPr>
            <p:nvPr/>
          </p:nvGrpSpPr>
          <p:grpSpPr bwMode="auto">
            <a:xfrm>
              <a:off x="3247" y="4917"/>
              <a:ext cx="754" cy="321"/>
              <a:chOff x="3247" y="4917"/>
              <a:chExt cx="754" cy="321"/>
            </a:xfrm>
          </p:grpSpPr>
          <p:sp>
            <p:nvSpPr>
              <p:cNvPr id="71" name="Rectangle 46"/>
              <p:cNvSpPr>
                <a:spLocks noChangeArrowheads="1"/>
              </p:cNvSpPr>
              <p:nvPr/>
            </p:nvSpPr>
            <p:spPr bwMode="auto">
              <a:xfrm>
                <a:off x="3360" y="4917"/>
                <a:ext cx="641" cy="22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72" name="Text Box 47"/>
              <p:cNvSpPr txBox="1">
                <a:spLocks noChangeArrowheads="1"/>
              </p:cNvSpPr>
              <p:nvPr/>
            </p:nvSpPr>
            <p:spPr bwMode="auto">
              <a:xfrm>
                <a:off x="3247" y="4917"/>
                <a:ext cx="754" cy="32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700" b="1" i="0" u="none" strike="noStrike" cap="none" normalizeH="0" baseline="0" dirty="0" smtClean="0">
                    <a:ln>
                      <a:noFill/>
                    </a:ln>
                    <a:solidFill>
                      <a:srgbClr val="000000"/>
                    </a:solidFill>
                    <a:effectLst/>
                    <a:latin typeface="Calibri" pitchFamily="34" charset="0"/>
                    <a:cs typeface="Arial" pitchFamily="34" charset="0"/>
                  </a:rPr>
                  <a:t> </a:t>
                </a:r>
                <a:r>
                  <a:rPr kumimoji="0" lang="en-US" b="1" i="0" u="none" strike="noStrike" cap="none" normalizeH="0" baseline="0" dirty="0" err="1" smtClean="0">
                    <a:ln>
                      <a:noFill/>
                    </a:ln>
                    <a:solidFill>
                      <a:srgbClr val="000000"/>
                    </a:solidFill>
                    <a:effectLst/>
                    <a:latin typeface="Calibri" pitchFamily="34" charset="0"/>
                    <a:cs typeface="Arial" pitchFamily="34" charset="0"/>
                  </a:rPr>
                  <a:t>Risorse</a:t>
                </a:r>
                <a:endParaRPr kumimoji="0" lang="it-IT"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 name="Group 48"/>
            <p:cNvGrpSpPr>
              <a:grpSpLocks/>
            </p:cNvGrpSpPr>
            <p:nvPr/>
          </p:nvGrpSpPr>
          <p:grpSpPr bwMode="auto">
            <a:xfrm>
              <a:off x="5004" y="4602"/>
              <a:ext cx="1186" cy="228"/>
              <a:chOff x="5004" y="4602"/>
              <a:chExt cx="1186" cy="228"/>
            </a:xfrm>
          </p:grpSpPr>
          <p:sp>
            <p:nvSpPr>
              <p:cNvPr id="69" name="Rectangle 49"/>
              <p:cNvSpPr>
                <a:spLocks noChangeArrowheads="1"/>
              </p:cNvSpPr>
              <p:nvPr/>
            </p:nvSpPr>
            <p:spPr bwMode="auto">
              <a:xfrm>
                <a:off x="5206" y="4602"/>
                <a:ext cx="984" cy="22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70" name="Text Box 50"/>
              <p:cNvSpPr txBox="1">
                <a:spLocks noChangeArrowheads="1"/>
              </p:cNvSpPr>
              <p:nvPr/>
            </p:nvSpPr>
            <p:spPr bwMode="auto">
              <a:xfrm>
                <a:off x="5004" y="4602"/>
                <a:ext cx="1186" cy="21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rgbClr val="000000"/>
                    </a:solidFill>
                    <a:effectLst/>
                    <a:latin typeface="Calibri" pitchFamily="34" charset="0"/>
                    <a:cs typeface="Arial" pitchFamily="34" charset="0"/>
                  </a:rPr>
                  <a:t>8-Misurazioni</a:t>
                </a:r>
                <a:endParaRPr kumimoji="0" lang="it-IT" sz="16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1" name="Group 51"/>
            <p:cNvGrpSpPr>
              <a:grpSpLocks/>
            </p:cNvGrpSpPr>
            <p:nvPr/>
          </p:nvGrpSpPr>
          <p:grpSpPr bwMode="auto">
            <a:xfrm>
              <a:off x="5128" y="4760"/>
              <a:ext cx="923" cy="321"/>
              <a:chOff x="5128" y="4760"/>
              <a:chExt cx="923" cy="321"/>
            </a:xfrm>
          </p:grpSpPr>
          <p:sp>
            <p:nvSpPr>
              <p:cNvPr id="67" name="Rectangle 52"/>
              <p:cNvSpPr>
                <a:spLocks noChangeArrowheads="1"/>
              </p:cNvSpPr>
              <p:nvPr/>
            </p:nvSpPr>
            <p:spPr bwMode="auto">
              <a:xfrm>
                <a:off x="5287" y="4760"/>
                <a:ext cx="572" cy="22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68" name="Text Box 53"/>
              <p:cNvSpPr txBox="1">
                <a:spLocks noChangeArrowheads="1"/>
              </p:cNvSpPr>
              <p:nvPr/>
            </p:nvSpPr>
            <p:spPr bwMode="auto">
              <a:xfrm>
                <a:off x="5128" y="4760"/>
                <a:ext cx="923" cy="32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it-IT" sz="1600" b="1" dirty="0" smtClean="0">
                    <a:latin typeface="Arial" pitchFamily="34" charset="0"/>
                    <a:cs typeface="Arial" pitchFamily="34" charset="0"/>
                  </a:rPr>
                  <a:t>ANALISI</a:t>
                </a:r>
                <a:endParaRPr kumimoji="0" lang="it-IT" sz="16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2" name="Group 54"/>
            <p:cNvGrpSpPr>
              <a:grpSpLocks/>
            </p:cNvGrpSpPr>
            <p:nvPr/>
          </p:nvGrpSpPr>
          <p:grpSpPr bwMode="auto">
            <a:xfrm>
              <a:off x="2714" y="4983"/>
              <a:ext cx="3533" cy="2034"/>
              <a:chOff x="2714" y="4983"/>
              <a:chExt cx="3533" cy="2034"/>
            </a:xfrm>
          </p:grpSpPr>
          <p:sp>
            <p:nvSpPr>
              <p:cNvPr id="65" name="Rectangle 55"/>
              <p:cNvSpPr>
                <a:spLocks noChangeArrowheads="1"/>
              </p:cNvSpPr>
              <p:nvPr/>
            </p:nvSpPr>
            <p:spPr bwMode="auto">
              <a:xfrm>
                <a:off x="2714" y="6819"/>
                <a:ext cx="922" cy="1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66" name="Text Box 56"/>
              <p:cNvSpPr txBox="1">
                <a:spLocks noChangeArrowheads="1"/>
              </p:cNvSpPr>
              <p:nvPr/>
            </p:nvSpPr>
            <p:spPr bwMode="auto">
              <a:xfrm>
                <a:off x="4938" y="4983"/>
                <a:ext cx="1309" cy="32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Arial" pitchFamily="34" charset="0"/>
                  </a:rPr>
                  <a:t> </a:t>
                </a:r>
                <a:r>
                  <a:rPr kumimoji="0" lang="en-US" sz="1600" b="1" i="0" u="none" strike="noStrike" cap="none" normalizeH="0" baseline="0" dirty="0" err="1" smtClean="0">
                    <a:ln>
                      <a:noFill/>
                    </a:ln>
                    <a:solidFill>
                      <a:srgbClr val="000000"/>
                    </a:solidFill>
                    <a:effectLst/>
                    <a:latin typeface="Calibri" pitchFamily="34" charset="0"/>
                    <a:cs typeface="Arial" pitchFamily="34" charset="0"/>
                  </a:rPr>
                  <a:t>Migliorament</a:t>
                </a:r>
                <a:r>
                  <a:rPr kumimoji="0" lang="en-US" sz="1600" b="0" i="0" u="none" strike="noStrike" cap="none" normalizeH="0" baseline="0" dirty="0" err="1" smtClean="0">
                    <a:ln>
                      <a:noFill/>
                    </a:ln>
                    <a:solidFill>
                      <a:srgbClr val="000000"/>
                    </a:solidFill>
                    <a:effectLst/>
                    <a:latin typeface="Calibri" pitchFamily="34" charset="0"/>
                    <a:cs typeface="Arial" pitchFamily="34" charset="0"/>
                  </a:rPr>
                  <a:t>o</a:t>
                </a:r>
                <a:endParaRPr kumimoji="0" lang="it-IT" sz="16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3" name="Group 57"/>
            <p:cNvGrpSpPr>
              <a:grpSpLocks/>
            </p:cNvGrpSpPr>
            <p:nvPr/>
          </p:nvGrpSpPr>
          <p:grpSpPr bwMode="auto">
            <a:xfrm>
              <a:off x="6121" y="4732"/>
              <a:ext cx="289" cy="236"/>
              <a:chOff x="6121" y="4732"/>
              <a:chExt cx="289" cy="236"/>
            </a:xfrm>
          </p:grpSpPr>
          <p:sp>
            <p:nvSpPr>
              <p:cNvPr id="63" name="Freeform 58"/>
              <p:cNvSpPr>
                <a:spLocks noChangeArrowheads="1"/>
              </p:cNvSpPr>
              <p:nvPr/>
            </p:nvSpPr>
            <p:spPr bwMode="auto">
              <a:xfrm>
                <a:off x="6134" y="4749"/>
                <a:ext cx="270" cy="175"/>
              </a:xfrm>
              <a:custGeom>
                <a:avLst/>
                <a:gdLst/>
                <a:ahLst/>
                <a:cxnLst>
                  <a:cxn ang="0">
                    <a:pos x="75" y="0"/>
                  </a:cxn>
                  <a:cxn ang="0">
                    <a:pos x="42" y="39"/>
                  </a:cxn>
                  <a:cxn ang="0">
                    <a:pos x="0" y="101"/>
                  </a:cxn>
                  <a:cxn ang="0">
                    <a:pos x="5" y="116"/>
                  </a:cxn>
                  <a:cxn ang="0">
                    <a:pos x="55" y="172"/>
                  </a:cxn>
                  <a:cxn ang="0">
                    <a:pos x="65" y="173"/>
                  </a:cxn>
                  <a:cxn ang="0">
                    <a:pos x="70" y="175"/>
                  </a:cxn>
                  <a:cxn ang="0">
                    <a:pos x="78" y="169"/>
                  </a:cxn>
                  <a:cxn ang="0">
                    <a:pos x="82" y="150"/>
                  </a:cxn>
                  <a:cxn ang="0">
                    <a:pos x="266" y="148"/>
                  </a:cxn>
                  <a:cxn ang="0">
                    <a:pos x="259" y="123"/>
                  </a:cxn>
                  <a:cxn ang="0">
                    <a:pos x="270" y="46"/>
                  </a:cxn>
                  <a:cxn ang="0">
                    <a:pos x="256" y="49"/>
                  </a:cxn>
                  <a:cxn ang="0">
                    <a:pos x="244" y="49"/>
                  </a:cxn>
                  <a:cxn ang="0">
                    <a:pos x="78" y="49"/>
                  </a:cxn>
                  <a:cxn ang="0">
                    <a:pos x="75" y="0"/>
                  </a:cxn>
                </a:cxnLst>
                <a:rect l="0" t="0" r="r" b="b"/>
                <a:pathLst>
                  <a:path w="271" h="176">
                    <a:moveTo>
                      <a:pt x="75" y="0"/>
                    </a:moveTo>
                    <a:lnTo>
                      <a:pt x="42" y="39"/>
                    </a:lnTo>
                    <a:lnTo>
                      <a:pt x="0" y="101"/>
                    </a:lnTo>
                    <a:lnTo>
                      <a:pt x="5" y="116"/>
                    </a:lnTo>
                    <a:lnTo>
                      <a:pt x="55" y="172"/>
                    </a:lnTo>
                    <a:lnTo>
                      <a:pt x="65" y="173"/>
                    </a:lnTo>
                    <a:lnTo>
                      <a:pt x="70" y="175"/>
                    </a:lnTo>
                    <a:lnTo>
                      <a:pt x="78" y="169"/>
                    </a:lnTo>
                    <a:lnTo>
                      <a:pt x="82" y="150"/>
                    </a:lnTo>
                    <a:lnTo>
                      <a:pt x="266" y="148"/>
                    </a:lnTo>
                    <a:lnTo>
                      <a:pt x="259" y="123"/>
                    </a:lnTo>
                    <a:lnTo>
                      <a:pt x="270" y="46"/>
                    </a:lnTo>
                    <a:lnTo>
                      <a:pt x="256" y="49"/>
                    </a:lnTo>
                    <a:lnTo>
                      <a:pt x="244" y="49"/>
                    </a:lnTo>
                    <a:lnTo>
                      <a:pt x="78" y="49"/>
                    </a:lnTo>
                    <a:lnTo>
                      <a:pt x="75" y="0"/>
                    </a:lnTo>
                  </a:path>
                </a:pathLst>
              </a:custGeom>
              <a:solidFill>
                <a:srgbClr val="FFEA00"/>
              </a:solidFill>
              <a:ln w="9525">
                <a:noFill/>
                <a:round/>
                <a:headEnd/>
                <a:tailEnd/>
              </a:ln>
            </p:spPr>
            <p:txBody>
              <a:bodyPr vert="horz" wrap="square" lIns="91440" tIns="45720" rIns="91440" bIns="45720" numCol="1" anchor="ctr" anchorCtr="0" compatLnSpc="1">
                <a:prstTxWarp prst="textNoShape">
                  <a:avLst/>
                </a:prstTxWarp>
              </a:bodyPr>
              <a:lstStyle/>
              <a:p>
                <a:endParaRPr lang="it-IT"/>
              </a:p>
            </p:txBody>
          </p:sp>
          <p:sp>
            <p:nvSpPr>
              <p:cNvPr id="64" name="Freeform 59"/>
              <p:cNvSpPr>
                <a:spLocks noChangeArrowheads="1"/>
              </p:cNvSpPr>
              <p:nvPr/>
            </p:nvSpPr>
            <p:spPr bwMode="auto">
              <a:xfrm>
                <a:off x="6121" y="4732"/>
                <a:ext cx="289" cy="236"/>
              </a:xfrm>
              <a:custGeom>
                <a:avLst/>
                <a:gdLst/>
                <a:ahLst/>
                <a:cxnLst>
                  <a:cxn ang="0">
                    <a:pos x="68" y="31"/>
                  </a:cxn>
                  <a:cxn ang="0">
                    <a:pos x="35" y="81"/>
                  </a:cxn>
                  <a:cxn ang="0">
                    <a:pos x="20" y="94"/>
                  </a:cxn>
                  <a:cxn ang="0">
                    <a:pos x="1" y="116"/>
                  </a:cxn>
                  <a:cxn ang="0">
                    <a:pos x="32" y="152"/>
                  </a:cxn>
                  <a:cxn ang="0">
                    <a:pos x="40" y="167"/>
                  </a:cxn>
                  <a:cxn ang="0">
                    <a:pos x="74" y="208"/>
                  </a:cxn>
                  <a:cxn ang="0">
                    <a:pos x="95" y="236"/>
                  </a:cxn>
                  <a:cxn ang="0">
                    <a:pos x="74" y="192"/>
                  </a:cxn>
                  <a:cxn ang="0">
                    <a:pos x="95" y="203"/>
                  </a:cxn>
                  <a:cxn ang="0">
                    <a:pos x="95" y="190"/>
                  </a:cxn>
                  <a:cxn ang="0">
                    <a:pos x="112" y="174"/>
                  </a:cxn>
                  <a:cxn ang="0">
                    <a:pos x="156" y="172"/>
                  </a:cxn>
                  <a:cxn ang="0">
                    <a:pos x="212" y="178"/>
                  </a:cxn>
                  <a:cxn ang="0">
                    <a:pos x="232" y="177"/>
                  </a:cxn>
                  <a:cxn ang="0">
                    <a:pos x="277" y="178"/>
                  </a:cxn>
                  <a:cxn ang="0">
                    <a:pos x="289" y="156"/>
                  </a:cxn>
                  <a:cxn ang="0">
                    <a:pos x="281" y="125"/>
                  </a:cxn>
                  <a:cxn ang="0">
                    <a:pos x="284" y="96"/>
                  </a:cxn>
                  <a:cxn ang="0">
                    <a:pos x="284" y="70"/>
                  </a:cxn>
                  <a:cxn ang="0">
                    <a:pos x="269" y="80"/>
                  </a:cxn>
                  <a:cxn ang="0">
                    <a:pos x="269" y="85"/>
                  </a:cxn>
                  <a:cxn ang="0">
                    <a:pos x="269" y="124"/>
                  </a:cxn>
                  <a:cxn ang="0">
                    <a:pos x="271" y="159"/>
                  </a:cxn>
                  <a:cxn ang="0">
                    <a:pos x="260" y="153"/>
                  </a:cxn>
                  <a:cxn ang="0">
                    <a:pos x="127" y="156"/>
                  </a:cxn>
                  <a:cxn ang="0">
                    <a:pos x="103" y="153"/>
                  </a:cxn>
                  <a:cxn ang="0">
                    <a:pos x="85" y="164"/>
                  </a:cxn>
                  <a:cxn ang="0">
                    <a:pos x="82" y="190"/>
                  </a:cxn>
                  <a:cxn ang="0">
                    <a:pos x="68" y="180"/>
                  </a:cxn>
                  <a:cxn ang="0">
                    <a:pos x="43" y="149"/>
                  </a:cxn>
                  <a:cxn ang="0">
                    <a:pos x="21" y="122"/>
                  </a:cxn>
                  <a:cxn ang="0">
                    <a:pos x="57" y="69"/>
                  </a:cxn>
                  <a:cxn ang="0">
                    <a:pos x="62" y="65"/>
                  </a:cxn>
                  <a:cxn ang="0">
                    <a:pos x="82" y="38"/>
                  </a:cxn>
                  <a:cxn ang="0">
                    <a:pos x="83" y="72"/>
                  </a:cxn>
                  <a:cxn ang="0">
                    <a:pos x="246" y="73"/>
                  </a:cxn>
                  <a:cxn ang="0">
                    <a:pos x="260" y="73"/>
                  </a:cxn>
                  <a:cxn ang="0">
                    <a:pos x="277" y="60"/>
                  </a:cxn>
                  <a:cxn ang="0">
                    <a:pos x="257" y="59"/>
                  </a:cxn>
                  <a:cxn ang="0">
                    <a:pos x="223" y="57"/>
                  </a:cxn>
                  <a:cxn ang="0">
                    <a:pos x="105" y="62"/>
                  </a:cxn>
                  <a:cxn ang="0">
                    <a:pos x="99" y="57"/>
                  </a:cxn>
                  <a:cxn ang="0">
                    <a:pos x="97" y="41"/>
                  </a:cxn>
                  <a:cxn ang="0">
                    <a:pos x="99" y="6"/>
                  </a:cxn>
                </a:cxnLst>
                <a:rect l="0" t="0" r="r" b="b"/>
                <a:pathLst>
                  <a:path w="290" h="237">
                    <a:moveTo>
                      <a:pt x="97" y="0"/>
                    </a:moveTo>
                    <a:lnTo>
                      <a:pt x="77" y="17"/>
                    </a:lnTo>
                    <a:lnTo>
                      <a:pt x="68" y="31"/>
                    </a:lnTo>
                    <a:lnTo>
                      <a:pt x="58" y="38"/>
                    </a:lnTo>
                    <a:lnTo>
                      <a:pt x="40" y="72"/>
                    </a:lnTo>
                    <a:lnTo>
                      <a:pt x="35" y="81"/>
                    </a:lnTo>
                    <a:lnTo>
                      <a:pt x="32" y="80"/>
                    </a:lnTo>
                    <a:lnTo>
                      <a:pt x="29" y="87"/>
                    </a:lnTo>
                    <a:lnTo>
                      <a:pt x="20" y="94"/>
                    </a:lnTo>
                    <a:lnTo>
                      <a:pt x="7" y="111"/>
                    </a:lnTo>
                    <a:lnTo>
                      <a:pt x="7" y="116"/>
                    </a:lnTo>
                    <a:lnTo>
                      <a:pt x="1" y="116"/>
                    </a:lnTo>
                    <a:lnTo>
                      <a:pt x="0" y="119"/>
                    </a:lnTo>
                    <a:lnTo>
                      <a:pt x="20" y="143"/>
                    </a:lnTo>
                    <a:lnTo>
                      <a:pt x="32" y="152"/>
                    </a:lnTo>
                    <a:lnTo>
                      <a:pt x="32" y="156"/>
                    </a:lnTo>
                    <a:lnTo>
                      <a:pt x="41" y="161"/>
                    </a:lnTo>
                    <a:lnTo>
                      <a:pt x="40" y="167"/>
                    </a:lnTo>
                    <a:lnTo>
                      <a:pt x="60" y="192"/>
                    </a:lnTo>
                    <a:lnTo>
                      <a:pt x="72" y="202"/>
                    </a:lnTo>
                    <a:lnTo>
                      <a:pt x="74" y="208"/>
                    </a:lnTo>
                    <a:lnTo>
                      <a:pt x="83" y="218"/>
                    </a:lnTo>
                    <a:lnTo>
                      <a:pt x="91" y="230"/>
                    </a:lnTo>
                    <a:lnTo>
                      <a:pt x="95" y="236"/>
                    </a:lnTo>
                    <a:lnTo>
                      <a:pt x="95" y="220"/>
                    </a:lnTo>
                    <a:lnTo>
                      <a:pt x="85" y="208"/>
                    </a:lnTo>
                    <a:lnTo>
                      <a:pt x="74" y="192"/>
                    </a:lnTo>
                    <a:lnTo>
                      <a:pt x="77" y="190"/>
                    </a:lnTo>
                    <a:lnTo>
                      <a:pt x="95" y="209"/>
                    </a:lnTo>
                    <a:lnTo>
                      <a:pt x="95" y="203"/>
                    </a:lnTo>
                    <a:lnTo>
                      <a:pt x="86" y="192"/>
                    </a:lnTo>
                    <a:lnTo>
                      <a:pt x="92" y="187"/>
                    </a:lnTo>
                    <a:lnTo>
                      <a:pt x="95" y="190"/>
                    </a:lnTo>
                    <a:lnTo>
                      <a:pt x="94" y="178"/>
                    </a:lnTo>
                    <a:lnTo>
                      <a:pt x="107" y="177"/>
                    </a:lnTo>
                    <a:lnTo>
                      <a:pt x="112" y="174"/>
                    </a:lnTo>
                    <a:lnTo>
                      <a:pt x="119" y="174"/>
                    </a:lnTo>
                    <a:lnTo>
                      <a:pt x="134" y="175"/>
                    </a:lnTo>
                    <a:lnTo>
                      <a:pt x="156" y="172"/>
                    </a:lnTo>
                    <a:lnTo>
                      <a:pt x="178" y="172"/>
                    </a:lnTo>
                    <a:lnTo>
                      <a:pt x="156" y="178"/>
                    </a:lnTo>
                    <a:lnTo>
                      <a:pt x="212" y="178"/>
                    </a:lnTo>
                    <a:lnTo>
                      <a:pt x="199" y="175"/>
                    </a:lnTo>
                    <a:lnTo>
                      <a:pt x="221" y="175"/>
                    </a:lnTo>
                    <a:lnTo>
                      <a:pt x="232" y="177"/>
                    </a:lnTo>
                    <a:lnTo>
                      <a:pt x="254" y="175"/>
                    </a:lnTo>
                    <a:lnTo>
                      <a:pt x="264" y="178"/>
                    </a:lnTo>
                    <a:lnTo>
                      <a:pt x="277" y="178"/>
                    </a:lnTo>
                    <a:lnTo>
                      <a:pt x="283" y="175"/>
                    </a:lnTo>
                    <a:lnTo>
                      <a:pt x="288" y="177"/>
                    </a:lnTo>
                    <a:lnTo>
                      <a:pt x="289" y="156"/>
                    </a:lnTo>
                    <a:lnTo>
                      <a:pt x="283" y="149"/>
                    </a:lnTo>
                    <a:lnTo>
                      <a:pt x="284" y="140"/>
                    </a:lnTo>
                    <a:lnTo>
                      <a:pt x="281" y="125"/>
                    </a:lnTo>
                    <a:lnTo>
                      <a:pt x="286" y="128"/>
                    </a:lnTo>
                    <a:lnTo>
                      <a:pt x="288" y="105"/>
                    </a:lnTo>
                    <a:lnTo>
                      <a:pt x="284" y="96"/>
                    </a:lnTo>
                    <a:lnTo>
                      <a:pt x="288" y="90"/>
                    </a:lnTo>
                    <a:lnTo>
                      <a:pt x="288" y="75"/>
                    </a:lnTo>
                    <a:lnTo>
                      <a:pt x="284" y="70"/>
                    </a:lnTo>
                    <a:lnTo>
                      <a:pt x="288" y="65"/>
                    </a:lnTo>
                    <a:lnTo>
                      <a:pt x="286" y="62"/>
                    </a:lnTo>
                    <a:lnTo>
                      <a:pt x="269" y="80"/>
                    </a:lnTo>
                    <a:lnTo>
                      <a:pt x="271" y="81"/>
                    </a:lnTo>
                    <a:lnTo>
                      <a:pt x="277" y="80"/>
                    </a:lnTo>
                    <a:lnTo>
                      <a:pt x="269" y="85"/>
                    </a:lnTo>
                    <a:lnTo>
                      <a:pt x="269" y="100"/>
                    </a:lnTo>
                    <a:lnTo>
                      <a:pt x="268" y="115"/>
                    </a:lnTo>
                    <a:lnTo>
                      <a:pt x="269" y="124"/>
                    </a:lnTo>
                    <a:lnTo>
                      <a:pt x="268" y="134"/>
                    </a:lnTo>
                    <a:lnTo>
                      <a:pt x="268" y="153"/>
                    </a:lnTo>
                    <a:lnTo>
                      <a:pt x="271" y="159"/>
                    </a:lnTo>
                    <a:lnTo>
                      <a:pt x="266" y="161"/>
                    </a:lnTo>
                    <a:lnTo>
                      <a:pt x="264" y="159"/>
                    </a:lnTo>
                    <a:lnTo>
                      <a:pt x="260" y="153"/>
                    </a:lnTo>
                    <a:lnTo>
                      <a:pt x="249" y="159"/>
                    </a:lnTo>
                    <a:lnTo>
                      <a:pt x="237" y="156"/>
                    </a:lnTo>
                    <a:lnTo>
                      <a:pt x="127" y="156"/>
                    </a:lnTo>
                    <a:lnTo>
                      <a:pt x="117" y="153"/>
                    </a:lnTo>
                    <a:lnTo>
                      <a:pt x="110" y="158"/>
                    </a:lnTo>
                    <a:lnTo>
                      <a:pt x="103" y="153"/>
                    </a:lnTo>
                    <a:lnTo>
                      <a:pt x="95" y="159"/>
                    </a:lnTo>
                    <a:lnTo>
                      <a:pt x="88" y="158"/>
                    </a:lnTo>
                    <a:lnTo>
                      <a:pt x="85" y="164"/>
                    </a:lnTo>
                    <a:lnTo>
                      <a:pt x="83" y="174"/>
                    </a:lnTo>
                    <a:lnTo>
                      <a:pt x="85" y="186"/>
                    </a:lnTo>
                    <a:lnTo>
                      <a:pt x="82" y="190"/>
                    </a:lnTo>
                    <a:lnTo>
                      <a:pt x="75" y="186"/>
                    </a:lnTo>
                    <a:lnTo>
                      <a:pt x="71" y="187"/>
                    </a:lnTo>
                    <a:lnTo>
                      <a:pt x="68" y="180"/>
                    </a:lnTo>
                    <a:lnTo>
                      <a:pt x="49" y="158"/>
                    </a:lnTo>
                    <a:lnTo>
                      <a:pt x="40" y="152"/>
                    </a:lnTo>
                    <a:lnTo>
                      <a:pt x="43" y="149"/>
                    </a:lnTo>
                    <a:lnTo>
                      <a:pt x="29" y="134"/>
                    </a:lnTo>
                    <a:lnTo>
                      <a:pt x="20" y="128"/>
                    </a:lnTo>
                    <a:lnTo>
                      <a:pt x="21" y="122"/>
                    </a:lnTo>
                    <a:lnTo>
                      <a:pt x="18" y="118"/>
                    </a:lnTo>
                    <a:lnTo>
                      <a:pt x="37" y="94"/>
                    </a:lnTo>
                    <a:lnTo>
                      <a:pt x="57" y="69"/>
                    </a:lnTo>
                    <a:lnTo>
                      <a:pt x="58" y="57"/>
                    </a:lnTo>
                    <a:lnTo>
                      <a:pt x="63" y="56"/>
                    </a:lnTo>
                    <a:lnTo>
                      <a:pt x="62" y="65"/>
                    </a:lnTo>
                    <a:lnTo>
                      <a:pt x="74" y="48"/>
                    </a:lnTo>
                    <a:lnTo>
                      <a:pt x="83" y="32"/>
                    </a:lnTo>
                    <a:lnTo>
                      <a:pt x="82" y="38"/>
                    </a:lnTo>
                    <a:lnTo>
                      <a:pt x="85" y="42"/>
                    </a:lnTo>
                    <a:lnTo>
                      <a:pt x="83" y="50"/>
                    </a:lnTo>
                    <a:lnTo>
                      <a:pt x="83" y="72"/>
                    </a:lnTo>
                    <a:lnTo>
                      <a:pt x="232" y="72"/>
                    </a:lnTo>
                    <a:lnTo>
                      <a:pt x="239" y="70"/>
                    </a:lnTo>
                    <a:lnTo>
                      <a:pt x="246" y="73"/>
                    </a:lnTo>
                    <a:lnTo>
                      <a:pt x="254" y="72"/>
                    </a:lnTo>
                    <a:lnTo>
                      <a:pt x="263" y="69"/>
                    </a:lnTo>
                    <a:lnTo>
                      <a:pt x="260" y="73"/>
                    </a:lnTo>
                    <a:lnTo>
                      <a:pt x="263" y="75"/>
                    </a:lnTo>
                    <a:lnTo>
                      <a:pt x="284" y="60"/>
                    </a:lnTo>
                    <a:lnTo>
                      <a:pt x="277" y="60"/>
                    </a:lnTo>
                    <a:lnTo>
                      <a:pt x="266" y="66"/>
                    </a:lnTo>
                    <a:lnTo>
                      <a:pt x="268" y="60"/>
                    </a:lnTo>
                    <a:lnTo>
                      <a:pt x="257" y="59"/>
                    </a:lnTo>
                    <a:lnTo>
                      <a:pt x="247" y="63"/>
                    </a:lnTo>
                    <a:lnTo>
                      <a:pt x="243" y="60"/>
                    </a:lnTo>
                    <a:lnTo>
                      <a:pt x="223" y="57"/>
                    </a:lnTo>
                    <a:lnTo>
                      <a:pt x="212" y="57"/>
                    </a:lnTo>
                    <a:lnTo>
                      <a:pt x="112" y="57"/>
                    </a:lnTo>
                    <a:lnTo>
                      <a:pt x="105" y="62"/>
                    </a:lnTo>
                    <a:lnTo>
                      <a:pt x="103" y="60"/>
                    </a:lnTo>
                    <a:lnTo>
                      <a:pt x="107" y="57"/>
                    </a:lnTo>
                    <a:lnTo>
                      <a:pt x="99" y="57"/>
                    </a:lnTo>
                    <a:lnTo>
                      <a:pt x="97" y="53"/>
                    </a:lnTo>
                    <a:lnTo>
                      <a:pt x="94" y="50"/>
                    </a:lnTo>
                    <a:lnTo>
                      <a:pt x="97" y="41"/>
                    </a:lnTo>
                    <a:lnTo>
                      <a:pt x="99" y="22"/>
                    </a:lnTo>
                    <a:lnTo>
                      <a:pt x="97" y="17"/>
                    </a:lnTo>
                    <a:lnTo>
                      <a:pt x="99" y="6"/>
                    </a:lnTo>
                    <a:lnTo>
                      <a:pt x="100" y="3"/>
                    </a:lnTo>
                    <a:lnTo>
                      <a:pt x="97" y="0"/>
                    </a:lnTo>
                  </a:path>
                </a:pathLst>
              </a:custGeom>
              <a:solidFill>
                <a:srgbClr val="000000"/>
              </a:solidFill>
              <a:ln w="9525">
                <a:noFill/>
                <a:round/>
                <a:headEnd/>
                <a:tailEnd/>
              </a:ln>
            </p:spPr>
            <p:txBody>
              <a:bodyPr vert="horz" wrap="square" lIns="91440" tIns="45720" rIns="91440" bIns="45720" numCol="1" anchor="ctr" anchorCtr="0" compatLnSpc="1">
                <a:prstTxWarp prst="textNoShape">
                  <a:avLst/>
                </a:prstTxWarp>
              </a:bodyPr>
              <a:lstStyle/>
              <a:p>
                <a:endParaRPr lang="it-IT"/>
              </a:p>
            </p:txBody>
          </p:sp>
        </p:grpSp>
        <p:grpSp>
          <p:nvGrpSpPr>
            <p:cNvPr id="24" name="Group 60"/>
            <p:cNvGrpSpPr>
              <a:grpSpLocks/>
            </p:cNvGrpSpPr>
            <p:nvPr/>
          </p:nvGrpSpPr>
          <p:grpSpPr bwMode="auto">
            <a:xfrm>
              <a:off x="2637" y="4100"/>
              <a:ext cx="1124" cy="239"/>
              <a:chOff x="2637" y="4100"/>
              <a:chExt cx="1124" cy="239"/>
            </a:xfrm>
          </p:grpSpPr>
          <p:sp>
            <p:nvSpPr>
              <p:cNvPr id="61" name="Freeform 61"/>
              <p:cNvSpPr>
                <a:spLocks noChangeArrowheads="1"/>
              </p:cNvSpPr>
              <p:nvPr/>
            </p:nvSpPr>
            <p:spPr bwMode="auto">
              <a:xfrm>
                <a:off x="2689" y="4116"/>
                <a:ext cx="1046" cy="177"/>
              </a:xfrm>
              <a:custGeom>
                <a:avLst/>
                <a:gdLst/>
                <a:ahLst/>
                <a:cxnLst>
                  <a:cxn ang="0">
                    <a:pos x="293" y="0"/>
                  </a:cxn>
                  <a:cxn ang="0">
                    <a:pos x="163" y="38"/>
                  </a:cxn>
                  <a:cxn ang="0">
                    <a:pos x="0" y="103"/>
                  </a:cxn>
                  <a:cxn ang="0">
                    <a:pos x="19" y="118"/>
                  </a:cxn>
                  <a:cxn ang="0">
                    <a:pos x="214" y="174"/>
                  </a:cxn>
                  <a:cxn ang="0">
                    <a:pos x="253" y="174"/>
                  </a:cxn>
                  <a:cxn ang="0">
                    <a:pos x="273" y="177"/>
                  </a:cxn>
                  <a:cxn ang="0">
                    <a:pos x="299" y="171"/>
                  </a:cxn>
                  <a:cxn ang="0">
                    <a:pos x="318" y="153"/>
                  </a:cxn>
                  <a:cxn ang="0">
                    <a:pos x="1034" y="152"/>
                  </a:cxn>
                  <a:cxn ang="0">
                    <a:pos x="1009" y="125"/>
                  </a:cxn>
                  <a:cxn ang="0">
                    <a:pos x="1046" y="46"/>
                  </a:cxn>
                  <a:cxn ang="0">
                    <a:pos x="995" y="50"/>
                  </a:cxn>
                  <a:cxn ang="0">
                    <a:pos x="950" y="50"/>
                  </a:cxn>
                  <a:cxn ang="0">
                    <a:pos x="299" y="50"/>
                  </a:cxn>
                  <a:cxn ang="0">
                    <a:pos x="293" y="0"/>
                  </a:cxn>
                </a:cxnLst>
                <a:rect l="0" t="0" r="r" b="b"/>
                <a:pathLst>
                  <a:path w="1047" h="178">
                    <a:moveTo>
                      <a:pt x="293" y="0"/>
                    </a:moveTo>
                    <a:lnTo>
                      <a:pt x="163" y="38"/>
                    </a:lnTo>
                    <a:lnTo>
                      <a:pt x="0" y="103"/>
                    </a:lnTo>
                    <a:lnTo>
                      <a:pt x="19" y="118"/>
                    </a:lnTo>
                    <a:lnTo>
                      <a:pt x="214" y="174"/>
                    </a:lnTo>
                    <a:lnTo>
                      <a:pt x="253" y="174"/>
                    </a:lnTo>
                    <a:lnTo>
                      <a:pt x="273" y="177"/>
                    </a:lnTo>
                    <a:lnTo>
                      <a:pt x="299" y="171"/>
                    </a:lnTo>
                    <a:lnTo>
                      <a:pt x="318" y="153"/>
                    </a:lnTo>
                    <a:lnTo>
                      <a:pt x="1034" y="152"/>
                    </a:lnTo>
                    <a:lnTo>
                      <a:pt x="1009" y="125"/>
                    </a:lnTo>
                    <a:lnTo>
                      <a:pt x="1046" y="46"/>
                    </a:lnTo>
                    <a:lnTo>
                      <a:pt x="995" y="50"/>
                    </a:lnTo>
                    <a:lnTo>
                      <a:pt x="950" y="50"/>
                    </a:lnTo>
                    <a:lnTo>
                      <a:pt x="299" y="50"/>
                    </a:lnTo>
                    <a:lnTo>
                      <a:pt x="293" y="0"/>
                    </a:lnTo>
                  </a:path>
                </a:pathLst>
              </a:custGeom>
              <a:solidFill>
                <a:srgbClr val="FFEA00"/>
              </a:solidFill>
              <a:ln w="9525">
                <a:noFill/>
                <a:round/>
                <a:headEnd/>
                <a:tailEnd/>
              </a:ln>
            </p:spPr>
            <p:txBody>
              <a:bodyPr vert="horz" wrap="square" lIns="91440" tIns="45720" rIns="91440" bIns="45720" numCol="1" anchor="ctr" anchorCtr="0" compatLnSpc="1">
                <a:prstTxWarp prst="textNoShape">
                  <a:avLst/>
                </a:prstTxWarp>
              </a:bodyPr>
              <a:lstStyle/>
              <a:p>
                <a:endParaRPr lang="it-IT"/>
              </a:p>
            </p:txBody>
          </p:sp>
          <p:sp>
            <p:nvSpPr>
              <p:cNvPr id="62" name="Freeform 62"/>
              <p:cNvSpPr>
                <a:spLocks noChangeArrowheads="1"/>
              </p:cNvSpPr>
              <p:nvPr/>
            </p:nvSpPr>
            <p:spPr bwMode="auto">
              <a:xfrm>
                <a:off x="2637" y="4100"/>
                <a:ext cx="1124" cy="239"/>
              </a:xfrm>
              <a:custGeom>
                <a:avLst/>
                <a:gdLst/>
                <a:ahLst/>
                <a:cxnLst>
                  <a:cxn ang="0">
                    <a:pos x="266" y="29"/>
                  </a:cxn>
                  <a:cxn ang="0">
                    <a:pos x="136" y="82"/>
                  </a:cxn>
                  <a:cxn ang="0">
                    <a:pos x="77" y="97"/>
                  </a:cxn>
                  <a:cxn ang="0">
                    <a:pos x="5" y="118"/>
                  </a:cxn>
                  <a:cxn ang="0">
                    <a:pos x="122" y="153"/>
                  </a:cxn>
                  <a:cxn ang="0">
                    <a:pos x="156" y="168"/>
                  </a:cxn>
                  <a:cxn ang="0">
                    <a:pos x="286" y="211"/>
                  </a:cxn>
                  <a:cxn ang="0">
                    <a:pos x="370" y="239"/>
                  </a:cxn>
                  <a:cxn ang="0">
                    <a:pos x="286" y="192"/>
                  </a:cxn>
                  <a:cxn ang="0">
                    <a:pos x="370" y="204"/>
                  </a:cxn>
                  <a:cxn ang="0">
                    <a:pos x="370" y="192"/>
                  </a:cxn>
                  <a:cxn ang="0">
                    <a:pos x="435" y="176"/>
                  </a:cxn>
                  <a:cxn ang="0">
                    <a:pos x="604" y="174"/>
                  </a:cxn>
                  <a:cxn ang="0">
                    <a:pos x="827" y="179"/>
                  </a:cxn>
                  <a:cxn ang="0">
                    <a:pos x="903" y="179"/>
                  </a:cxn>
                  <a:cxn ang="0">
                    <a:pos x="1078" y="179"/>
                  </a:cxn>
                  <a:cxn ang="0">
                    <a:pos x="1124" y="156"/>
                  </a:cxn>
                  <a:cxn ang="0">
                    <a:pos x="1092" y="128"/>
                  </a:cxn>
                  <a:cxn ang="0">
                    <a:pos x="1106" y="97"/>
                  </a:cxn>
                  <a:cxn ang="0">
                    <a:pos x="1106" y="71"/>
                  </a:cxn>
                  <a:cxn ang="0">
                    <a:pos x="1047" y="79"/>
                  </a:cxn>
                  <a:cxn ang="0">
                    <a:pos x="1047" y="85"/>
                  </a:cxn>
                  <a:cxn ang="0">
                    <a:pos x="1047" y="125"/>
                  </a:cxn>
                  <a:cxn ang="0">
                    <a:pos x="1053" y="159"/>
                  </a:cxn>
                  <a:cxn ang="0">
                    <a:pos x="1007" y="156"/>
                  </a:cxn>
                  <a:cxn ang="0">
                    <a:pos x="494" y="156"/>
                  </a:cxn>
                  <a:cxn ang="0">
                    <a:pos x="404" y="155"/>
                  </a:cxn>
                  <a:cxn ang="0">
                    <a:pos x="331" y="166"/>
                  </a:cxn>
                  <a:cxn ang="0">
                    <a:pos x="317" y="192"/>
                  </a:cxn>
                  <a:cxn ang="0">
                    <a:pos x="266" y="181"/>
                  </a:cxn>
                  <a:cxn ang="0">
                    <a:pos x="169" y="152"/>
                  </a:cxn>
                  <a:cxn ang="0">
                    <a:pos x="83" y="124"/>
                  </a:cxn>
                  <a:cxn ang="0">
                    <a:pos x="221" y="67"/>
                  </a:cxn>
                  <a:cxn ang="0">
                    <a:pos x="239" y="63"/>
                  </a:cxn>
                  <a:cxn ang="0">
                    <a:pos x="317" y="39"/>
                  </a:cxn>
                  <a:cxn ang="0">
                    <a:pos x="325" y="72"/>
                  </a:cxn>
                  <a:cxn ang="0">
                    <a:pos x="955" y="74"/>
                  </a:cxn>
                  <a:cxn ang="0">
                    <a:pos x="1007" y="74"/>
                  </a:cxn>
                  <a:cxn ang="0">
                    <a:pos x="1078" y="60"/>
                  </a:cxn>
                  <a:cxn ang="0">
                    <a:pos x="1002" y="59"/>
                  </a:cxn>
                  <a:cxn ang="0">
                    <a:pos x="864" y="56"/>
                  </a:cxn>
                  <a:cxn ang="0">
                    <a:pos x="410" y="62"/>
                  </a:cxn>
                  <a:cxn ang="0">
                    <a:pos x="383" y="56"/>
                  </a:cxn>
                  <a:cxn ang="0">
                    <a:pos x="376" y="41"/>
                  </a:cxn>
                  <a:cxn ang="0">
                    <a:pos x="383" y="7"/>
                  </a:cxn>
                </a:cxnLst>
                <a:rect l="0" t="0" r="r" b="b"/>
                <a:pathLst>
                  <a:path w="1125" h="240">
                    <a:moveTo>
                      <a:pt x="376" y="0"/>
                    </a:moveTo>
                    <a:lnTo>
                      <a:pt x="297" y="18"/>
                    </a:lnTo>
                    <a:lnTo>
                      <a:pt x="266" y="29"/>
                    </a:lnTo>
                    <a:lnTo>
                      <a:pt x="227" y="39"/>
                    </a:lnTo>
                    <a:lnTo>
                      <a:pt x="156" y="72"/>
                    </a:lnTo>
                    <a:lnTo>
                      <a:pt x="136" y="82"/>
                    </a:lnTo>
                    <a:lnTo>
                      <a:pt x="122" y="82"/>
                    </a:lnTo>
                    <a:lnTo>
                      <a:pt x="111" y="87"/>
                    </a:lnTo>
                    <a:lnTo>
                      <a:pt x="77" y="97"/>
                    </a:lnTo>
                    <a:lnTo>
                      <a:pt x="26" y="112"/>
                    </a:lnTo>
                    <a:lnTo>
                      <a:pt x="26" y="118"/>
                    </a:lnTo>
                    <a:lnTo>
                      <a:pt x="5" y="118"/>
                    </a:lnTo>
                    <a:lnTo>
                      <a:pt x="0" y="121"/>
                    </a:lnTo>
                    <a:lnTo>
                      <a:pt x="77" y="143"/>
                    </a:lnTo>
                    <a:lnTo>
                      <a:pt x="122" y="153"/>
                    </a:lnTo>
                    <a:lnTo>
                      <a:pt x="122" y="158"/>
                    </a:lnTo>
                    <a:lnTo>
                      <a:pt x="162" y="162"/>
                    </a:lnTo>
                    <a:lnTo>
                      <a:pt x="156" y="168"/>
                    </a:lnTo>
                    <a:lnTo>
                      <a:pt x="235" y="193"/>
                    </a:lnTo>
                    <a:lnTo>
                      <a:pt x="280" y="204"/>
                    </a:lnTo>
                    <a:lnTo>
                      <a:pt x="286" y="211"/>
                    </a:lnTo>
                    <a:lnTo>
                      <a:pt x="325" y="221"/>
                    </a:lnTo>
                    <a:lnTo>
                      <a:pt x="351" y="233"/>
                    </a:lnTo>
                    <a:lnTo>
                      <a:pt x="370" y="239"/>
                    </a:lnTo>
                    <a:lnTo>
                      <a:pt x="370" y="224"/>
                    </a:lnTo>
                    <a:lnTo>
                      <a:pt x="331" y="211"/>
                    </a:lnTo>
                    <a:lnTo>
                      <a:pt x="286" y="192"/>
                    </a:lnTo>
                    <a:lnTo>
                      <a:pt x="297" y="192"/>
                    </a:lnTo>
                    <a:lnTo>
                      <a:pt x="370" y="212"/>
                    </a:lnTo>
                    <a:lnTo>
                      <a:pt x="370" y="204"/>
                    </a:lnTo>
                    <a:lnTo>
                      <a:pt x="337" y="193"/>
                    </a:lnTo>
                    <a:lnTo>
                      <a:pt x="356" y="189"/>
                    </a:lnTo>
                    <a:lnTo>
                      <a:pt x="370" y="192"/>
                    </a:lnTo>
                    <a:lnTo>
                      <a:pt x="363" y="179"/>
                    </a:lnTo>
                    <a:lnTo>
                      <a:pt x="415" y="179"/>
                    </a:lnTo>
                    <a:lnTo>
                      <a:pt x="435" y="176"/>
                    </a:lnTo>
                    <a:lnTo>
                      <a:pt x="461" y="176"/>
                    </a:lnTo>
                    <a:lnTo>
                      <a:pt x="520" y="177"/>
                    </a:lnTo>
                    <a:lnTo>
                      <a:pt x="604" y="174"/>
                    </a:lnTo>
                    <a:lnTo>
                      <a:pt x="689" y="174"/>
                    </a:lnTo>
                    <a:lnTo>
                      <a:pt x="604" y="179"/>
                    </a:lnTo>
                    <a:lnTo>
                      <a:pt x="827" y="179"/>
                    </a:lnTo>
                    <a:lnTo>
                      <a:pt x="773" y="177"/>
                    </a:lnTo>
                    <a:lnTo>
                      <a:pt x="858" y="177"/>
                    </a:lnTo>
                    <a:lnTo>
                      <a:pt x="903" y="179"/>
                    </a:lnTo>
                    <a:lnTo>
                      <a:pt x="988" y="177"/>
                    </a:lnTo>
                    <a:lnTo>
                      <a:pt x="1027" y="181"/>
                    </a:lnTo>
                    <a:lnTo>
                      <a:pt x="1078" y="179"/>
                    </a:lnTo>
                    <a:lnTo>
                      <a:pt x="1098" y="177"/>
                    </a:lnTo>
                    <a:lnTo>
                      <a:pt x="1119" y="179"/>
                    </a:lnTo>
                    <a:lnTo>
                      <a:pt x="1124" y="156"/>
                    </a:lnTo>
                    <a:lnTo>
                      <a:pt x="1098" y="152"/>
                    </a:lnTo>
                    <a:lnTo>
                      <a:pt x="1106" y="141"/>
                    </a:lnTo>
                    <a:lnTo>
                      <a:pt x="1092" y="128"/>
                    </a:lnTo>
                    <a:lnTo>
                      <a:pt x="1112" y="128"/>
                    </a:lnTo>
                    <a:lnTo>
                      <a:pt x="1119" y="105"/>
                    </a:lnTo>
                    <a:lnTo>
                      <a:pt x="1106" y="97"/>
                    </a:lnTo>
                    <a:lnTo>
                      <a:pt x="1119" y="90"/>
                    </a:lnTo>
                    <a:lnTo>
                      <a:pt x="1119" y="75"/>
                    </a:lnTo>
                    <a:lnTo>
                      <a:pt x="1106" y="71"/>
                    </a:lnTo>
                    <a:lnTo>
                      <a:pt x="1119" y="66"/>
                    </a:lnTo>
                    <a:lnTo>
                      <a:pt x="1112" y="62"/>
                    </a:lnTo>
                    <a:lnTo>
                      <a:pt x="1047" y="79"/>
                    </a:lnTo>
                    <a:lnTo>
                      <a:pt x="1053" y="84"/>
                    </a:lnTo>
                    <a:lnTo>
                      <a:pt x="1078" y="79"/>
                    </a:lnTo>
                    <a:lnTo>
                      <a:pt x="1047" y="85"/>
                    </a:lnTo>
                    <a:lnTo>
                      <a:pt x="1047" y="100"/>
                    </a:lnTo>
                    <a:lnTo>
                      <a:pt x="1041" y="113"/>
                    </a:lnTo>
                    <a:lnTo>
                      <a:pt x="1047" y="125"/>
                    </a:lnTo>
                    <a:lnTo>
                      <a:pt x="1041" y="134"/>
                    </a:lnTo>
                    <a:lnTo>
                      <a:pt x="1041" y="155"/>
                    </a:lnTo>
                    <a:lnTo>
                      <a:pt x="1053" y="159"/>
                    </a:lnTo>
                    <a:lnTo>
                      <a:pt x="1033" y="162"/>
                    </a:lnTo>
                    <a:lnTo>
                      <a:pt x="1027" y="159"/>
                    </a:lnTo>
                    <a:lnTo>
                      <a:pt x="1007" y="156"/>
                    </a:lnTo>
                    <a:lnTo>
                      <a:pt x="968" y="159"/>
                    </a:lnTo>
                    <a:lnTo>
                      <a:pt x="923" y="156"/>
                    </a:lnTo>
                    <a:lnTo>
                      <a:pt x="494" y="156"/>
                    </a:lnTo>
                    <a:lnTo>
                      <a:pt x="455" y="156"/>
                    </a:lnTo>
                    <a:lnTo>
                      <a:pt x="429" y="158"/>
                    </a:lnTo>
                    <a:lnTo>
                      <a:pt x="404" y="155"/>
                    </a:lnTo>
                    <a:lnTo>
                      <a:pt x="370" y="159"/>
                    </a:lnTo>
                    <a:lnTo>
                      <a:pt x="345" y="158"/>
                    </a:lnTo>
                    <a:lnTo>
                      <a:pt x="331" y="166"/>
                    </a:lnTo>
                    <a:lnTo>
                      <a:pt x="325" y="176"/>
                    </a:lnTo>
                    <a:lnTo>
                      <a:pt x="331" y="187"/>
                    </a:lnTo>
                    <a:lnTo>
                      <a:pt x="317" y="192"/>
                    </a:lnTo>
                    <a:lnTo>
                      <a:pt x="292" y="187"/>
                    </a:lnTo>
                    <a:lnTo>
                      <a:pt x="272" y="189"/>
                    </a:lnTo>
                    <a:lnTo>
                      <a:pt x="266" y="181"/>
                    </a:lnTo>
                    <a:lnTo>
                      <a:pt x="187" y="158"/>
                    </a:lnTo>
                    <a:lnTo>
                      <a:pt x="156" y="153"/>
                    </a:lnTo>
                    <a:lnTo>
                      <a:pt x="169" y="152"/>
                    </a:lnTo>
                    <a:lnTo>
                      <a:pt x="111" y="134"/>
                    </a:lnTo>
                    <a:lnTo>
                      <a:pt x="77" y="130"/>
                    </a:lnTo>
                    <a:lnTo>
                      <a:pt x="83" y="124"/>
                    </a:lnTo>
                    <a:lnTo>
                      <a:pt x="71" y="118"/>
                    </a:lnTo>
                    <a:lnTo>
                      <a:pt x="142" y="96"/>
                    </a:lnTo>
                    <a:lnTo>
                      <a:pt x="221" y="67"/>
                    </a:lnTo>
                    <a:lnTo>
                      <a:pt x="227" y="56"/>
                    </a:lnTo>
                    <a:lnTo>
                      <a:pt x="246" y="54"/>
                    </a:lnTo>
                    <a:lnTo>
                      <a:pt x="239" y="63"/>
                    </a:lnTo>
                    <a:lnTo>
                      <a:pt x="286" y="50"/>
                    </a:lnTo>
                    <a:lnTo>
                      <a:pt x="325" y="31"/>
                    </a:lnTo>
                    <a:lnTo>
                      <a:pt x="317" y="39"/>
                    </a:lnTo>
                    <a:lnTo>
                      <a:pt x="331" y="41"/>
                    </a:lnTo>
                    <a:lnTo>
                      <a:pt x="325" y="51"/>
                    </a:lnTo>
                    <a:lnTo>
                      <a:pt x="325" y="72"/>
                    </a:lnTo>
                    <a:lnTo>
                      <a:pt x="903" y="72"/>
                    </a:lnTo>
                    <a:lnTo>
                      <a:pt x="930" y="71"/>
                    </a:lnTo>
                    <a:lnTo>
                      <a:pt x="955" y="74"/>
                    </a:lnTo>
                    <a:lnTo>
                      <a:pt x="988" y="72"/>
                    </a:lnTo>
                    <a:lnTo>
                      <a:pt x="1021" y="67"/>
                    </a:lnTo>
                    <a:lnTo>
                      <a:pt x="1007" y="74"/>
                    </a:lnTo>
                    <a:lnTo>
                      <a:pt x="1021" y="75"/>
                    </a:lnTo>
                    <a:lnTo>
                      <a:pt x="1106" y="60"/>
                    </a:lnTo>
                    <a:lnTo>
                      <a:pt x="1078" y="60"/>
                    </a:lnTo>
                    <a:lnTo>
                      <a:pt x="1033" y="66"/>
                    </a:lnTo>
                    <a:lnTo>
                      <a:pt x="1041" y="60"/>
                    </a:lnTo>
                    <a:lnTo>
                      <a:pt x="1002" y="59"/>
                    </a:lnTo>
                    <a:lnTo>
                      <a:pt x="962" y="63"/>
                    </a:lnTo>
                    <a:lnTo>
                      <a:pt x="943" y="60"/>
                    </a:lnTo>
                    <a:lnTo>
                      <a:pt x="864" y="56"/>
                    </a:lnTo>
                    <a:lnTo>
                      <a:pt x="827" y="56"/>
                    </a:lnTo>
                    <a:lnTo>
                      <a:pt x="435" y="56"/>
                    </a:lnTo>
                    <a:lnTo>
                      <a:pt x="410" y="62"/>
                    </a:lnTo>
                    <a:lnTo>
                      <a:pt x="404" y="60"/>
                    </a:lnTo>
                    <a:lnTo>
                      <a:pt x="415" y="56"/>
                    </a:lnTo>
                    <a:lnTo>
                      <a:pt x="383" y="56"/>
                    </a:lnTo>
                    <a:lnTo>
                      <a:pt x="376" y="54"/>
                    </a:lnTo>
                    <a:lnTo>
                      <a:pt x="363" y="51"/>
                    </a:lnTo>
                    <a:lnTo>
                      <a:pt x="376" y="41"/>
                    </a:lnTo>
                    <a:lnTo>
                      <a:pt x="383" y="22"/>
                    </a:lnTo>
                    <a:lnTo>
                      <a:pt x="376" y="16"/>
                    </a:lnTo>
                    <a:lnTo>
                      <a:pt x="383" y="7"/>
                    </a:lnTo>
                    <a:lnTo>
                      <a:pt x="390" y="1"/>
                    </a:lnTo>
                    <a:lnTo>
                      <a:pt x="376" y="0"/>
                    </a:lnTo>
                  </a:path>
                </a:pathLst>
              </a:custGeom>
              <a:solidFill>
                <a:srgbClr val="000000"/>
              </a:solidFill>
              <a:ln w="9525">
                <a:noFill/>
                <a:round/>
                <a:headEnd/>
                <a:tailEnd/>
              </a:ln>
            </p:spPr>
            <p:txBody>
              <a:bodyPr vert="horz" wrap="square" lIns="91440" tIns="45720" rIns="91440" bIns="45720" numCol="1" anchor="ctr" anchorCtr="0" compatLnSpc="1">
                <a:prstTxWarp prst="textNoShape">
                  <a:avLst/>
                </a:prstTxWarp>
              </a:bodyPr>
              <a:lstStyle/>
              <a:p>
                <a:endParaRPr lang="it-IT"/>
              </a:p>
            </p:txBody>
          </p:sp>
        </p:grpSp>
        <p:grpSp>
          <p:nvGrpSpPr>
            <p:cNvPr id="25" name="Group 63"/>
            <p:cNvGrpSpPr>
              <a:grpSpLocks/>
            </p:cNvGrpSpPr>
            <p:nvPr/>
          </p:nvGrpSpPr>
          <p:grpSpPr bwMode="auto">
            <a:xfrm>
              <a:off x="3067" y="5551"/>
              <a:ext cx="532" cy="207"/>
              <a:chOff x="3067" y="5551"/>
              <a:chExt cx="532" cy="207"/>
            </a:xfrm>
          </p:grpSpPr>
          <p:sp>
            <p:nvSpPr>
              <p:cNvPr id="59" name="Freeform 64"/>
              <p:cNvSpPr>
                <a:spLocks noChangeArrowheads="1"/>
              </p:cNvSpPr>
              <p:nvPr/>
            </p:nvSpPr>
            <p:spPr bwMode="auto">
              <a:xfrm>
                <a:off x="3078" y="5590"/>
                <a:ext cx="497" cy="153"/>
              </a:xfrm>
              <a:custGeom>
                <a:avLst/>
                <a:gdLst/>
                <a:ahLst/>
                <a:cxnLst>
                  <a:cxn ang="0">
                    <a:pos x="358" y="153"/>
                  </a:cxn>
                  <a:cxn ang="0">
                    <a:pos x="420" y="119"/>
                  </a:cxn>
                  <a:cxn ang="0">
                    <a:pos x="497" y="63"/>
                  </a:cxn>
                  <a:cxn ang="0">
                    <a:pos x="487" y="51"/>
                  </a:cxn>
                  <a:cxn ang="0">
                    <a:pos x="395" y="3"/>
                  </a:cxn>
                  <a:cxn ang="0">
                    <a:pos x="377" y="3"/>
                  </a:cxn>
                  <a:cxn ang="0">
                    <a:pos x="367" y="0"/>
                  </a:cxn>
                  <a:cxn ang="0">
                    <a:pos x="355" y="7"/>
                  </a:cxn>
                  <a:cxn ang="0">
                    <a:pos x="347" y="22"/>
                  </a:cxn>
                  <a:cxn ang="0">
                    <a:pos x="8" y="23"/>
                  </a:cxn>
                  <a:cxn ang="0">
                    <a:pos x="19" y="45"/>
                  </a:cxn>
                  <a:cxn ang="0">
                    <a:pos x="0" y="113"/>
                  </a:cxn>
                  <a:cxn ang="0">
                    <a:pos x="25" y="110"/>
                  </a:cxn>
                  <a:cxn ang="0">
                    <a:pos x="45" y="110"/>
                  </a:cxn>
                  <a:cxn ang="0">
                    <a:pos x="355" y="110"/>
                  </a:cxn>
                  <a:cxn ang="0">
                    <a:pos x="358" y="153"/>
                  </a:cxn>
                </a:cxnLst>
                <a:rect l="0" t="0" r="r" b="b"/>
                <a:pathLst>
                  <a:path w="498" h="154">
                    <a:moveTo>
                      <a:pt x="358" y="153"/>
                    </a:moveTo>
                    <a:lnTo>
                      <a:pt x="420" y="119"/>
                    </a:lnTo>
                    <a:lnTo>
                      <a:pt x="497" y="63"/>
                    </a:lnTo>
                    <a:lnTo>
                      <a:pt x="487" y="51"/>
                    </a:lnTo>
                    <a:lnTo>
                      <a:pt x="395" y="3"/>
                    </a:lnTo>
                    <a:lnTo>
                      <a:pt x="377" y="3"/>
                    </a:lnTo>
                    <a:lnTo>
                      <a:pt x="367" y="0"/>
                    </a:lnTo>
                    <a:lnTo>
                      <a:pt x="355" y="7"/>
                    </a:lnTo>
                    <a:lnTo>
                      <a:pt x="347" y="22"/>
                    </a:lnTo>
                    <a:lnTo>
                      <a:pt x="8" y="23"/>
                    </a:lnTo>
                    <a:lnTo>
                      <a:pt x="19" y="45"/>
                    </a:lnTo>
                    <a:lnTo>
                      <a:pt x="0" y="113"/>
                    </a:lnTo>
                    <a:lnTo>
                      <a:pt x="25" y="110"/>
                    </a:lnTo>
                    <a:lnTo>
                      <a:pt x="45" y="110"/>
                    </a:lnTo>
                    <a:lnTo>
                      <a:pt x="355" y="110"/>
                    </a:lnTo>
                    <a:lnTo>
                      <a:pt x="358" y="153"/>
                    </a:lnTo>
                  </a:path>
                </a:pathLst>
              </a:custGeom>
              <a:solidFill>
                <a:srgbClr val="FFFFFF"/>
              </a:solidFill>
              <a:ln w="8280">
                <a:solidFill>
                  <a:srgbClr val="000000"/>
                </a:solidFill>
                <a:round/>
                <a:headEnd/>
                <a:tailEnd/>
              </a:ln>
            </p:spPr>
            <p:txBody>
              <a:bodyPr vert="horz" wrap="square" lIns="91440" tIns="45720" rIns="91440" bIns="45720" numCol="1" anchor="ctr" anchorCtr="0" compatLnSpc="1">
                <a:prstTxWarp prst="textNoShape">
                  <a:avLst/>
                </a:prstTxWarp>
              </a:bodyPr>
              <a:lstStyle/>
              <a:p>
                <a:endParaRPr lang="it-IT"/>
              </a:p>
            </p:txBody>
          </p:sp>
          <p:sp>
            <p:nvSpPr>
              <p:cNvPr id="60" name="Freeform 65"/>
              <p:cNvSpPr>
                <a:spLocks noChangeArrowheads="1"/>
              </p:cNvSpPr>
              <p:nvPr/>
            </p:nvSpPr>
            <p:spPr bwMode="auto">
              <a:xfrm>
                <a:off x="3067" y="5551"/>
                <a:ext cx="532" cy="207"/>
              </a:xfrm>
              <a:custGeom>
                <a:avLst/>
                <a:gdLst/>
                <a:ahLst/>
                <a:cxnLst>
                  <a:cxn ang="0">
                    <a:pos x="406" y="180"/>
                  </a:cxn>
                  <a:cxn ang="0">
                    <a:pos x="468" y="136"/>
                  </a:cxn>
                  <a:cxn ang="0">
                    <a:pos x="495" y="123"/>
                  </a:cxn>
                  <a:cxn ang="0">
                    <a:pos x="530" y="105"/>
                  </a:cxn>
                  <a:cxn ang="0">
                    <a:pos x="475" y="75"/>
                  </a:cxn>
                  <a:cxn ang="0">
                    <a:pos x="458" y="62"/>
                  </a:cxn>
                  <a:cxn ang="0">
                    <a:pos x="397" y="25"/>
                  </a:cxn>
                  <a:cxn ang="0">
                    <a:pos x="358" y="0"/>
                  </a:cxn>
                  <a:cxn ang="0">
                    <a:pos x="397" y="40"/>
                  </a:cxn>
                  <a:cxn ang="0">
                    <a:pos x="358" y="31"/>
                  </a:cxn>
                  <a:cxn ang="0">
                    <a:pos x="358" y="40"/>
                  </a:cxn>
                  <a:cxn ang="0">
                    <a:pos x="326" y="55"/>
                  </a:cxn>
                  <a:cxn ang="0">
                    <a:pos x="245" y="56"/>
                  </a:cxn>
                  <a:cxn ang="0">
                    <a:pos x="140" y="52"/>
                  </a:cxn>
                  <a:cxn ang="0">
                    <a:pos x="104" y="52"/>
                  </a:cxn>
                  <a:cxn ang="0">
                    <a:pos x="20" y="52"/>
                  </a:cxn>
                  <a:cxn ang="0">
                    <a:pos x="0" y="71"/>
                  </a:cxn>
                  <a:cxn ang="0">
                    <a:pos x="13" y="96"/>
                  </a:cxn>
                  <a:cxn ang="0">
                    <a:pos x="8" y="123"/>
                  </a:cxn>
                  <a:cxn ang="0">
                    <a:pos x="8" y="145"/>
                  </a:cxn>
                  <a:cxn ang="0">
                    <a:pos x="36" y="137"/>
                  </a:cxn>
                  <a:cxn ang="0">
                    <a:pos x="36" y="133"/>
                  </a:cxn>
                  <a:cxn ang="0">
                    <a:pos x="36" y="98"/>
                  </a:cxn>
                  <a:cxn ang="0">
                    <a:pos x="33" y="68"/>
                  </a:cxn>
                  <a:cxn ang="0">
                    <a:pos x="55" y="71"/>
                  </a:cxn>
                  <a:cxn ang="0">
                    <a:pos x="298" y="71"/>
                  </a:cxn>
                  <a:cxn ang="0">
                    <a:pos x="341" y="73"/>
                  </a:cxn>
                  <a:cxn ang="0">
                    <a:pos x="377" y="64"/>
                  </a:cxn>
                  <a:cxn ang="0">
                    <a:pos x="381" y="40"/>
                  </a:cxn>
                  <a:cxn ang="0">
                    <a:pos x="406" y="50"/>
                  </a:cxn>
                  <a:cxn ang="0">
                    <a:pos x="453" y="77"/>
                  </a:cxn>
                  <a:cxn ang="0">
                    <a:pos x="493" y="99"/>
                  </a:cxn>
                  <a:cxn ang="0">
                    <a:pos x="428" y="148"/>
                  </a:cxn>
                  <a:cxn ang="0">
                    <a:pos x="420" y="151"/>
                  </a:cxn>
                  <a:cxn ang="0">
                    <a:pos x="381" y="172"/>
                  </a:cxn>
                  <a:cxn ang="0">
                    <a:pos x="378" y="144"/>
                  </a:cxn>
                  <a:cxn ang="0">
                    <a:pos x="78" y="142"/>
                  </a:cxn>
                  <a:cxn ang="0">
                    <a:pos x="55" y="142"/>
                  </a:cxn>
                  <a:cxn ang="0">
                    <a:pos x="20" y="154"/>
                  </a:cxn>
                  <a:cxn ang="0">
                    <a:pos x="56" y="155"/>
                  </a:cxn>
                  <a:cxn ang="0">
                    <a:pos x="122" y="157"/>
                  </a:cxn>
                  <a:cxn ang="0">
                    <a:pos x="338" y="152"/>
                  </a:cxn>
                  <a:cxn ang="0">
                    <a:pos x="351" y="157"/>
                  </a:cxn>
                  <a:cxn ang="0">
                    <a:pos x="355" y="170"/>
                  </a:cxn>
                  <a:cxn ang="0">
                    <a:pos x="351" y="200"/>
                  </a:cxn>
                </a:cxnLst>
                <a:rect l="0" t="0" r="r" b="b"/>
                <a:pathLst>
                  <a:path w="533" h="208">
                    <a:moveTo>
                      <a:pt x="355" y="207"/>
                    </a:moveTo>
                    <a:lnTo>
                      <a:pt x="391" y="189"/>
                    </a:lnTo>
                    <a:lnTo>
                      <a:pt x="406" y="180"/>
                    </a:lnTo>
                    <a:lnTo>
                      <a:pt x="425" y="172"/>
                    </a:lnTo>
                    <a:lnTo>
                      <a:pt x="458" y="144"/>
                    </a:lnTo>
                    <a:lnTo>
                      <a:pt x="468" y="136"/>
                    </a:lnTo>
                    <a:lnTo>
                      <a:pt x="475" y="136"/>
                    </a:lnTo>
                    <a:lnTo>
                      <a:pt x="479" y="130"/>
                    </a:lnTo>
                    <a:lnTo>
                      <a:pt x="495" y="123"/>
                    </a:lnTo>
                    <a:lnTo>
                      <a:pt x="520" y="109"/>
                    </a:lnTo>
                    <a:lnTo>
                      <a:pt x="520" y="105"/>
                    </a:lnTo>
                    <a:lnTo>
                      <a:pt x="530" y="105"/>
                    </a:lnTo>
                    <a:lnTo>
                      <a:pt x="532" y="101"/>
                    </a:lnTo>
                    <a:lnTo>
                      <a:pt x="495" y="83"/>
                    </a:lnTo>
                    <a:lnTo>
                      <a:pt x="475" y="75"/>
                    </a:lnTo>
                    <a:lnTo>
                      <a:pt x="475" y="70"/>
                    </a:lnTo>
                    <a:lnTo>
                      <a:pt x="456" y="67"/>
                    </a:lnTo>
                    <a:lnTo>
                      <a:pt x="458" y="62"/>
                    </a:lnTo>
                    <a:lnTo>
                      <a:pt x="422" y="39"/>
                    </a:lnTo>
                    <a:lnTo>
                      <a:pt x="402" y="31"/>
                    </a:lnTo>
                    <a:lnTo>
                      <a:pt x="397" y="25"/>
                    </a:lnTo>
                    <a:lnTo>
                      <a:pt x="378" y="15"/>
                    </a:lnTo>
                    <a:lnTo>
                      <a:pt x="366" y="6"/>
                    </a:lnTo>
                    <a:lnTo>
                      <a:pt x="358" y="0"/>
                    </a:lnTo>
                    <a:lnTo>
                      <a:pt x="358" y="14"/>
                    </a:lnTo>
                    <a:lnTo>
                      <a:pt x="377" y="25"/>
                    </a:lnTo>
                    <a:lnTo>
                      <a:pt x="397" y="40"/>
                    </a:lnTo>
                    <a:lnTo>
                      <a:pt x="391" y="40"/>
                    </a:lnTo>
                    <a:lnTo>
                      <a:pt x="358" y="24"/>
                    </a:lnTo>
                    <a:lnTo>
                      <a:pt x="358" y="31"/>
                    </a:lnTo>
                    <a:lnTo>
                      <a:pt x="372" y="39"/>
                    </a:lnTo>
                    <a:lnTo>
                      <a:pt x="363" y="43"/>
                    </a:lnTo>
                    <a:lnTo>
                      <a:pt x="358" y="40"/>
                    </a:lnTo>
                    <a:lnTo>
                      <a:pt x="360" y="52"/>
                    </a:lnTo>
                    <a:lnTo>
                      <a:pt x="336" y="52"/>
                    </a:lnTo>
                    <a:lnTo>
                      <a:pt x="326" y="55"/>
                    </a:lnTo>
                    <a:lnTo>
                      <a:pt x="313" y="55"/>
                    </a:lnTo>
                    <a:lnTo>
                      <a:pt x="286" y="53"/>
                    </a:lnTo>
                    <a:lnTo>
                      <a:pt x="245" y="56"/>
                    </a:lnTo>
                    <a:lnTo>
                      <a:pt x="205" y="56"/>
                    </a:lnTo>
                    <a:lnTo>
                      <a:pt x="245" y="52"/>
                    </a:lnTo>
                    <a:lnTo>
                      <a:pt x="140" y="52"/>
                    </a:lnTo>
                    <a:lnTo>
                      <a:pt x="166" y="53"/>
                    </a:lnTo>
                    <a:lnTo>
                      <a:pt x="126" y="53"/>
                    </a:lnTo>
                    <a:lnTo>
                      <a:pt x="104" y="52"/>
                    </a:lnTo>
                    <a:lnTo>
                      <a:pt x="64" y="53"/>
                    </a:lnTo>
                    <a:lnTo>
                      <a:pt x="45" y="50"/>
                    </a:lnTo>
                    <a:lnTo>
                      <a:pt x="20" y="52"/>
                    </a:lnTo>
                    <a:lnTo>
                      <a:pt x="11" y="53"/>
                    </a:lnTo>
                    <a:lnTo>
                      <a:pt x="2" y="52"/>
                    </a:lnTo>
                    <a:lnTo>
                      <a:pt x="0" y="71"/>
                    </a:lnTo>
                    <a:lnTo>
                      <a:pt x="11" y="77"/>
                    </a:lnTo>
                    <a:lnTo>
                      <a:pt x="8" y="84"/>
                    </a:lnTo>
                    <a:lnTo>
                      <a:pt x="13" y="96"/>
                    </a:lnTo>
                    <a:lnTo>
                      <a:pt x="5" y="96"/>
                    </a:lnTo>
                    <a:lnTo>
                      <a:pt x="2" y="116"/>
                    </a:lnTo>
                    <a:lnTo>
                      <a:pt x="8" y="123"/>
                    </a:lnTo>
                    <a:lnTo>
                      <a:pt x="2" y="127"/>
                    </a:lnTo>
                    <a:lnTo>
                      <a:pt x="2" y="141"/>
                    </a:lnTo>
                    <a:lnTo>
                      <a:pt x="8" y="145"/>
                    </a:lnTo>
                    <a:lnTo>
                      <a:pt x="2" y="149"/>
                    </a:lnTo>
                    <a:lnTo>
                      <a:pt x="5" y="152"/>
                    </a:lnTo>
                    <a:lnTo>
                      <a:pt x="36" y="137"/>
                    </a:lnTo>
                    <a:lnTo>
                      <a:pt x="33" y="134"/>
                    </a:lnTo>
                    <a:lnTo>
                      <a:pt x="20" y="137"/>
                    </a:lnTo>
                    <a:lnTo>
                      <a:pt x="36" y="133"/>
                    </a:lnTo>
                    <a:lnTo>
                      <a:pt x="36" y="120"/>
                    </a:lnTo>
                    <a:lnTo>
                      <a:pt x="39" y="108"/>
                    </a:lnTo>
                    <a:lnTo>
                      <a:pt x="36" y="98"/>
                    </a:lnTo>
                    <a:lnTo>
                      <a:pt x="39" y="90"/>
                    </a:lnTo>
                    <a:lnTo>
                      <a:pt x="39" y="73"/>
                    </a:lnTo>
                    <a:lnTo>
                      <a:pt x="33" y="68"/>
                    </a:lnTo>
                    <a:lnTo>
                      <a:pt x="42" y="67"/>
                    </a:lnTo>
                    <a:lnTo>
                      <a:pt x="45" y="68"/>
                    </a:lnTo>
                    <a:lnTo>
                      <a:pt x="55" y="71"/>
                    </a:lnTo>
                    <a:lnTo>
                      <a:pt x="73" y="68"/>
                    </a:lnTo>
                    <a:lnTo>
                      <a:pt x="93" y="71"/>
                    </a:lnTo>
                    <a:lnTo>
                      <a:pt x="298" y="71"/>
                    </a:lnTo>
                    <a:lnTo>
                      <a:pt x="318" y="71"/>
                    </a:lnTo>
                    <a:lnTo>
                      <a:pt x="329" y="70"/>
                    </a:lnTo>
                    <a:lnTo>
                      <a:pt x="341" y="73"/>
                    </a:lnTo>
                    <a:lnTo>
                      <a:pt x="358" y="68"/>
                    </a:lnTo>
                    <a:lnTo>
                      <a:pt x="369" y="70"/>
                    </a:lnTo>
                    <a:lnTo>
                      <a:pt x="377" y="64"/>
                    </a:lnTo>
                    <a:lnTo>
                      <a:pt x="378" y="55"/>
                    </a:lnTo>
                    <a:lnTo>
                      <a:pt x="377" y="46"/>
                    </a:lnTo>
                    <a:lnTo>
                      <a:pt x="381" y="40"/>
                    </a:lnTo>
                    <a:lnTo>
                      <a:pt x="394" y="46"/>
                    </a:lnTo>
                    <a:lnTo>
                      <a:pt x="403" y="43"/>
                    </a:lnTo>
                    <a:lnTo>
                      <a:pt x="406" y="50"/>
                    </a:lnTo>
                    <a:lnTo>
                      <a:pt x="443" y="70"/>
                    </a:lnTo>
                    <a:lnTo>
                      <a:pt x="458" y="75"/>
                    </a:lnTo>
                    <a:lnTo>
                      <a:pt x="453" y="77"/>
                    </a:lnTo>
                    <a:lnTo>
                      <a:pt x="479" y="90"/>
                    </a:lnTo>
                    <a:lnTo>
                      <a:pt x="495" y="95"/>
                    </a:lnTo>
                    <a:lnTo>
                      <a:pt x="493" y="99"/>
                    </a:lnTo>
                    <a:lnTo>
                      <a:pt x="498" y="105"/>
                    </a:lnTo>
                    <a:lnTo>
                      <a:pt x="465" y="124"/>
                    </a:lnTo>
                    <a:lnTo>
                      <a:pt x="428" y="148"/>
                    </a:lnTo>
                    <a:lnTo>
                      <a:pt x="425" y="157"/>
                    </a:lnTo>
                    <a:lnTo>
                      <a:pt x="414" y="158"/>
                    </a:lnTo>
                    <a:lnTo>
                      <a:pt x="420" y="151"/>
                    </a:lnTo>
                    <a:lnTo>
                      <a:pt x="397" y="164"/>
                    </a:lnTo>
                    <a:lnTo>
                      <a:pt x="378" y="179"/>
                    </a:lnTo>
                    <a:lnTo>
                      <a:pt x="381" y="172"/>
                    </a:lnTo>
                    <a:lnTo>
                      <a:pt x="377" y="170"/>
                    </a:lnTo>
                    <a:lnTo>
                      <a:pt x="378" y="162"/>
                    </a:lnTo>
                    <a:lnTo>
                      <a:pt x="378" y="144"/>
                    </a:lnTo>
                    <a:lnTo>
                      <a:pt x="104" y="144"/>
                    </a:lnTo>
                    <a:lnTo>
                      <a:pt x="92" y="145"/>
                    </a:lnTo>
                    <a:lnTo>
                      <a:pt x="78" y="142"/>
                    </a:lnTo>
                    <a:lnTo>
                      <a:pt x="64" y="144"/>
                    </a:lnTo>
                    <a:lnTo>
                      <a:pt x="48" y="148"/>
                    </a:lnTo>
                    <a:lnTo>
                      <a:pt x="55" y="142"/>
                    </a:lnTo>
                    <a:lnTo>
                      <a:pt x="48" y="141"/>
                    </a:lnTo>
                    <a:lnTo>
                      <a:pt x="8" y="154"/>
                    </a:lnTo>
                    <a:lnTo>
                      <a:pt x="20" y="154"/>
                    </a:lnTo>
                    <a:lnTo>
                      <a:pt x="42" y="149"/>
                    </a:lnTo>
                    <a:lnTo>
                      <a:pt x="39" y="154"/>
                    </a:lnTo>
                    <a:lnTo>
                      <a:pt x="56" y="155"/>
                    </a:lnTo>
                    <a:lnTo>
                      <a:pt x="75" y="151"/>
                    </a:lnTo>
                    <a:lnTo>
                      <a:pt x="85" y="154"/>
                    </a:lnTo>
                    <a:lnTo>
                      <a:pt x="122" y="157"/>
                    </a:lnTo>
                    <a:lnTo>
                      <a:pt x="140" y="157"/>
                    </a:lnTo>
                    <a:lnTo>
                      <a:pt x="326" y="157"/>
                    </a:lnTo>
                    <a:lnTo>
                      <a:pt x="338" y="152"/>
                    </a:lnTo>
                    <a:lnTo>
                      <a:pt x="341" y="154"/>
                    </a:lnTo>
                    <a:lnTo>
                      <a:pt x="336" y="157"/>
                    </a:lnTo>
                    <a:lnTo>
                      <a:pt x="351" y="157"/>
                    </a:lnTo>
                    <a:lnTo>
                      <a:pt x="355" y="158"/>
                    </a:lnTo>
                    <a:lnTo>
                      <a:pt x="360" y="162"/>
                    </a:lnTo>
                    <a:lnTo>
                      <a:pt x="355" y="170"/>
                    </a:lnTo>
                    <a:lnTo>
                      <a:pt x="351" y="186"/>
                    </a:lnTo>
                    <a:lnTo>
                      <a:pt x="355" y="192"/>
                    </a:lnTo>
                    <a:lnTo>
                      <a:pt x="351" y="200"/>
                    </a:lnTo>
                    <a:lnTo>
                      <a:pt x="348" y="205"/>
                    </a:lnTo>
                    <a:lnTo>
                      <a:pt x="355" y="207"/>
                    </a:lnTo>
                  </a:path>
                </a:pathLst>
              </a:custGeom>
              <a:solidFill>
                <a:srgbClr val="FFFFFF"/>
              </a:solidFill>
              <a:ln w="8280">
                <a:solidFill>
                  <a:srgbClr val="000000"/>
                </a:solidFill>
                <a:round/>
                <a:headEnd/>
                <a:tailEnd/>
              </a:ln>
            </p:spPr>
            <p:txBody>
              <a:bodyPr vert="horz" wrap="square" lIns="91440" tIns="45720" rIns="91440" bIns="45720" numCol="1" anchor="ctr" anchorCtr="0" compatLnSpc="1">
                <a:prstTxWarp prst="textNoShape">
                  <a:avLst/>
                </a:prstTxWarp>
              </a:bodyPr>
              <a:lstStyle/>
              <a:p>
                <a:endParaRPr lang="it-IT"/>
              </a:p>
            </p:txBody>
          </p:sp>
        </p:grpSp>
        <p:grpSp>
          <p:nvGrpSpPr>
            <p:cNvPr id="26" name="Group 66"/>
            <p:cNvGrpSpPr>
              <a:grpSpLocks/>
            </p:cNvGrpSpPr>
            <p:nvPr/>
          </p:nvGrpSpPr>
          <p:grpSpPr bwMode="auto">
            <a:xfrm>
              <a:off x="3841" y="6006"/>
              <a:ext cx="1993" cy="321"/>
              <a:chOff x="3841" y="6006"/>
              <a:chExt cx="1993" cy="321"/>
            </a:xfrm>
          </p:grpSpPr>
          <p:sp>
            <p:nvSpPr>
              <p:cNvPr id="57" name="Rectangle 67"/>
              <p:cNvSpPr>
                <a:spLocks noChangeArrowheads="1"/>
              </p:cNvSpPr>
              <p:nvPr/>
            </p:nvSpPr>
            <p:spPr bwMode="auto">
              <a:xfrm>
                <a:off x="3841" y="6006"/>
                <a:ext cx="1993" cy="26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58" name="Text Box 68"/>
              <p:cNvSpPr txBox="1">
                <a:spLocks noChangeArrowheads="1"/>
              </p:cNvSpPr>
              <p:nvPr/>
            </p:nvSpPr>
            <p:spPr bwMode="auto">
              <a:xfrm>
                <a:off x="3841" y="6006"/>
                <a:ext cx="1993" cy="32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b="1" i="0" u="none" strike="noStrike" cap="none" normalizeH="0" baseline="0" dirty="0" smtClean="0">
                    <a:ln>
                      <a:noFill/>
                    </a:ln>
                    <a:solidFill>
                      <a:srgbClr val="000000"/>
                    </a:solidFill>
                    <a:effectLst/>
                    <a:latin typeface="Calibri" pitchFamily="34" charset="0"/>
                    <a:cs typeface="Arial" pitchFamily="34" charset="0"/>
                  </a:rPr>
                  <a:t>4 - Sistema di Garanzia</a:t>
                </a:r>
                <a:endParaRPr kumimoji="0" lang="it-IT"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7" name="Group 69"/>
            <p:cNvGrpSpPr>
              <a:grpSpLocks/>
            </p:cNvGrpSpPr>
            <p:nvPr/>
          </p:nvGrpSpPr>
          <p:grpSpPr bwMode="auto">
            <a:xfrm>
              <a:off x="4163" y="6164"/>
              <a:ext cx="1138" cy="321"/>
              <a:chOff x="4163" y="6164"/>
              <a:chExt cx="1138" cy="321"/>
            </a:xfrm>
          </p:grpSpPr>
          <p:sp>
            <p:nvSpPr>
              <p:cNvPr id="55" name="Rectangle 70"/>
              <p:cNvSpPr>
                <a:spLocks noChangeArrowheads="1"/>
              </p:cNvSpPr>
              <p:nvPr/>
            </p:nvSpPr>
            <p:spPr bwMode="auto">
              <a:xfrm>
                <a:off x="4163" y="6164"/>
                <a:ext cx="1138" cy="26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56" name="Text Box 71"/>
              <p:cNvSpPr txBox="1">
                <a:spLocks noChangeArrowheads="1"/>
              </p:cNvSpPr>
              <p:nvPr/>
            </p:nvSpPr>
            <p:spPr bwMode="auto">
              <a:xfrm>
                <a:off x="4163" y="6164"/>
                <a:ext cx="1138" cy="32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700" b="1" i="0" u="none" strike="noStrike" cap="none" normalizeH="0" baseline="0" smtClean="0">
                    <a:ln>
                      <a:noFill/>
                    </a:ln>
                    <a:solidFill>
                      <a:srgbClr val="000000"/>
                    </a:solidFill>
                    <a:effectLst/>
                    <a:latin typeface="Calibri" pitchFamily="34" charset="0"/>
                    <a:cs typeface="Arial" pitchFamily="34" charset="0"/>
                  </a:rPr>
                  <a:t>della Qualità</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28" name="Group 72"/>
            <p:cNvGrpSpPr>
              <a:grpSpLocks/>
            </p:cNvGrpSpPr>
            <p:nvPr/>
          </p:nvGrpSpPr>
          <p:grpSpPr bwMode="auto">
            <a:xfrm>
              <a:off x="6812" y="5253"/>
              <a:ext cx="1036" cy="321"/>
              <a:chOff x="6812" y="5253"/>
              <a:chExt cx="1036" cy="321"/>
            </a:xfrm>
          </p:grpSpPr>
          <p:sp>
            <p:nvSpPr>
              <p:cNvPr id="53" name="Rectangle 73"/>
              <p:cNvSpPr>
                <a:spLocks noChangeArrowheads="1"/>
              </p:cNvSpPr>
              <p:nvPr/>
            </p:nvSpPr>
            <p:spPr bwMode="auto">
              <a:xfrm>
                <a:off x="6812" y="5253"/>
                <a:ext cx="1036" cy="32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54" name="Text Box 74"/>
              <p:cNvSpPr txBox="1">
                <a:spLocks noChangeArrowheads="1"/>
              </p:cNvSpPr>
              <p:nvPr/>
            </p:nvSpPr>
            <p:spPr bwMode="auto">
              <a:xfrm>
                <a:off x="6812" y="5253"/>
                <a:ext cx="1036" cy="31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it-IT" sz="800" b="1" i="0" u="none" strike="noStrike" cap="none" normalizeH="0" baseline="0" dirty="0" smtClean="0">
                    <a:ln>
                      <a:noFill/>
                    </a:ln>
                    <a:solidFill>
                      <a:schemeClr val="tx1"/>
                    </a:solidFill>
                    <a:effectLst/>
                    <a:latin typeface="Calibri" pitchFamily="34" charset="0"/>
                    <a:cs typeface="Arial" pitchFamily="34" charset="0"/>
                  </a:rPr>
                  <a:t>  </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9" name="Rectangle 75"/>
            <p:cNvSpPr>
              <a:spLocks noChangeArrowheads="1"/>
            </p:cNvSpPr>
            <p:nvPr/>
          </p:nvSpPr>
          <p:spPr bwMode="auto">
            <a:xfrm>
              <a:off x="7126" y="5198"/>
              <a:ext cx="268" cy="34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30" name="Line 76"/>
            <p:cNvSpPr>
              <a:spLocks noChangeShapeType="1"/>
            </p:cNvSpPr>
            <p:nvPr/>
          </p:nvSpPr>
          <p:spPr bwMode="auto">
            <a:xfrm>
              <a:off x="6731" y="3784"/>
              <a:ext cx="1" cy="632"/>
            </a:xfrm>
            <a:prstGeom prst="line">
              <a:avLst/>
            </a:prstGeom>
            <a:noFill/>
            <a:ln w="936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it-IT"/>
            </a:p>
          </p:txBody>
        </p:sp>
        <p:sp>
          <p:nvSpPr>
            <p:cNvPr id="31" name="Line 77"/>
            <p:cNvSpPr>
              <a:spLocks noChangeShapeType="1"/>
            </p:cNvSpPr>
            <p:nvPr/>
          </p:nvSpPr>
          <p:spPr bwMode="auto">
            <a:xfrm>
              <a:off x="6731" y="5204"/>
              <a:ext cx="1" cy="870"/>
            </a:xfrm>
            <a:prstGeom prst="line">
              <a:avLst/>
            </a:prstGeom>
            <a:noFill/>
            <a:ln w="8280">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2" name="Line 78"/>
            <p:cNvSpPr>
              <a:spLocks noChangeShapeType="1"/>
            </p:cNvSpPr>
            <p:nvPr/>
          </p:nvSpPr>
          <p:spPr bwMode="auto">
            <a:xfrm>
              <a:off x="2637" y="3705"/>
              <a:ext cx="1" cy="1499"/>
            </a:xfrm>
            <a:prstGeom prst="line">
              <a:avLst/>
            </a:prstGeom>
            <a:noFill/>
            <a:ln w="936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it-IT"/>
            </a:p>
          </p:txBody>
        </p:sp>
        <p:sp>
          <p:nvSpPr>
            <p:cNvPr id="33" name="Line 79"/>
            <p:cNvSpPr>
              <a:spLocks noChangeShapeType="1"/>
            </p:cNvSpPr>
            <p:nvPr/>
          </p:nvSpPr>
          <p:spPr bwMode="auto">
            <a:xfrm>
              <a:off x="2637" y="5758"/>
              <a:ext cx="1" cy="394"/>
            </a:xfrm>
            <a:prstGeom prst="line">
              <a:avLst/>
            </a:prstGeom>
            <a:noFill/>
            <a:ln w="8280">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34" name="Group 80"/>
            <p:cNvGrpSpPr>
              <a:grpSpLocks/>
            </p:cNvGrpSpPr>
            <p:nvPr/>
          </p:nvGrpSpPr>
          <p:grpSpPr bwMode="auto">
            <a:xfrm>
              <a:off x="2059" y="5317"/>
              <a:ext cx="991" cy="328"/>
              <a:chOff x="2059" y="5317"/>
              <a:chExt cx="991" cy="328"/>
            </a:xfrm>
          </p:grpSpPr>
          <p:sp>
            <p:nvSpPr>
              <p:cNvPr id="51" name="Rectangle 81"/>
              <p:cNvSpPr>
                <a:spLocks noChangeArrowheads="1"/>
              </p:cNvSpPr>
              <p:nvPr/>
            </p:nvSpPr>
            <p:spPr bwMode="auto">
              <a:xfrm>
                <a:off x="2075" y="5374"/>
                <a:ext cx="975" cy="27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52" name="Text Box 82"/>
              <p:cNvSpPr txBox="1">
                <a:spLocks noChangeArrowheads="1"/>
              </p:cNvSpPr>
              <p:nvPr/>
            </p:nvSpPr>
            <p:spPr bwMode="auto">
              <a:xfrm>
                <a:off x="2059" y="5317"/>
                <a:ext cx="975" cy="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b="1" i="0" u="none" strike="noStrike" cap="none" normalizeH="0" baseline="0" dirty="0" smtClean="0">
                    <a:ln>
                      <a:noFill/>
                    </a:ln>
                    <a:solidFill>
                      <a:srgbClr val="000000"/>
                    </a:solidFill>
                    <a:effectLst/>
                    <a:latin typeface="Calibri" pitchFamily="34" charset="0"/>
                    <a:cs typeface="Arial" pitchFamily="34" charset="0"/>
                  </a:rPr>
                  <a:t>REQUISITI</a:t>
                </a:r>
                <a:endParaRPr kumimoji="0" lang="it-IT"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35" name="Group 83"/>
            <p:cNvGrpSpPr>
              <a:grpSpLocks/>
            </p:cNvGrpSpPr>
            <p:nvPr/>
          </p:nvGrpSpPr>
          <p:grpSpPr bwMode="auto">
            <a:xfrm>
              <a:off x="6410" y="4586"/>
              <a:ext cx="1538" cy="642"/>
              <a:chOff x="6410" y="4586"/>
              <a:chExt cx="1538" cy="642"/>
            </a:xfrm>
          </p:grpSpPr>
          <p:sp>
            <p:nvSpPr>
              <p:cNvPr id="49" name="Rectangle 84"/>
              <p:cNvSpPr>
                <a:spLocks noChangeArrowheads="1"/>
              </p:cNvSpPr>
              <p:nvPr/>
            </p:nvSpPr>
            <p:spPr bwMode="auto">
              <a:xfrm>
                <a:off x="6410" y="4586"/>
                <a:ext cx="1538" cy="64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50" name="Text Box 85"/>
              <p:cNvSpPr txBox="1">
                <a:spLocks noChangeArrowheads="1"/>
              </p:cNvSpPr>
              <p:nvPr/>
            </p:nvSpPr>
            <p:spPr bwMode="auto">
              <a:xfrm>
                <a:off x="6410" y="4586"/>
                <a:ext cx="1538" cy="51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it-IT" b="1" i="0" u="none" strike="noStrike" cap="none" normalizeH="0" baseline="0" dirty="0" smtClean="0">
                    <a:ln>
                      <a:noFill/>
                    </a:ln>
                    <a:solidFill>
                      <a:srgbClr val="000000"/>
                    </a:solidFill>
                    <a:effectLst/>
                    <a:latin typeface="Calibri" pitchFamily="34" charset="0"/>
                    <a:cs typeface="Arial" pitchFamily="34" charset="0"/>
                  </a:rPr>
                  <a:t>SODDISFAZIONE</a:t>
                </a:r>
              </a:p>
              <a:p>
                <a:pPr marL="0" marR="0" lvl="0" indent="0" algn="l" defTabSz="914400" rtl="0" eaLnBrk="1" fontAlgn="base" latinLnBrk="0" hangingPunct="1">
                  <a:lnSpc>
                    <a:spcPct val="100000"/>
                  </a:lnSpc>
                  <a:spcBef>
                    <a:spcPct val="0"/>
                  </a:spcBef>
                  <a:spcAft>
                    <a:spcPts val="600"/>
                  </a:spcAft>
                  <a:buClrTx/>
                  <a:buSzTx/>
                  <a:buFontTx/>
                  <a:buNone/>
                  <a:tabLst/>
                </a:pPr>
                <a:r>
                  <a:rPr kumimoji="0" lang="it-IT" b="1" i="0" u="none" strike="noStrike" cap="none" normalizeH="0" baseline="0" dirty="0" smtClean="0">
                    <a:ln>
                      <a:noFill/>
                    </a:ln>
                    <a:solidFill>
                      <a:srgbClr val="000000"/>
                    </a:solidFill>
                    <a:effectLst/>
                    <a:latin typeface="Calibri" pitchFamily="34" charset="0"/>
                    <a:cs typeface="Arial" pitchFamily="34" charset="0"/>
                  </a:rPr>
                  <a:t>   degli  studenti</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6" name="Rectangle 86"/>
            <p:cNvSpPr>
              <a:spLocks noChangeArrowheads="1"/>
            </p:cNvSpPr>
            <p:nvPr/>
          </p:nvSpPr>
          <p:spPr bwMode="auto">
            <a:xfrm>
              <a:off x="3630" y="5567"/>
              <a:ext cx="2262" cy="330"/>
            </a:xfrm>
            <a:prstGeom prst="rect">
              <a:avLst/>
            </a:prstGeom>
            <a:noFill/>
            <a:ln w="828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37" name="Rectangle 88"/>
            <p:cNvSpPr>
              <a:spLocks noChangeArrowheads="1"/>
            </p:cNvSpPr>
            <p:nvPr/>
          </p:nvSpPr>
          <p:spPr bwMode="auto">
            <a:xfrm>
              <a:off x="6181" y="5484"/>
              <a:ext cx="655" cy="410"/>
            </a:xfrm>
            <a:prstGeom prst="rect">
              <a:avLst/>
            </a:prstGeom>
            <a:solidFill>
              <a:srgbClr val="FFFFFF"/>
            </a:solidFill>
            <a:ln w="828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it-IT"/>
            </a:p>
          </p:txBody>
        </p:sp>
        <p:grpSp>
          <p:nvGrpSpPr>
            <p:cNvPr id="38" name="Group 89"/>
            <p:cNvGrpSpPr>
              <a:grpSpLocks/>
            </p:cNvGrpSpPr>
            <p:nvPr/>
          </p:nvGrpSpPr>
          <p:grpSpPr bwMode="auto">
            <a:xfrm>
              <a:off x="6009" y="5507"/>
              <a:ext cx="1187" cy="517"/>
              <a:chOff x="6009" y="5507"/>
              <a:chExt cx="1187" cy="517"/>
            </a:xfrm>
          </p:grpSpPr>
          <p:sp>
            <p:nvSpPr>
              <p:cNvPr id="47" name="Rectangle 90"/>
              <p:cNvSpPr>
                <a:spLocks noChangeArrowheads="1"/>
              </p:cNvSpPr>
              <p:nvPr/>
            </p:nvSpPr>
            <p:spPr bwMode="auto">
              <a:xfrm>
                <a:off x="6009" y="5507"/>
                <a:ext cx="980" cy="51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48" name="Text Box 91"/>
              <p:cNvSpPr txBox="1">
                <a:spLocks noChangeArrowheads="1"/>
              </p:cNvSpPr>
              <p:nvPr/>
            </p:nvSpPr>
            <p:spPr bwMode="auto">
              <a:xfrm>
                <a:off x="6009" y="5507"/>
                <a:ext cx="1187" cy="3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rgbClr val="000000"/>
                    </a:solidFill>
                    <a:effectLst/>
                    <a:latin typeface="Calibri" pitchFamily="34" charset="0"/>
                    <a:cs typeface="Arial" pitchFamily="34" charset="0"/>
                  </a:rPr>
                  <a:t>    </a:t>
                </a:r>
                <a:r>
                  <a:rPr kumimoji="0" lang="en-US" b="1" i="0" u="none" strike="noStrike" cap="none" normalizeH="0" baseline="0" dirty="0" err="1" smtClean="0">
                    <a:ln>
                      <a:noFill/>
                    </a:ln>
                    <a:solidFill>
                      <a:srgbClr val="000000"/>
                    </a:solidFill>
                    <a:effectLst/>
                    <a:latin typeface="Calibri" pitchFamily="34" charset="0"/>
                    <a:cs typeface="Arial" pitchFamily="34" charset="0"/>
                  </a:rPr>
                  <a:t>Titoli</a:t>
                </a:r>
                <a:endParaRPr kumimoji="0" lang="en-US" b="1" i="0" u="none" strike="noStrike" cap="none" normalizeH="0" baseline="0" dirty="0" smtClean="0">
                  <a:ln>
                    <a:noFill/>
                  </a:ln>
                  <a:solidFill>
                    <a:srgbClr val="000000"/>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lang="en-US" sz="700" dirty="0" smtClean="0">
                  <a:solidFill>
                    <a:srgbClr val="000000"/>
                  </a:solidFill>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lang="en-US" sz="700" dirty="0" smtClean="0">
                  <a:solidFill>
                    <a:srgbClr val="000000"/>
                  </a:solidFill>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lang="en-US" sz="700" dirty="0" smtClean="0">
                  <a:solidFill>
                    <a:srgbClr val="000000"/>
                  </a:solidFill>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lang="en-US" sz="700" dirty="0" smtClean="0">
                  <a:solidFill>
                    <a:srgbClr val="000000"/>
                  </a:solidFill>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lang="en-US" sz="700" dirty="0" smtClean="0">
                  <a:solidFill>
                    <a:srgbClr val="000000"/>
                  </a:solidFill>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700" b="0" i="0" u="none" strike="noStrike" cap="none" normalizeH="0" baseline="0" dirty="0" smtClean="0">
                    <a:ln>
                      <a:noFill/>
                    </a:ln>
                    <a:solidFill>
                      <a:srgbClr val="000000"/>
                    </a:solidFill>
                    <a:effectLst/>
                    <a:latin typeface="Calibri" pitchFamily="34" charset="0"/>
                    <a:cs typeface="Arial" pitchFamily="34" charset="0"/>
                  </a:rPr>
                  <a:t>i</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46" name="Freeform 94"/>
            <p:cNvSpPr>
              <a:spLocks noChangeArrowheads="1"/>
            </p:cNvSpPr>
            <p:nvPr/>
          </p:nvSpPr>
          <p:spPr bwMode="auto">
            <a:xfrm>
              <a:off x="6883" y="5579"/>
              <a:ext cx="523" cy="167"/>
            </a:xfrm>
            <a:custGeom>
              <a:avLst/>
              <a:gdLst/>
              <a:ahLst/>
              <a:cxnLst>
                <a:cxn ang="0">
                  <a:pos x="222" y="179"/>
                </a:cxn>
                <a:cxn ang="0">
                  <a:pos x="256" y="134"/>
                </a:cxn>
                <a:cxn ang="0">
                  <a:pos x="270" y="121"/>
                </a:cxn>
                <a:cxn ang="0">
                  <a:pos x="290" y="103"/>
                </a:cxn>
                <a:cxn ang="0">
                  <a:pos x="259" y="74"/>
                </a:cxn>
                <a:cxn ang="0">
                  <a:pos x="251" y="61"/>
                </a:cxn>
                <a:cxn ang="0">
                  <a:pos x="217" y="25"/>
                </a:cxn>
                <a:cxn ang="0">
                  <a:pos x="195" y="0"/>
                </a:cxn>
                <a:cxn ang="0">
                  <a:pos x="217" y="40"/>
                </a:cxn>
                <a:cxn ang="0">
                  <a:pos x="195" y="29"/>
                </a:cxn>
                <a:cxn ang="0">
                  <a:pos x="195" y="40"/>
                </a:cxn>
                <a:cxn ang="0">
                  <a:pos x="178" y="54"/>
                </a:cxn>
                <a:cxn ang="0">
                  <a:pos x="133" y="56"/>
                </a:cxn>
                <a:cxn ang="0">
                  <a:pos x="76" y="50"/>
                </a:cxn>
                <a:cxn ang="0">
                  <a:pos x="56" y="50"/>
                </a:cxn>
                <a:cxn ang="0">
                  <a:pos x="9" y="50"/>
                </a:cxn>
                <a:cxn ang="0">
                  <a:pos x="0" y="71"/>
                </a:cxn>
                <a:cxn ang="0">
                  <a:pos x="6" y="96"/>
                </a:cxn>
                <a:cxn ang="0">
                  <a:pos x="3" y="121"/>
                </a:cxn>
                <a:cxn ang="0">
                  <a:pos x="3" y="145"/>
                </a:cxn>
                <a:cxn ang="0">
                  <a:pos x="20" y="136"/>
                </a:cxn>
                <a:cxn ang="0">
                  <a:pos x="20" y="131"/>
                </a:cxn>
                <a:cxn ang="0">
                  <a:pos x="20" y="97"/>
                </a:cxn>
                <a:cxn ang="0">
                  <a:pos x="16" y="68"/>
                </a:cxn>
                <a:cxn ang="0">
                  <a:pos x="29" y="71"/>
                </a:cxn>
                <a:cxn ang="0">
                  <a:pos x="163" y="71"/>
                </a:cxn>
                <a:cxn ang="0">
                  <a:pos x="187" y="72"/>
                </a:cxn>
                <a:cxn ang="0">
                  <a:pos x="205" y="62"/>
                </a:cxn>
                <a:cxn ang="0">
                  <a:pos x="209" y="40"/>
                </a:cxn>
                <a:cxn ang="0">
                  <a:pos x="222" y="49"/>
                </a:cxn>
                <a:cxn ang="0">
                  <a:pos x="247" y="75"/>
                </a:cxn>
                <a:cxn ang="0">
                  <a:pos x="270" y="99"/>
                </a:cxn>
                <a:cxn ang="0">
                  <a:pos x="234" y="146"/>
                </a:cxn>
                <a:cxn ang="0">
                  <a:pos x="228" y="149"/>
                </a:cxn>
                <a:cxn ang="0">
                  <a:pos x="209" y="171"/>
                </a:cxn>
                <a:cxn ang="0">
                  <a:pos x="206" y="143"/>
                </a:cxn>
                <a:cxn ang="0">
                  <a:pos x="43" y="142"/>
                </a:cxn>
                <a:cxn ang="0">
                  <a:pos x="29" y="142"/>
                </a:cxn>
                <a:cxn ang="0">
                  <a:pos x="9" y="152"/>
                </a:cxn>
                <a:cxn ang="0">
                  <a:pos x="31" y="155"/>
                </a:cxn>
                <a:cxn ang="0">
                  <a:pos x="67" y="156"/>
                </a:cxn>
                <a:cxn ang="0">
                  <a:pos x="185" y="151"/>
                </a:cxn>
                <a:cxn ang="0">
                  <a:pos x="192" y="156"/>
                </a:cxn>
                <a:cxn ang="0">
                  <a:pos x="194" y="170"/>
                </a:cxn>
                <a:cxn ang="0">
                  <a:pos x="192" y="199"/>
                </a:cxn>
              </a:cxnLst>
              <a:rect l="0" t="0" r="r" b="b"/>
              <a:pathLst>
                <a:path w="291" h="206">
                  <a:moveTo>
                    <a:pt x="194" y="205"/>
                  </a:moveTo>
                  <a:lnTo>
                    <a:pt x="214" y="189"/>
                  </a:lnTo>
                  <a:lnTo>
                    <a:pt x="222" y="179"/>
                  </a:lnTo>
                  <a:lnTo>
                    <a:pt x="232" y="171"/>
                  </a:lnTo>
                  <a:lnTo>
                    <a:pt x="251" y="143"/>
                  </a:lnTo>
                  <a:lnTo>
                    <a:pt x="256" y="134"/>
                  </a:lnTo>
                  <a:lnTo>
                    <a:pt x="259" y="134"/>
                  </a:lnTo>
                  <a:lnTo>
                    <a:pt x="262" y="130"/>
                  </a:lnTo>
                  <a:lnTo>
                    <a:pt x="270" y="121"/>
                  </a:lnTo>
                  <a:lnTo>
                    <a:pt x="284" y="108"/>
                  </a:lnTo>
                  <a:lnTo>
                    <a:pt x="284" y="103"/>
                  </a:lnTo>
                  <a:lnTo>
                    <a:pt x="290" y="103"/>
                  </a:lnTo>
                  <a:lnTo>
                    <a:pt x="290" y="100"/>
                  </a:lnTo>
                  <a:lnTo>
                    <a:pt x="270" y="82"/>
                  </a:lnTo>
                  <a:lnTo>
                    <a:pt x="259" y="74"/>
                  </a:lnTo>
                  <a:lnTo>
                    <a:pt x="259" y="69"/>
                  </a:lnTo>
                  <a:lnTo>
                    <a:pt x="248" y="65"/>
                  </a:lnTo>
                  <a:lnTo>
                    <a:pt x="251" y="61"/>
                  </a:lnTo>
                  <a:lnTo>
                    <a:pt x="231" y="38"/>
                  </a:lnTo>
                  <a:lnTo>
                    <a:pt x="219" y="29"/>
                  </a:lnTo>
                  <a:lnTo>
                    <a:pt x="217" y="25"/>
                  </a:lnTo>
                  <a:lnTo>
                    <a:pt x="206" y="15"/>
                  </a:lnTo>
                  <a:lnTo>
                    <a:pt x="200" y="4"/>
                  </a:lnTo>
                  <a:lnTo>
                    <a:pt x="195" y="0"/>
                  </a:lnTo>
                  <a:lnTo>
                    <a:pt x="195" y="13"/>
                  </a:lnTo>
                  <a:lnTo>
                    <a:pt x="205" y="25"/>
                  </a:lnTo>
                  <a:lnTo>
                    <a:pt x="217" y="40"/>
                  </a:lnTo>
                  <a:lnTo>
                    <a:pt x="214" y="40"/>
                  </a:lnTo>
                  <a:lnTo>
                    <a:pt x="195" y="22"/>
                  </a:lnTo>
                  <a:lnTo>
                    <a:pt x="195" y="29"/>
                  </a:lnTo>
                  <a:lnTo>
                    <a:pt x="203" y="38"/>
                  </a:lnTo>
                  <a:lnTo>
                    <a:pt x="198" y="43"/>
                  </a:lnTo>
                  <a:lnTo>
                    <a:pt x="195" y="40"/>
                  </a:lnTo>
                  <a:lnTo>
                    <a:pt x="197" y="50"/>
                  </a:lnTo>
                  <a:lnTo>
                    <a:pt x="183" y="50"/>
                  </a:lnTo>
                  <a:lnTo>
                    <a:pt x="178" y="54"/>
                  </a:lnTo>
                  <a:lnTo>
                    <a:pt x="172" y="54"/>
                  </a:lnTo>
                  <a:lnTo>
                    <a:pt x="157" y="53"/>
                  </a:lnTo>
                  <a:lnTo>
                    <a:pt x="133" y="56"/>
                  </a:lnTo>
                  <a:lnTo>
                    <a:pt x="112" y="56"/>
                  </a:lnTo>
                  <a:lnTo>
                    <a:pt x="133" y="50"/>
                  </a:lnTo>
                  <a:lnTo>
                    <a:pt x="76" y="50"/>
                  </a:lnTo>
                  <a:lnTo>
                    <a:pt x="90" y="53"/>
                  </a:lnTo>
                  <a:lnTo>
                    <a:pt x="68" y="53"/>
                  </a:lnTo>
                  <a:lnTo>
                    <a:pt x="56" y="50"/>
                  </a:lnTo>
                  <a:lnTo>
                    <a:pt x="34" y="53"/>
                  </a:lnTo>
                  <a:lnTo>
                    <a:pt x="25" y="49"/>
                  </a:lnTo>
                  <a:lnTo>
                    <a:pt x="9" y="50"/>
                  </a:lnTo>
                  <a:lnTo>
                    <a:pt x="6" y="53"/>
                  </a:lnTo>
                  <a:lnTo>
                    <a:pt x="0" y="50"/>
                  </a:lnTo>
                  <a:lnTo>
                    <a:pt x="0" y="71"/>
                  </a:lnTo>
                  <a:lnTo>
                    <a:pt x="6" y="75"/>
                  </a:lnTo>
                  <a:lnTo>
                    <a:pt x="3" y="84"/>
                  </a:lnTo>
                  <a:lnTo>
                    <a:pt x="6" y="96"/>
                  </a:lnTo>
                  <a:lnTo>
                    <a:pt x="3" y="96"/>
                  </a:lnTo>
                  <a:lnTo>
                    <a:pt x="0" y="115"/>
                  </a:lnTo>
                  <a:lnTo>
                    <a:pt x="3" y="121"/>
                  </a:lnTo>
                  <a:lnTo>
                    <a:pt x="0" y="127"/>
                  </a:lnTo>
                  <a:lnTo>
                    <a:pt x="0" y="140"/>
                  </a:lnTo>
                  <a:lnTo>
                    <a:pt x="3" y="145"/>
                  </a:lnTo>
                  <a:lnTo>
                    <a:pt x="0" y="148"/>
                  </a:lnTo>
                  <a:lnTo>
                    <a:pt x="3" y="151"/>
                  </a:lnTo>
                  <a:lnTo>
                    <a:pt x="20" y="136"/>
                  </a:lnTo>
                  <a:lnTo>
                    <a:pt x="16" y="133"/>
                  </a:lnTo>
                  <a:lnTo>
                    <a:pt x="9" y="136"/>
                  </a:lnTo>
                  <a:lnTo>
                    <a:pt x="20" y="131"/>
                  </a:lnTo>
                  <a:lnTo>
                    <a:pt x="20" y="118"/>
                  </a:lnTo>
                  <a:lnTo>
                    <a:pt x="20" y="106"/>
                  </a:lnTo>
                  <a:lnTo>
                    <a:pt x="20" y="97"/>
                  </a:lnTo>
                  <a:lnTo>
                    <a:pt x="20" y="89"/>
                  </a:lnTo>
                  <a:lnTo>
                    <a:pt x="20" y="72"/>
                  </a:lnTo>
                  <a:lnTo>
                    <a:pt x="16" y="68"/>
                  </a:lnTo>
                  <a:lnTo>
                    <a:pt x="23" y="65"/>
                  </a:lnTo>
                  <a:lnTo>
                    <a:pt x="25" y="68"/>
                  </a:lnTo>
                  <a:lnTo>
                    <a:pt x="29" y="71"/>
                  </a:lnTo>
                  <a:lnTo>
                    <a:pt x="40" y="68"/>
                  </a:lnTo>
                  <a:lnTo>
                    <a:pt x="51" y="71"/>
                  </a:lnTo>
                  <a:lnTo>
                    <a:pt x="163" y="71"/>
                  </a:lnTo>
                  <a:lnTo>
                    <a:pt x="174" y="71"/>
                  </a:lnTo>
                  <a:lnTo>
                    <a:pt x="180" y="69"/>
                  </a:lnTo>
                  <a:lnTo>
                    <a:pt x="187" y="72"/>
                  </a:lnTo>
                  <a:lnTo>
                    <a:pt x="195" y="68"/>
                  </a:lnTo>
                  <a:lnTo>
                    <a:pt x="202" y="69"/>
                  </a:lnTo>
                  <a:lnTo>
                    <a:pt x="205" y="62"/>
                  </a:lnTo>
                  <a:lnTo>
                    <a:pt x="206" y="54"/>
                  </a:lnTo>
                  <a:lnTo>
                    <a:pt x="205" y="44"/>
                  </a:lnTo>
                  <a:lnTo>
                    <a:pt x="209" y="40"/>
                  </a:lnTo>
                  <a:lnTo>
                    <a:pt x="215" y="44"/>
                  </a:lnTo>
                  <a:lnTo>
                    <a:pt x="220" y="43"/>
                  </a:lnTo>
                  <a:lnTo>
                    <a:pt x="222" y="49"/>
                  </a:lnTo>
                  <a:lnTo>
                    <a:pt x="242" y="69"/>
                  </a:lnTo>
                  <a:lnTo>
                    <a:pt x="251" y="74"/>
                  </a:lnTo>
                  <a:lnTo>
                    <a:pt x="247" y="75"/>
                  </a:lnTo>
                  <a:lnTo>
                    <a:pt x="262" y="89"/>
                  </a:lnTo>
                  <a:lnTo>
                    <a:pt x="270" y="93"/>
                  </a:lnTo>
                  <a:lnTo>
                    <a:pt x="270" y="99"/>
                  </a:lnTo>
                  <a:lnTo>
                    <a:pt x="274" y="103"/>
                  </a:lnTo>
                  <a:lnTo>
                    <a:pt x="254" y="123"/>
                  </a:lnTo>
                  <a:lnTo>
                    <a:pt x="234" y="146"/>
                  </a:lnTo>
                  <a:lnTo>
                    <a:pt x="232" y="156"/>
                  </a:lnTo>
                  <a:lnTo>
                    <a:pt x="226" y="158"/>
                  </a:lnTo>
                  <a:lnTo>
                    <a:pt x="228" y="149"/>
                  </a:lnTo>
                  <a:lnTo>
                    <a:pt x="217" y="162"/>
                  </a:lnTo>
                  <a:lnTo>
                    <a:pt x="206" y="177"/>
                  </a:lnTo>
                  <a:lnTo>
                    <a:pt x="209" y="171"/>
                  </a:lnTo>
                  <a:lnTo>
                    <a:pt x="205" y="170"/>
                  </a:lnTo>
                  <a:lnTo>
                    <a:pt x="206" y="161"/>
                  </a:lnTo>
                  <a:lnTo>
                    <a:pt x="206" y="143"/>
                  </a:lnTo>
                  <a:lnTo>
                    <a:pt x="56" y="143"/>
                  </a:lnTo>
                  <a:lnTo>
                    <a:pt x="50" y="145"/>
                  </a:lnTo>
                  <a:lnTo>
                    <a:pt x="43" y="142"/>
                  </a:lnTo>
                  <a:lnTo>
                    <a:pt x="34" y="143"/>
                  </a:lnTo>
                  <a:lnTo>
                    <a:pt x="26" y="146"/>
                  </a:lnTo>
                  <a:lnTo>
                    <a:pt x="29" y="142"/>
                  </a:lnTo>
                  <a:lnTo>
                    <a:pt x="26" y="140"/>
                  </a:lnTo>
                  <a:lnTo>
                    <a:pt x="3" y="152"/>
                  </a:lnTo>
                  <a:lnTo>
                    <a:pt x="9" y="152"/>
                  </a:lnTo>
                  <a:lnTo>
                    <a:pt x="23" y="148"/>
                  </a:lnTo>
                  <a:lnTo>
                    <a:pt x="20" y="152"/>
                  </a:lnTo>
                  <a:lnTo>
                    <a:pt x="31" y="155"/>
                  </a:lnTo>
                  <a:lnTo>
                    <a:pt x="42" y="149"/>
                  </a:lnTo>
                  <a:lnTo>
                    <a:pt x="46" y="152"/>
                  </a:lnTo>
                  <a:lnTo>
                    <a:pt x="67" y="156"/>
                  </a:lnTo>
                  <a:lnTo>
                    <a:pt x="76" y="156"/>
                  </a:lnTo>
                  <a:lnTo>
                    <a:pt x="178" y="156"/>
                  </a:lnTo>
                  <a:lnTo>
                    <a:pt x="185" y="151"/>
                  </a:lnTo>
                  <a:lnTo>
                    <a:pt x="187" y="152"/>
                  </a:lnTo>
                  <a:lnTo>
                    <a:pt x="183" y="156"/>
                  </a:lnTo>
                  <a:lnTo>
                    <a:pt x="192" y="156"/>
                  </a:lnTo>
                  <a:lnTo>
                    <a:pt x="194" y="158"/>
                  </a:lnTo>
                  <a:lnTo>
                    <a:pt x="197" y="161"/>
                  </a:lnTo>
                  <a:lnTo>
                    <a:pt x="194" y="170"/>
                  </a:lnTo>
                  <a:lnTo>
                    <a:pt x="192" y="186"/>
                  </a:lnTo>
                  <a:lnTo>
                    <a:pt x="194" y="190"/>
                  </a:lnTo>
                  <a:lnTo>
                    <a:pt x="192" y="199"/>
                  </a:lnTo>
                  <a:lnTo>
                    <a:pt x="190" y="204"/>
                  </a:lnTo>
                  <a:lnTo>
                    <a:pt x="194" y="205"/>
                  </a:lnTo>
                </a:path>
              </a:pathLst>
            </a:custGeom>
            <a:solidFill>
              <a:srgbClr val="FFFFFF"/>
            </a:solidFill>
            <a:ln w="8280">
              <a:solidFill>
                <a:srgbClr val="000000"/>
              </a:solidFill>
              <a:round/>
              <a:headEnd/>
              <a:tailEnd/>
            </a:ln>
          </p:spPr>
          <p:txBody>
            <a:bodyPr vert="horz" wrap="square" lIns="91440" tIns="45720" rIns="91440" bIns="45720" numCol="1" anchor="ctr" anchorCtr="0" compatLnSpc="1">
              <a:prstTxWarp prst="textNoShape">
                <a:avLst/>
              </a:prstTxWarp>
            </a:bodyPr>
            <a:lstStyle/>
            <a:p>
              <a:endParaRPr lang="it-IT"/>
            </a:p>
          </p:txBody>
        </p:sp>
        <p:sp>
          <p:nvSpPr>
            <p:cNvPr id="40" name="Freeform 96"/>
            <p:cNvSpPr>
              <a:spLocks noChangeArrowheads="1"/>
            </p:cNvSpPr>
            <p:nvPr/>
          </p:nvSpPr>
          <p:spPr bwMode="auto">
            <a:xfrm>
              <a:off x="5722" y="5734"/>
              <a:ext cx="590" cy="87"/>
            </a:xfrm>
            <a:custGeom>
              <a:avLst/>
              <a:gdLst/>
              <a:ahLst/>
              <a:cxnLst>
                <a:cxn ang="0">
                  <a:pos x="197" y="152"/>
                </a:cxn>
                <a:cxn ang="0">
                  <a:pos x="230" y="120"/>
                </a:cxn>
                <a:cxn ang="0">
                  <a:pos x="272" y="64"/>
                </a:cxn>
                <a:cxn ang="0">
                  <a:pos x="268" y="51"/>
                </a:cxn>
                <a:cxn ang="0">
                  <a:pos x="217" y="3"/>
                </a:cxn>
                <a:cxn ang="0">
                  <a:pos x="206" y="3"/>
                </a:cxn>
                <a:cxn ang="0">
                  <a:pos x="202" y="0"/>
                </a:cxn>
                <a:cxn ang="0">
                  <a:pos x="195" y="6"/>
                </a:cxn>
                <a:cxn ang="0">
                  <a:pos x="189" y="21"/>
                </a:cxn>
                <a:cxn ang="0">
                  <a:pos x="5" y="23"/>
                </a:cxn>
                <a:cxn ang="0">
                  <a:pos x="11" y="46"/>
                </a:cxn>
                <a:cxn ang="0">
                  <a:pos x="0" y="113"/>
                </a:cxn>
                <a:cxn ang="0">
                  <a:pos x="14" y="110"/>
                </a:cxn>
                <a:cxn ang="0">
                  <a:pos x="26" y="110"/>
                </a:cxn>
                <a:cxn ang="0">
                  <a:pos x="195" y="110"/>
                </a:cxn>
                <a:cxn ang="0">
                  <a:pos x="197" y="152"/>
                </a:cxn>
              </a:cxnLst>
              <a:rect l="0" t="0" r="r" b="b"/>
              <a:pathLst>
                <a:path w="273" h="153">
                  <a:moveTo>
                    <a:pt x="197" y="152"/>
                  </a:moveTo>
                  <a:lnTo>
                    <a:pt x="230" y="120"/>
                  </a:lnTo>
                  <a:lnTo>
                    <a:pt x="272" y="64"/>
                  </a:lnTo>
                  <a:lnTo>
                    <a:pt x="268" y="51"/>
                  </a:lnTo>
                  <a:lnTo>
                    <a:pt x="217" y="3"/>
                  </a:lnTo>
                  <a:lnTo>
                    <a:pt x="206" y="3"/>
                  </a:lnTo>
                  <a:lnTo>
                    <a:pt x="202" y="0"/>
                  </a:lnTo>
                  <a:lnTo>
                    <a:pt x="195" y="6"/>
                  </a:lnTo>
                  <a:lnTo>
                    <a:pt x="189" y="21"/>
                  </a:lnTo>
                  <a:lnTo>
                    <a:pt x="5" y="23"/>
                  </a:lnTo>
                  <a:lnTo>
                    <a:pt x="11" y="46"/>
                  </a:lnTo>
                  <a:lnTo>
                    <a:pt x="0" y="113"/>
                  </a:lnTo>
                  <a:lnTo>
                    <a:pt x="14" y="110"/>
                  </a:lnTo>
                  <a:lnTo>
                    <a:pt x="26" y="110"/>
                  </a:lnTo>
                  <a:lnTo>
                    <a:pt x="195" y="110"/>
                  </a:lnTo>
                  <a:lnTo>
                    <a:pt x="197" y="152"/>
                  </a:lnTo>
                </a:path>
              </a:pathLst>
            </a:custGeom>
            <a:solidFill>
              <a:srgbClr val="FFFFFF"/>
            </a:solidFill>
            <a:ln w="8280">
              <a:solidFill>
                <a:srgbClr val="000000"/>
              </a:solidFill>
              <a:round/>
              <a:headEnd/>
              <a:tailEnd/>
            </a:ln>
          </p:spPr>
          <p:txBody>
            <a:bodyPr vert="horz" wrap="square" lIns="91440" tIns="45720" rIns="91440" bIns="45720" numCol="1" anchor="ctr" anchorCtr="0" compatLnSpc="1">
              <a:prstTxWarp prst="textNoShape">
                <a:avLst/>
              </a:prstTxWarp>
            </a:bodyPr>
            <a:lstStyle/>
            <a:p>
              <a:endParaRPr lang="it-IT"/>
            </a:p>
          </p:txBody>
        </p:sp>
        <p:sp>
          <p:nvSpPr>
            <p:cNvPr id="41" name="Rectangle 98"/>
            <p:cNvSpPr>
              <a:spLocks noChangeArrowheads="1"/>
            </p:cNvSpPr>
            <p:nvPr/>
          </p:nvSpPr>
          <p:spPr bwMode="auto">
            <a:xfrm>
              <a:off x="2636" y="4336"/>
              <a:ext cx="176" cy="252"/>
            </a:xfrm>
            <a:prstGeom prst="rect">
              <a:avLst/>
            </a:prstGeom>
            <a:solidFill>
              <a:srgbClr val="FFFFFF"/>
            </a:solidFill>
            <a:ln w="8280">
              <a:solidFill>
                <a:srgbClr val="FFFFFF"/>
              </a:solidFill>
              <a:miter lim="800000"/>
              <a:headEnd/>
              <a:tailEnd/>
            </a:ln>
          </p:spPr>
          <p:txBody>
            <a:bodyPr vert="horz" wrap="square" lIns="91440" tIns="45720" rIns="91440" bIns="45720" numCol="1" anchor="ctr" anchorCtr="0" compatLnSpc="1">
              <a:prstTxWarp prst="textNoShape">
                <a:avLst/>
              </a:prstTxWarp>
            </a:bodyPr>
            <a:lstStyle/>
            <a:p>
              <a:endParaRPr lang="it-IT"/>
            </a:p>
          </p:txBody>
        </p:sp>
        <p:grpSp>
          <p:nvGrpSpPr>
            <p:cNvPr id="42" name="Group 99"/>
            <p:cNvGrpSpPr>
              <a:grpSpLocks/>
            </p:cNvGrpSpPr>
            <p:nvPr/>
          </p:nvGrpSpPr>
          <p:grpSpPr bwMode="auto">
            <a:xfrm>
              <a:off x="1995" y="4305"/>
              <a:ext cx="1036" cy="322"/>
              <a:chOff x="1995" y="4305"/>
              <a:chExt cx="1036" cy="322"/>
            </a:xfrm>
          </p:grpSpPr>
          <p:sp>
            <p:nvSpPr>
              <p:cNvPr id="43" name="Rectangle 100"/>
              <p:cNvSpPr>
                <a:spLocks noChangeArrowheads="1"/>
              </p:cNvSpPr>
              <p:nvPr/>
            </p:nvSpPr>
            <p:spPr bwMode="auto">
              <a:xfrm>
                <a:off x="1995" y="4305"/>
                <a:ext cx="1036" cy="32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endParaRPr lang="it-IT"/>
              </a:p>
            </p:txBody>
          </p:sp>
          <p:sp>
            <p:nvSpPr>
              <p:cNvPr id="44" name="Text Box 101"/>
              <p:cNvSpPr txBox="1">
                <a:spLocks noChangeArrowheads="1"/>
              </p:cNvSpPr>
              <p:nvPr/>
            </p:nvSpPr>
            <p:spPr bwMode="auto">
              <a:xfrm>
                <a:off x="1995" y="4305"/>
                <a:ext cx="1036" cy="31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2000" b="1" i="0" u="none" strike="noStrike" cap="none" normalizeH="0" baseline="0" dirty="0" smtClean="0">
                    <a:ln>
                      <a:noFill/>
                    </a:ln>
                    <a:solidFill>
                      <a:schemeClr val="tx1"/>
                    </a:solidFill>
                    <a:effectLst/>
                    <a:latin typeface="Calibri" pitchFamily="34" charset="0"/>
                    <a:cs typeface="Arial" pitchFamily="34" charset="0"/>
                  </a:rPr>
                  <a:t>STUDENTI</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p:txBody>
          </p:sp>
        </p:grpSp>
      </p:grpSp>
      <p:pic>
        <p:nvPicPr>
          <p:cNvPr id="94"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
        <p:nvSpPr>
          <p:cNvPr id="98" name="Segnaposto data 97"/>
          <p:cNvSpPr>
            <a:spLocks noGrp="1"/>
          </p:cNvSpPr>
          <p:nvPr>
            <p:ph type="dt" sz="half" idx="10"/>
          </p:nvPr>
        </p:nvSpPr>
        <p:spPr/>
        <p:txBody>
          <a:bodyPr/>
          <a:lstStyle/>
          <a:p>
            <a:fld id="{9326BDE1-A8B2-4FC4-8D25-1E2C592D680C}" type="datetime1">
              <a:rPr lang="it-IT" smtClean="0"/>
              <a:pPr/>
              <a:t>14/10/2017</a:t>
            </a:fld>
            <a:endParaRPr lang="it-IT"/>
          </a:p>
        </p:txBody>
      </p:sp>
      <p:sp>
        <p:nvSpPr>
          <p:cNvPr id="99" name="Segnaposto numero diapositiva 98"/>
          <p:cNvSpPr>
            <a:spLocks noGrp="1"/>
          </p:cNvSpPr>
          <p:nvPr>
            <p:ph type="sldNum" sz="quarter" idx="12"/>
          </p:nvPr>
        </p:nvSpPr>
        <p:spPr/>
        <p:txBody>
          <a:bodyPr/>
          <a:lstStyle/>
          <a:p>
            <a:fld id="{21BAD320-8706-4C19-95ED-B7796E71A860}" type="slidenum">
              <a:rPr lang="it-IT" smtClean="0"/>
              <a:pPr/>
              <a:t>12</a:t>
            </a:fld>
            <a:endParaRPr lang="it-IT"/>
          </a:p>
        </p:txBody>
      </p:sp>
      <p:sp>
        <p:nvSpPr>
          <p:cNvPr id="100" name="Segnaposto piè di pagina 99"/>
          <p:cNvSpPr>
            <a:spLocks noGrp="1"/>
          </p:cNvSpPr>
          <p:nvPr>
            <p:ph type="ftr" sz="quarter" idx="11"/>
          </p:nvPr>
        </p:nvSpPr>
        <p:spPr/>
        <p:txBody>
          <a:bodyPr/>
          <a:lstStyle/>
          <a:p>
            <a:r>
              <a:rPr lang="it-IT" smtClean="0"/>
              <a:t>dir.generale@unsirta.com</a:t>
            </a:r>
            <a:endParaRPr lang="it-IT"/>
          </a:p>
        </p:txBody>
      </p:sp>
      <p:pic>
        <p:nvPicPr>
          <p:cNvPr id="1027" name="Picture 3"/>
          <p:cNvPicPr>
            <a:picLocks noChangeAspect="1" noChangeArrowheads="1"/>
          </p:cNvPicPr>
          <p:nvPr/>
        </p:nvPicPr>
        <p:blipFill>
          <a:blip r:embed="rId3" cstate="print"/>
          <a:srcRect/>
          <a:stretch>
            <a:fillRect/>
          </a:stretch>
        </p:blipFill>
        <p:spPr bwMode="auto">
          <a:xfrm>
            <a:off x="5076056" y="4941168"/>
            <a:ext cx="3219450" cy="409575"/>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a:off x="1475656" y="5445224"/>
            <a:ext cx="5600700" cy="115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b="1" dirty="0">
              <a:solidFill>
                <a:srgbClr val="0070C0"/>
              </a:solidFill>
            </a:endParaRPr>
          </a:p>
        </p:txBody>
      </p:sp>
      <p:sp>
        <p:nvSpPr>
          <p:cNvPr id="4" name="Segnaposto contenuto 3"/>
          <p:cNvSpPr>
            <a:spLocks noGrp="1"/>
          </p:cNvSpPr>
          <p:nvPr>
            <p:ph idx="1"/>
          </p:nvPr>
        </p:nvSpPr>
        <p:spPr>
          <a:xfrm>
            <a:off x="457200" y="1600200"/>
            <a:ext cx="8229600" cy="4997152"/>
          </a:xfrm>
        </p:spPr>
        <p:txBody>
          <a:bodyPr>
            <a:normAutofit fontScale="25000" lnSpcReduction="20000"/>
          </a:bodyPr>
          <a:lstStyle/>
          <a:p>
            <a:pPr algn="ctr" fontAlgn="t"/>
            <a:r>
              <a:rPr lang="it-IT" sz="11200" b="1" dirty="0" smtClean="0">
                <a:hlinkClick r:id="rId2"/>
              </a:rPr>
              <a:t>I  DIPARTIMENTI</a:t>
            </a:r>
          </a:p>
          <a:p>
            <a:pPr fontAlgn="t"/>
            <a:r>
              <a:rPr lang="it-IT" sz="9600" b="1" dirty="0" smtClean="0">
                <a:hlinkClick r:id="rId2"/>
              </a:rPr>
              <a:t>Psicologia</a:t>
            </a:r>
            <a:endParaRPr lang="it-IT" sz="9600" b="1" dirty="0" smtClean="0"/>
          </a:p>
          <a:p>
            <a:pPr fontAlgn="t">
              <a:buNone/>
            </a:pPr>
            <a:r>
              <a:rPr lang="it-IT" sz="9600" dirty="0" smtClean="0"/>
              <a:t> </a:t>
            </a:r>
            <a:br>
              <a:rPr lang="it-IT" sz="9600" dirty="0" smtClean="0"/>
            </a:br>
            <a:r>
              <a:rPr lang="it-IT" sz="9600" b="1" dirty="0" smtClean="0">
                <a:hlinkClick r:id="rId3"/>
              </a:rPr>
              <a:t>Fisica e Matematica</a:t>
            </a:r>
            <a:r>
              <a:rPr lang="it-IT" sz="9600" b="1" dirty="0" smtClean="0"/>
              <a:t> </a:t>
            </a:r>
          </a:p>
          <a:p>
            <a:pPr fontAlgn="t"/>
            <a:r>
              <a:rPr lang="it-IT" sz="9600" dirty="0" smtClean="0"/>
              <a:t/>
            </a:r>
            <a:br>
              <a:rPr lang="it-IT" sz="9600" dirty="0" smtClean="0"/>
            </a:br>
            <a:r>
              <a:rPr lang="it-IT" sz="9600" b="1" dirty="0" smtClean="0">
                <a:hlinkClick r:id="rId4"/>
              </a:rPr>
              <a:t>Scienze Naturali</a:t>
            </a:r>
            <a:endParaRPr lang="it-IT" sz="9600" b="1" dirty="0" smtClean="0"/>
          </a:p>
          <a:p>
            <a:pPr fontAlgn="t"/>
            <a:r>
              <a:rPr lang="it-IT" sz="9600" dirty="0" smtClean="0"/>
              <a:t> </a:t>
            </a:r>
          </a:p>
          <a:p>
            <a:pPr fontAlgn="t"/>
            <a:r>
              <a:rPr lang="it-IT" sz="9600" b="1" dirty="0" smtClean="0">
                <a:hlinkClick r:id="rId5"/>
              </a:rPr>
              <a:t>Biologia</a:t>
            </a:r>
            <a:endParaRPr lang="it-IT" sz="9600" b="1" dirty="0" smtClean="0"/>
          </a:p>
          <a:p>
            <a:pPr fontAlgn="t"/>
            <a:endParaRPr lang="it-IT" sz="9600" dirty="0" smtClean="0"/>
          </a:p>
          <a:p>
            <a:pPr fontAlgn="t"/>
            <a:r>
              <a:rPr lang="it-IT" sz="9600" b="1" dirty="0" smtClean="0">
                <a:hlinkClick r:id="rId6"/>
              </a:rPr>
              <a:t>Criminologia e </a:t>
            </a:r>
            <a:r>
              <a:rPr lang="it-IT" sz="9600" b="1" dirty="0" smtClean="0">
                <a:solidFill>
                  <a:srgbClr val="0070C0"/>
                </a:solidFill>
                <a:hlinkClick r:id="rId6"/>
              </a:rPr>
              <a:t>Scienze</a:t>
            </a:r>
            <a:r>
              <a:rPr lang="it-IT" sz="9600" b="1" dirty="0" smtClean="0">
                <a:hlinkClick r:id="rId6"/>
              </a:rPr>
              <a:t> Forensi</a:t>
            </a:r>
            <a:endParaRPr lang="it-IT" sz="9600" b="1" dirty="0" smtClean="0"/>
          </a:p>
          <a:p>
            <a:pPr fontAlgn="t"/>
            <a:endParaRPr lang="it-IT" sz="9600" b="1" dirty="0" smtClean="0"/>
          </a:p>
          <a:p>
            <a:pPr fontAlgn="t"/>
            <a:r>
              <a:rPr lang="it-IT" sz="9600" b="1" dirty="0" smtClean="0">
                <a:solidFill>
                  <a:srgbClr val="000099"/>
                </a:solidFill>
              </a:rPr>
              <a:t>Medicina Integrata e Farmacologia </a:t>
            </a:r>
            <a:r>
              <a:rPr lang="it-IT" sz="9600" dirty="0" smtClean="0">
                <a:solidFill>
                  <a:srgbClr val="0070C0"/>
                </a:solidFill>
              </a:rPr>
              <a:t/>
            </a:r>
            <a:br>
              <a:rPr lang="it-IT" sz="9600" dirty="0" smtClean="0">
                <a:solidFill>
                  <a:srgbClr val="0070C0"/>
                </a:solidFill>
              </a:rPr>
            </a:br>
            <a:r>
              <a:rPr lang="it-IT" sz="9600" dirty="0" smtClean="0">
                <a:solidFill>
                  <a:srgbClr val="0070C0"/>
                </a:solidFill>
              </a:rPr>
              <a:t> </a:t>
            </a:r>
          </a:p>
          <a:p>
            <a:pPr algn="just"/>
            <a:r>
              <a:rPr lang="it-IT" sz="9600" b="1" dirty="0" smtClean="0">
                <a:solidFill>
                  <a:srgbClr val="000099"/>
                </a:solidFill>
              </a:rPr>
              <a:t>Scienze Giuridiche </a:t>
            </a:r>
          </a:p>
          <a:p>
            <a:pPr algn="just"/>
            <a:endParaRPr lang="it-IT" sz="8000" dirty="0" smtClean="0"/>
          </a:p>
          <a:p>
            <a:pPr algn="just"/>
            <a:endParaRPr lang="it-IT" sz="8000" dirty="0" smtClean="0"/>
          </a:p>
          <a:p>
            <a:pPr algn="just"/>
            <a:endParaRPr lang="it-IT" dirty="0" smtClean="0"/>
          </a:p>
          <a:p>
            <a:pPr algn="just"/>
            <a:endParaRPr lang="it-IT" dirty="0"/>
          </a:p>
        </p:txBody>
      </p:sp>
      <p:pic>
        <p:nvPicPr>
          <p:cNvPr id="3074" name="Picture 2"/>
          <p:cNvPicPr>
            <a:picLocks noChangeAspect="1" noChangeArrowheads="1"/>
          </p:cNvPicPr>
          <p:nvPr/>
        </p:nvPicPr>
        <p:blipFill>
          <a:blip r:embed="rId7" cstate="print"/>
          <a:srcRect/>
          <a:stretch>
            <a:fillRect/>
          </a:stretch>
        </p:blipFill>
        <p:spPr bwMode="auto">
          <a:xfrm>
            <a:off x="0" y="69751"/>
            <a:ext cx="9153525" cy="1343025"/>
          </a:xfrm>
          <a:prstGeom prst="rect">
            <a:avLst/>
          </a:prstGeom>
          <a:noFill/>
          <a:ln w="9525">
            <a:noFill/>
            <a:miter lim="800000"/>
            <a:headEnd/>
            <a:tailEnd/>
          </a:ln>
        </p:spPr>
      </p:pic>
      <p:sp>
        <p:nvSpPr>
          <p:cNvPr id="5" name="Rectangle 2"/>
          <p:cNvSpPr>
            <a:spLocks noChangeArrowheads="1"/>
          </p:cNvSpPr>
          <p:nvPr/>
        </p:nvSpPr>
        <p:spPr bwMode="auto">
          <a:xfrm>
            <a:off x="5004048" y="2982144"/>
            <a:ext cx="36004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609600" algn="l"/>
                <a:tab pos="908050" algn="l"/>
              </a:tabLst>
            </a:pPr>
            <a:r>
              <a:rPr kumimoji="0" lang="it-IT" b="1" i="0" u="none" strike="noStrike" cap="none" normalizeH="0" baseline="0" dirty="0" smtClean="0">
                <a:ln>
                  <a:noFill/>
                </a:ln>
                <a:solidFill>
                  <a:srgbClr val="FF0000"/>
                </a:solidFill>
                <a:effectLst/>
                <a:latin typeface="Arial" pitchFamily="34" charset="0"/>
                <a:ea typeface="DINPro-Regular" charset="0"/>
                <a:cs typeface="Times New Roman" pitchFamily="18" charset="0"/>
              </a:rPr>
              <a:t>Principi basilari di UNISRITA: </a:t>
            </a:r>
          </a:p>
          <a:p>
            <a:pPr marL="0" marR="0" lvl="0" indent="0" algn="just" defTabSz="914400" rtl="0" eaLnBrk="1" fontAlgn="base" latinLnBrk="0" hangingPunct="1">
              <a:lnSpc>
                <a:spcPct val="100000"/>
              </a:lnSpc>
              <a:spcBef>
                <a:spcPct val="0"/>
              </a:spcBef>
              <a:spcAft>
                <a:spcPct val="0"/>
              </a:spcAft>
              <a:buClrTx/>
              <a:buSzTx/>
              <a:buFontTx/>
              <a:buChar char="•"/>
              <a:tabLst>
                <a:tab pos="609600" algn="l"/>
                <a:tab pos="908050" algn="l"/>
              </a:tabLst>
            </a:pPr>
            <a:r>
              <a:rPr kumimoji="0" lang="it-IT" b="1" i="0" u="none" strike="noStrike" cap="none" normalizeH="0" baseline="0" dirty="0" smtClean="0">
                <a:ln>
                  <a:noFill/>
                </a:ln>
                <a:solidFill>
                  <a:srgbClr val="FF0000"/>
                </a:solidFill>
                <a:effectLst/>
                <a:latin typeface="Arial" pitchFamily="34" charset="0"/>
                <a:ea typeface="DINPro-Regular" charset="0"/>
                <a:cs typeface="Times New Roman" pitchFamily="18" charset="0"/>
              </a:rPr>
              <a:t>Legittimità.</a:t>
            </a:r>
            <a:endParaRPr kumimoji="0" lang="it-IT"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09600" algn="l"/>
                <a:tab pos="908050" algn="l"/>
              </a:tabLst>
            </a:pPr>
            <a:r>
              <a:rPr kumimoji="0" lang="it-IT" b="1" i="0" u="none" strike="noStrike" cap="none" normalizeH="0" baseline="0" dirty="0" smtClean="0">
                <a:ln>
                  <a:noFill/>
                </a:ln>
                <a:solidFill>
                  <a:srgbClr val="FF0000"/>
                </a:solidFill>
                <a:effectLst/>
                <a:latin typeface="Arial" pitchFamily="34" charset="0"/>
                <a:ea typeface="DINPro-Regular" charset="0"/>
                <a:cs typeface="Times New Roman" pitchFamily="18" charset="0"/>
              </a:rPr>
              <a:t>Trasparenza.</a:t>
            </a:r>
            <a:endParaRPr kumimoji="0" lang="it-IT"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09600" algn="l"/>
                <a:tab pos="908050" algn="l"/>
              </a:tabLst>
            </a:pPr>
            <a:r>
              <a:rPr kumimoji="0" lang="it-IT" b="1" i="0" u="none" strike="noStrike" cap="none" normalizeH="0" baseline="0" dirty="0" smtClean="0">
                <a:ln>
                  <a:noFill/>
                </a:ln>
                <a:solidFill>
                  <a:srgbClr val="FF0000"/>
                </a:solidFill>
                <a:effectLst/>
                <a:latin typeface="Arial" pitchFamily="34" charset="0"/>
                <a:ea typeface="DINPro-Regular" charset="0"/>
                <a:cs typeface="Times New Roman" pitchFamily="18" charset="0"/>
              </a:rPr>
              <a:t>Affidabilità.</a:t>
            </a:r>
            <a:endParaRPr kumimoji="0" lang="it-IT"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09600" algn="l"/>
                <a:tab pos="908050" algn="l"/>
              </a:tabLst>
            </a:pPr>
            <a:r>
              <a:rPr kumimoji="0" lang="it-IT" b="1" i="0" u="none" strike="noStrike" cap="none" normalizeH="0" baseline="0" dirty="0" smtClean="0">
                <a:ln>
                  <a:noFill/>
                </a:ln>
                <a:solidFill>
                  <a:srgbClr val="FF0000"/>
                </a:solidFill>
                <a:effectLst/>
                <a:latin typeface="Arial" pitchFamily="34" charset="0"/>
                <a:ea typeface="DINPro-Regular" charset="0"/>
                <a:cs typeface="Times New Roman" pitchFamily="18" charset="0"/>
              </a:rPr>
              <a:t>Indipendenza e autonomia</a:t>
            </a:r>
            <a:r>
              <a:rPr kumimoji="0" lang="it-IT" b="0" i="0" u="none" strike="noStrike" cap="none" normalizeH="0" baseline="0" dirty="0" smtClean="0">
                <a:ln>
                  <a:noFill/>
                </a:ln>
                <a:solidFill>
                  <a:schemeClr val="tx1"/>
                </a:solidFill>
                <a:effectLst/>
                <a:latin typeface="Arial" pitchFamily="34" charset="0"/>
                <a:ea typeface="DINPro-Regular" charset="0"/>
                <a:cs typeface="Times New Roman" pitchFamily="18" charset="0"/>
              </a:rPr>
              <a:t>.</a:t>
            </a:r>
            <a:endParaRPr kumimoji="0" lang="it-IT"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Segnaposto data 5"/>
          <p:cNvSpPr>
            <a:spLocks noGrp="1"/>
          </p:cNvSpPr>
          <p:nvPr>
            <p:ph type="dt" sz="half" idx="10"/>
          </p:nvPr>
        </p:nvSpPr>
        <p:spPr/>
        <p:txBody>
          <a:bodyPr/>
          <a:lstStyle/>
          <a:p>
            <a:fld id="{2009077B-0B65-434F-827E-A9401102C942}" type="datetime1">
              <a:rPr lang="it-IT" smtClean="0"/>
              <a:pPr/>
              <a:t>14/10/2017</a:t>
            </a:fld>
            <a:endParaRPr lang="it-IT"/>
          </a:p>
        </p:txBody>
      </p:sp>
      <p:sp>
        <p:nvSpPr>
          <p:cNvPr id="7" name="Segnaposto numero diapositiva 6"/>
          <p:cNvSpPr>
            <a:spLocks noGrp="1"/>
          </p:cNvSpPr>
          <p:nvPr>
            <p:ph type="sldNum" sz="quarter" idx="12"/>
          </p:nvPr>
        </p:nvSpPr>
        <p:spPr/>
        <p:txBody>
          <a:bodyPr/>
          <a:lstStyle/>
          <a:p>
            <a:fld id="{21BAD320-8706-4C19-95ED-B7796E71A860}" type="slidenum">
              <a:rPr lang="it-IT" smtClean="0"/>
              <a:pPr/>
              <a:t>13</a:t>
            </a:fld>
            <a:endParaRPr lang="it-IT"/>
          </a:p>
        </p:txBody>
      </p:sp>
      <p:sp>
        <p:nvSpPr>
          <p:cNvPr id="8" name="Segnaposto piè di pagina 7"/>
          <p:cNvSpPr>
            <a:spLocks noGrp="1"/>
          </p:cNvSpPr>
          <p:nvPr>
            <p:ph type="ftr" sz="quarter" idx="11"/>
          </p:nvPr>
        </p:nvSpPr>
        <p:spPr/>
        <p:txBody>
          <a:bodyPr/>
          <a:lstStyle/>
          <a:p>
            <a:r>
              <a:rPr lang="it-IT" smtClean="0"/>
              <a:t>dir.generale@unsirta.com</a:t>
            </a:r>
            <a:endParaRPr lang="it-IT"/>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9525" y="0"/>
            <a:ext cx="9153525" cy="1343025"/>
          </a:xfrm>
          <a:prstGeom prst="rect">
            <a:avLst/>
          </a:prstGeom>
          <a:noFill/>
          <a:ln w="9525">
            <a:noFill/>
            <a:miter lim="800000"/>
            <a:headEnd/>
            <a:tailEnd/>
          </a:ln>
        </p:spPr>
      </p:pic>
      <p:sp>
        <p:nvSpPr>
          <p:cNvPr id="6" name="Segnaposto data 5"/>
          <p:cNvSpPr>
            <a:spLocks noGrp="1"/>
          </p:cNvSpPr>
          <p:nvPr>
            <p:ph type="dt" sz="half" idx="10"/>
          </p:nvPr>
        </p:nvSpPr>
        <p:spPr/>
        <p:txBody>
          <a:bodyPr/>
          <a:lstStyle/>
          <a:p>
            <a:fld id="{3A624016-8EF1-4DAE-B2D7-08C5A614AD86}" type="datetime1">
              <a:rPr lang="it-IT" smtClean="0"/>
              <a:pPr/>
              <a:t>14/10/2017</a:t>
            </a:fld>
            <a:endParaRPr lang="it-IT"/>
          </a:p>
        </p:txBody>
      </p:sp>
      <p:sp>
        <p:nvSpPr>
          <p:cNvPr id="7" name="Segnaposto numero diapositiva 6"/>
          <p:cNvSpPr>
            <a:spLocks noGrp="1"/>
          </p:cNvSpPr>
          <p:nvPr>
            <p:ph type="sldNum" sz="quarter" idx="12"/>
          </p:nvPr>
        </p:nvSpPr>
        <p:spPr/>
        <p:txBody>
          <a:bodyPr/>
          <a:lstStyle/>
          <a:p>
            <a:fld id="{21BAD320-8706-4C19-95ED-B7796E71A860}" type="slidenum">
              <a:rPr lang="it-IT" smtClean="0"/>
              <a:pPr/>
              <a:t>14</a:t>
            </a:fld>
            <a:endParaRPr lang="it-IT"/>
          </a:p>
        </p:txBody>
      </p:sp>
      <p:sp>
        <p:nvSpPr>
          <p:cNvPr id="8" name="Segnaposto piè di pagina 7"/>
          <p:cNvSpPr>
            <a:spLocks noGrp="1"/>
          </p:cNvSpPr>
          <p:nvPr>
            <p:ph type="ftr" sz="quarter" idx="11"/>
          </p:nvPr>
        </p:nvSpPr>
        <p:spPr/>
        <p:txBody>
          <a:bodyPr/>
          <a:lstStyle/>
          <a:p>
            <a:r>
              <a:rPr lang="it-IT" smtClean="0"/>
              <a:t>dir.generale@unsirta.com</a:t>
            </a:r>
            <a:endParaRPr lang="it-IT"/>
          </a:p>
        </p:txBody>
      </p:sp>
      <p:pic>
        <p:nvPicPr>
          <p:cNvPr id="1026" name="Picture 2"/>
          <p:cNvPicPr>
            <a:picLocks noGrp="1" noChangeAspect="1" noChangeArrowheads="1"/>
          </p:cNvPicPr>
          <p:nvPr>
            <p:ph idx="1"/>
          </p:nvPr>
        </p:nvPicPr>
        <p:blipFill>
          <a:blip r:embed="rId3" cstate="print"/>
          <a:srcRect/>
          <a:stretch>
            <a:fillRect/>
          </a:stretch>
        </p:blipFill>
        <p:spPr bwMode="auto">
          <a:xfrm>
            <a:off x="457200" y="1808143"/>
            <a:ext cx="8229600" cy="4110076"/>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9525" y="0"/>
            <a:ext cx="9153525" cy="1343025"/>
          </a:xfrm>
          <a:prstGeom prst="rect">
            <a:avLst/>
          </a:prstGeom>
          <a:noFill/>
          <a:ln w="9525">
            <a:noFill/>
            <a:miter lim="800000"/>
            <a:headEnd/>
            <a:tailEnd/>
          </a:ln>
        </p:spPr>
      </p:pic>
      <p:sp>
        <p:nvSpPr>
          <p:cNvPr id="1025" name="Rectangle 1"/>
          <p:cNvSpPr>
            <a:spLocks noChangeArrowheads="1"/>
          </p:cNvSpPr>
          <p:nvPr/>
        </p:nvSpPr>
        <p:spPr bwMode="auto">
          <a:xfrm>
            <a:off x="971600" y="921732"/>
            <a:ext cx="7885383"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2600" b="1" i="0" u="none" strike="noStrike" cap="none" normalizeH="0" baseline="0" dirty="0" smtClean="0">
              <a:ln>
                <a:noFill/>
              </a:ln>
              <a:solidFill>
                <a:srgbClr val="0070C0"/>
              </a:solidFill>
              <a:effectLst/>
              <a:latin typeface="Helvetica"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600" b="1" i="0" u="none" strike="noStrike" cap="none" normalizeH="0" baseline="0" dirty="0" err="1" smtClean="0">
                <a:ln>
                  <a:noFill/>
                </a:ln>
                <a:solidFill>
                  <a:srgbClr val="0070C0"/>
                </a:solidFill>
                <a:effectLst/>
                <a:latin typeface="Helvetica" pitchFamily="34" charset="0"/>
                <a:ea typeface="Times New Roman" pitchFamily="18" charset="0"/>
                <a:cs typeface="Arial" pitchFamily="34" charset="0"/>
              </a:rPr>
              <a:t>Ricerca</a:t>
            </a:r>
            <a:r>
              <a:rPr kumimoji="0" lang="en-GB" sz="2600" b="1" i="0" u="none" strike="noStrike" cap="none" normalizeH="0" baseline="0" dirty="0" smtClean="0">
                <a:ln>
                  <a:noFill/>
                </a:ln>
                <a:solidFill>
                  <a:srgbClr val="0070C0"/>
                </a:solidFill>
                <a:effectLst/>
                <a:latin typeface="Helvetica" pitchFamily="34" charset="0"/>
                <a:ea typeface="Times New Roman" pitchFamily="18" charset="0"/>
                <a:cs typeface="Arial" pitchFamily="34" charset="0"/>
              </a:rPr>
              <a:t> </a:t>
            </a:r>
            <a:r>
              <a:rPr kumimoji="0" lang="en-GB" sz="2600" b="1" i="0" u="none" strike="noStrike" cap="none" normalizeH="0" baseline="0" dirty="0" err="1" smtClean="0">
                <a:ln>
                  <a:noFill/>
                </a:ln>
                <a:solidFill>
                  <a:srgbClr val="0070C0"/>
                </a:solidFill>
                <a:effectLst/>
                <a:latin typeface="Helvetica" pitchFamily="34" charset="0"/>
                <a:ea typeface="Times New Roman" pitchFamily="18" charset="0"/>
                <a:cs typeface="Arial" pitchFamily="34" charset="0"/>
              </a:rPr>
              <a:t>ed</a:t>
            </a:r>
            <a:r>
              <a:rPr kumimoji="0" lang="en-GB" sz="2600" b="1" i="0" u="none" strike="noStrike" cap="none" normalizeH="0" baseline="0" dirty="0" smtClean="0">
                <a:ln>
                  <a:noFill/>
                </a:ln>
                <a:solidFill>
                  <a:srgbClr val="0070C0"/>
                </a:solidFill>
                <a:effectLst/>
                <a:latin typeface="Helvetica" pitchFamily="34" charset="0"/>
                <a:ea typeface="Times New Roman" pitchFamily="18" charset="0"/>
                <a:cs typeface="Arial" pitchFamily="34" charset="0"/>
              </a:rPr>
              <a:t> </a:t>
            </a:r>
            <a:r>
              <a:rPr kumimoji="0" lang="en-GB" sz="2600" b="1" i="0" u="none" strike="noStrike" cap="none" normalizeH="0" baseline="0" dirty="0" err="1" smtClean="0">
                <a:ln>
                  <a:noFill/>
                </a:ln>
                <a:solidFill>
                  <a:srgbClr val="0070C0"/>
                </a:solidFill>
                <a:effectLst/>
                <a:latin typeface="Helvetica" pitchFamily="34" charset="0"/>
                <a:ea typeface="Times New Roman" pitchFamily="18" charset="0"/>
                <a:cs typeface="Arial" pitchFamily="34" charset="0"/>
              </a:rPr>
              <a:t>Innovazione</a:t>
            </a:r>
            <a:endParaRPr kumimoji="0" lang="en-GB" sz="2600" b="1" i="0" u="none" strike="noStrike" cap="none" normalizeH="0" baseline="0" dirty="0" smtClean="0">
              <a:ln>
                <a:noFill/>
              </a:ln>
              <a:solidFill>
                <a:srgbClr val="0070C0"/>
              </a:solidFill>
              <a:effectLst/>
              <a:latin typeface="Helvetica"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2600" b="1" i="0" u="none" strike="noStrike" cap="none" normalizeH="0" baseline="0" dirty="0" smtClean="0">
              <a:ln>
                <a:noFill/>
              </a:ln>
              <a:solidFill>
                <a:srgbClr val="0070C0"/>
              </a:solidFill>
              <a:effectLst/>
              <a:latin typeface="Helvetica"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2600" b="1" i="0" u="none" strike="noStrike" cap="none" normalizeH="0" baseline="0" dirty="0" smtClean="0">
              <a:ln>
                <a:noFill/>
              </a:ln>
              <a:solidFill>
                <a:srgbClr val="0070C0"/>
              </a:solidFill>
              <a:effectLst/>
              <a:latin typeface="Helvetica"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GB" sz="2600" b="1" dirty="0" smtClean="0">
              <a:solidFill>
                <a:srgbClr val="0070C0"/>
              </a:solidFill>
              <a:latin typeface="Helvetica"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2600" b="1" i="0" u="none" strike="noStrike" cap="none" normalizeH="0" baseline="0" dirty="0" smtClean="0">
              <a:ln>
                <a:noFill/>
              </a:ln>
              <a:solidFill>
                <a:srgbClr val="0070C0"/>
              </a:solidFill>
              <a:effectLst/>
              <a:latin typeface="Helvetica"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2600" b="1" i="0" u="none" strike="noStrike" cap="none" normalizeH="0" baseline="0" dirty="0" smtClean="0">
              <a:ln>
                <a:noFill/>
              </a:ln>
              <a:solidFill>
                <a:srgbClr val="0070C0"/>
              </a:solidFill>
              <a:effectLst/>
              <a:latin typeface="Helvetica"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2600" b="1" i="0" u="none" strike="noStrike" cap="none" normalizeH="0" baseline="0" dirty="0" smtClean="0">
              <a:ln>
                <a:noFill/>
              </a:ln>
              <a:solidFill>
                <a:srgbClr val="0070C0"/>
              </a:solidFill>
              <a:effectLst/>
              <a:latin typeface="Helvetica"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GB" sz="2600" b="1" dirty="0" smtClean="0">
              <a:solidFill>
                <a:srgbClr val="0070C0"/>
              </a:solidFill>
              <a:latin typeface="Helvetica"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ttangolo 5"/>
          <p:cNvSpPr/>
          <p:nvPr/>
        </p:nvSpPr>
        <p:spPr>
          <a:xfrm>
            <a:off x="0" y="1916832"/>
            <a:ext cx="9036496" cy="5632311"/>
          </a:xfrm>
          <a:prstGeom prst="rect">
            <a:avLst/>
          </a:prstGeom>
        </p:spPr>
        <p:txBody>
          <a:bodyPr wrap="square">
            <a:spAutoFit/>
          </a:bodyPr>
          <a:lstStyle/>
          <a:p>
            <a:pPr marL="342900" indent="-342900">
              <a:buFont typeface="Arial" pitchFamily="34" charset="0"/>
              <a:buChar char="•"/>
            </a:pPr>
            <a:r>
              <a:rPr lang="it-IT" sz="2400" dirty="0" smtClean="0">
                <a:solidFill>
                  <a:srgbClr val="000099"/>
                </a:solidFill>
              </a:rPr>
              <a:t>Stabilire legami proficui e duraturi con altre Università;</a:t>
            </a:r>
          </a:p>
          <a:p>
            <a:pPr marL="342900" indent="-342900">
              <a:buFont typeface="Arial" pitchFamily="34" charset="0"/>
              <a:buChar char="•"/>
            </a:pPr>
            <a:r>
              <a:rPr lang="it-IT" sz="2400" dirty="0" smtClean="0">
                <a:solidFill>
                  <a:srgbClr val="000099"/>
                </a:solidFill>
              </a:rPr>
              <a:t>Al momento esiste un accordo prioritario con la Università di </a:t>
            </a:r>
            <a:r>
              <a:rPr lang="it-IT" sz="2400" dirty="0" err="1" smtClean="0">
                <a:solidFill>
                  <a:srgbClr val="000099"/>
                </a:solidFill>
              </a:rPr>
              <a:t>Lublin</a:t>
            </a:r>
            <a:r>
              <a:rPr lang="it-IT" sz="2400" dirty="0" smtClean="0">
                <a:solidFill>
                  <a:srgbClr val="000099"/>
                </a:solidFill>
              </a:rPr>
              <a:t> in Polonia.</a:t>
            </a:r>
          </a:p>
          <a:p>
            <a:pPr marL="342900" indent="-342900">
              <a:buFont typeface="Arial" pitchFamily="34" charset="0"/>
              <a:buChar char="•"/>
            </a:pPr>
            <a:r>
              <a:rPr lang="it-IT" sz="2400" dirty="0" smtClean="0">
                <a:solidFill>
                  <a:srgbClr val="000099"/>
                </a:solidFill>
              </a:rPr>
              <a:t>Progetti sono stati già presentati alla Comunità Europea per richiesta di finanziamento per produrre conoscenze, relative trasmissioni e distribuzione in campo scientifico e nell’innovazione tecnologica.</a:t>
            </a:r>
          </a:p>
          <a:p>
            <a:pPr marL="342900" indent="-342900">
              <a:buFont typeface="Arial" pitchFamily="34" charset="0"/>
              <a:buChar char="•"/>
            </a:pPr>
            <a:r>
              <a:rPr lang="it-IT" sz="2400" dirty="0" smtClean="0">
                <a:solidFill>
                  <a:srgbClr val="000099"/>
                </a:solidFill>
              </a:rPr>
              <a:t>UNISRITA si prefigge di organizzare conferenze, seminari, giornate di studio, progetti e gruppi di lavoro in innovazione e ricerca.</a:t>
            </a:r>
          </a:p>
          <a:p>
            <a:pPr marL="342900" indent="-342900">
              <a:buFont typeface="Arial" pitchFamily="34" charset="0"/>
              <a:buChar char="•"/>
            </a:pPr>
            <a:r>
              <a:rPr lang="it-IT" sz="2400" dirty="0" smtClean="0">
                <a:solidFill>
                  <a:srgbClr val="000099"/>
                </a:solidFill>
              </a:rPr>
              <a:t>Lo scopo educativo primario della UNISRITA include e predilige i corsi di “Master” nei suddetti campo oltre che i programmi di educazione al dottorato (</a:t>
            </a:r>
            <a:r>
              <a:rPr lang="it-IT" sz="2400" dirty="0" err="1" smtClean="0">
                <a:solidFill>
                  <a:srgbClr val="000099"/>
                </a:solidFill>
              </a:rPr>
              <a:t>PhD</a:t>
            </a:r>
            <a:r>
              <a:rPr lang="it-IT" sz="2400" dirty="0" smtClean="0">
                <a:solidFill>
                  <a:srgbClr val="000099"/>
                </a:solidFill>
              </a:rPr>
              <a:t>) e corsi di Alta Formazione nonché “stage” in strategie di ricerca ed innovazione anche nella Open Science.</a:t>
            </a:r>
          </a:p>
          <a:p>
            <a:pPr marL="342900" indent="-342900">
              <a:buFont typeface="Arial" pitchFamily="34" charset="0"/>
              <a:buChar char="•"/>
            </a:pPr>
            <a:endParaRPr lang="it-IT" dirty="0" smtClean="0">
              <a:solidFill>
                <a:srgbClr val="000099"/>
              </a:solidFill>
            </a:endParaRPr>
          </a:p>
          <a:p>
            <a:pPr marL="342900" indent="-342900">
              <a:buFont typeface="Arial" pitchFamily="34" charset="0"/>
              <a:buChar char="•"/>
            </a:pPr>
            <a:endParaRPr lang="it-IT" dirty="0" smtClean="0">
              <a:solidFill>
                <a:srgbClr val="000099"/>
              </a:solidFill>
            </a:endParaRPr>
          </a:p>
          <a:p>
            <a:pPr marL="342900" indent="-342900">
              <a:buFont typeface="Arial" pitchFamily="34" charset="0"/>
              <a:buChar char="•"/>
            </a:pPr>
            <a:endParaRPr lang="it-IT" dirty="0" smtClean="0">
              <a:solidFill>
                <a:srgbClr val="000099"/>
              </a:solidFill>
            </a:endParaRPr>
          </a:p>
          <a:p>
            <a:pPr marL="342900" indent="-342900">
              <a:buFont typeface="Arial" pitchFamily="34" charset="0"/>
              <a:buChar char="•"/>
            </a:pPr>
            <a:endParaRPr lang="it-IT" dirty="0">
              <a:solidFill>
                <a:srgbClr val="000099"/>
              </a:solidFill>
            </a:endParaRPr>
          </a:p>
        </p:txBody>
      </p:sp>
      <p:sp>
        <p:nvSpPr>
          <p:cNvPr id="5" name="Segnaposto data 4"/>
          <p:cNvSpPr>
            <a:spLocks noGrp="1"/>
          </p:cNvSpPr>
          <p:nvPr>
            <p:ph type="dt" sz="half" idx="10"/>
          </p:nvPr>
        </p:nvSpPr>
        <p:spPr/>
        <p:txBody>
          <a:bodyPr/>
          <a:lstStyle/>
          <a:p>
            <a:fld id="{709B0D5A-9983-4CB7-AFFE-4C9B5D87C41C}" type="datetime1">
              <a:rPr lang="it-IT" smtClean="0"/>
              <a:pPr/>
              <a:t>14/10/2017</a:t>
            </a:fld>
            <a:endParaRPr lang="it-IT"/>
          </a:p>
        </p:txBody>
      </p:sp>
      <p:sp>
        <p:nvSpPr>
          <p:cNvPr id="7" name="Segnaposto numero diapositiva 6"/>
          <p:cNvSpPr>
            <a:spLocks noGrp="1"/>
          </p:cNvSpPr>
          <p:nvPr>
            <p:ph type="sldNum" sz="quarter" idx="12"/>
          </p:nvPr>
        </p:nvSpPr>
        <p:spPr/>
        <p:txBody>
          <a:bodyPr/>
          <a:lstStyle/>
          <a:p>
            <a:fld id="{21BAD320-8706-4C19-95ED-B7796E71A860}" type="slidenum">
              <a:rPr lang="it-IT" smtClean="0"/>
              <a:pPr/>
              <a:t>15</a:t>
            </a:fld>
            <a:endParaRPr lang="it-IT"/>
          </a:p>
        </p:txBody>
      </p:sp>
      <p:sp>
        <p:nvSpPr>
          <p:cNvPr id="8" name="Segnaposto piè di pagina 7"/>
          <p:cNvSpPr>
            <a:spLocks noGrp="1"/>
          </p:cNvSpPr>
          <p:nvPr>
            <p:ph type="ftr" sz="quarter" idx="11"/>
          </p:nvPr>
        </p:nvSpPr>
        <p:spPr/>
        <p:txBody>
          <a:bodyPr/>
          <a:lstStyle/>
          <a:p>
            <a:r>
              <a:rPr lang="it-IT" smtClean="0"/>
              <a:t>dir.generale@unsirta.com</a:t>
            </a:r>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
        <p:nvSpPr>
          <p:cNvPr id="5" name="Rettangolo 4"/>
          <p:cNvSpPr/>
          <p:nvPr/>
        </p:nvSpPr>
        <p:spPr>
          <a:xfrm>
            <a:off x="323528" y="1484784"/>
            <a:ext cx="8640960" cy="4524315"/>
          </a:xfrm>
          <a:prstGeom prst="rect">
            <a:avLst/>
          </a:prstGeom>
        </p:spPr>
        <p:txBody>
          <a:bodyPr wrap="square">
            <a:spAutoFit/>
          </a:bodyPr>
          <a:lstStyle/>
          <a:p>
            <a:pPr lvl="0" algn="just" fontAlgn="base">
              <a:spcBef>
                <a:spcPct val="0"/>
              </a:spcBef>
              <a:spcAft>
                <a:spcPct val="0"/>
              </a:spcAft>
            </a:pPr>
            <a:r>
              <a:rPr lang="it-IT" sz="2400" b="1" dirty="0" smtClean="0">
                <a:solidFill>
                  <a:srgbClr val="C00000"/>
                </a:solidFill>
                <a:latin typeface="Helvetica" pitchFamily="34" charset="0"/>
                <a:ea typeface="Calibri" pitchFamily="34" charset="0"/>
                <a:cs typeface="Times New Roman" pitchFamily="18" charset="0"/>
              </a:rPr>
              <a:t>Gli obiettivi previsti ed attesi </a:t>
            </a:r>
            <a:r>
              <a:rPr lang="it-IT" sz="2400" b="1" dirty="0" smtClean="0">
                <a:solidFill>
                  <a:srgbClr val="C00000"/>
                </a:solidFill>
                <a:ea typeface="Calibri" pitchFamily="34" charset="0"/>
                <a:cs typeface="Times New Roman" pitchFamily="18" charset="0"/>
              </a:rPr>
              <a:t>sono</a:t>
            </a:r>
            <a:r>
              <a:rPr lang="it-IT" sz="2400" b="1" dirty="0" smtClean="0">
                <a:solidFill>
                  <a:srgbClr val="C00000"/>
                </a:solidFill>
                <a:latin typeface="Helvetica" pitchFamily="34" charset="0"/>
                <a:ea typeface="Calibri" pitchFamily="34" charset="0"/>
                <a:cs typeface="Times New Roman" pitchFamily="18" charset="0"/>
              </a:rPr>
              <a:t> lo sviluppo di attivit</a:t>
            </a:r>
            <a:r>
              <a:rPr lang="it-IT" sz="2400" b="1" dirty="0" smtClean="0">
                <a:solidFill>
                  <a:srgbClr val="C00000"/>
                </a:solidFill>
                <a:ea typeface="Calibri" pitchFamily="34" charset="0"/>
                <a:cs typeface="Times New Roman" pitchFamily="18" charset="0"/>
              </a:rPr>
              <a:t>à</a:t>
            </a:r>
            <a:r>
              <a:rPr lang="it-IT" sz="2400" b="1" dirty="0" smtClean="0">
                <a:solidFill>
                  <a:srgbClr val="C00000"/>
                </a:solidFill>
                <a:latin typeface="Helvetica" pitchFamily="34" charset="0"/>
                <a:ea typeface="Calibri" pitchFamily="34" charset="0"/>
                <a:cs typeface="Times New Roman" pitchFamily="18" charset="0"/>
              </a:rPr>
              <a:t> nei seguenti aspetti della ricerca ed innovazione:</a:t>
            </a:r>
            <a:endParaRPr lang="it-IT" sz="2400" b="1" dirty="0" smtClean="0">
              <a:solidFill>
                <a:srgbClr val="C0000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pPr>
            <a:r>
              <a:rPr lang="it-IT" sz="2400" b="1" dirty="0" smtClean="0">
                <a:solidFill>
                  <a:srgbClr val="C00000"/>
                </a:solidFill>
                <a:latin typeface="Helvetica" pitchFamily="34" charset="0"/>
                <a:ea typeface="Calibri" pitchFamily="34" charset="0"/>
                <a:cs typeface="Times New Roman" pitchFamily="18" charset="0"/>
              </a:rPr>
              <a:t>Energia (</a:t>
            </a:r>
            <a:r>
              <a:rPr lang="it-IT" sz="2400" b="1" dirty="0" err="1" smtClean="0">
                <a:solidFill>
                  <a:srgbClr val="C00000"/>
                </a:solidFill>
                <a:latin typeface="Helvetica" pitchFamily="34" charset="0"/>
                <a:ea typeface="Calibri" pitchFamily="34" charset="0"/>
                <a:cs typeface="Times New Roman" pitchFamily="18" charset="0"/>
              </a:rPr>
              <a:t>Horizon</a:t>
            </a:r>
            <a:r>
              <a:rPr lang="it-IT" sz="2400" b="1" dirty="0" smtClean="0">
                <a:solidFill>
                  <a:srgbClr val="C00000"/>
                </a:solidFill>
                <a:latin typeface="Helvetica" pitchFamily="34" charset="0"/>
                <a:ea typeface="Calibri" pitchFamily="34" charset="0"/>
                <a:cs typeface="Times New Roman" pitchFamily="18" charset="0"/>
              </a:rPr>
              <a:t> 2020).</a:t>
            </a:r>
            <a:endParaRPr lang="it-IT" sz="2400" b="1" dirty="0" smtClean="0">
              <a:solidFill>
                <a:srgbClr val="C0000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pPr>
            <a:r>
              <a:rPr lang="it-IT" sz="2400" b="1" dirty="0" smtClean="0">
                <a:solidFill>
                  <a:srgbClr val="C00000"/>
                </a:solidFill>
                <a:latin typeface="Helvetica" pitchFamily="34" charset="0"/>
                <a:ea typeface="Calibri" pitchFamily="34" charset="0"/>
                <a:cs typeface="Times New Roman" pitchFamily="18" charset="0"/>
              </a:rPr>
              <a:t>Ecologia, economia ed energia (le TRE E). </a:t>
            </a:r>
            <a:endParaRPr lang="it-IT" sz="2400" b="1" dirty="0" smtClean="0">
              <a:solidFill>
                <a:srgbClr val="C0000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pPr>
            <a:r>
              <a:rPr lang="it-IT" sz="2400" b="1" dirty="0" smtClean="0">
                <a:solidFill>
                  <a:srgbClr val="C00000"/>
                </a:solidFill>
                <a:latin typeface="Helvetica" pitchFamily="34" charset="0"/>
                <a:ea typeface="Calibri" pitchFamily="34" charset="0"/>
                <a:cs typeface="Times New Roman" pitchFamily="18" charset="0"/>
              </a:rPr>
              <a:t>Scienze Giuridiche.</a:t>
            </a:r>
            <a:endParaRPr lang="it-IT" sz="2400" b="1" dirty="0" smtClean="0">
              <a:solidFill>
                <a:srgbClr val="C0000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pPr>
            <a:r>
              <a:rPr lang="it-IT" sz="2400" b="1" dirty="0" smtClean="0">
                <a:solidFill>
                  <a:srgbClr val="C00000"/>
                </a:solidFill>
                <a:latin typeface="Helvetica" pitchFamily="34" charset="0"/>
                <a:ea typeface="Calibri" pitchFamily="34" charset="0"/>
                <a:cs typeface="Times New Roman" pitchFamily="18" charset="0"/>
              </a:rPr>
              <a:t>Psicologia e psicoanalisi didattica.</a:t>
            </a:r>
            <a:endParaRPr lang="it-IT" sz="2400" b="1" dirty="0" smtClean="0">
              <a:solidFill>
                <a:srgbClr val="C0000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pPr>
            <a:r>
              <a:rPr lang="it-IT" sz="2400" b="1" dirty="0" smtClean="0">
                <a:solidFill>
                  <a:srgbClr val="C00000"/>
                </a:solidFill>
                <a:latin typeface="Helvetica" pitchFamily="34" charset="0"/>
                <a:ea typeface="Calibri" pitchFamily="34" charset="0"/>
                <a:cs typeface="Times New Roman" pitchFamily="18" charset="0"/>
              </a:rPr>
              <a:t>Scienze Naturali (fisica, chimica, biologia, veterinaria).</a:t>
            </a:r>
            <a:endParaRPr lang="it-IT" sz="2400" b="1" dirty="0" smtClean="0">
              <a:solidFill>
                <a:srgbClr val="C0000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pPr>
            <a:r>
              <a:rPr lang="it-IT" sz="2400" b="1" dirty="0" smtClean="0">
                <a:solidFill>
                  <a:srgbClr val="C00000"/>
                </a:solidFill>
                <a:latin typeface="Helvetica" pitchFamily="34" charset="0"/>
                <a:ea typeface="Calibri" pitchFamily="34" charset="0"/>
                <a:cs typeface="Times New Roman" pitchFamily="18" charset="0"/>
              </a:rPr>
              <a:t>Scienza ed Ingegneria dei sistemi.</a:t>
            </a:r>
            <a:endParaRPr lang="it-IT" sz="2400" b="1" dirty="0" smtClean="0">
              <a:solidFill>
                <a:srgbClr val="C0000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pPr>
            <a:r>
              <a:rPr lang="it-IT" sz="2400" b="1" dirty="0" smtClean="0">
                <a:solidFill>
                  <a:srgbClr val="C00000"/>
                </a:solidFill>
                <a:latin typeface="Helvetica" pitchFamily="34" charset="0"/>
                <a:ea typeface="Calibri" pitchFamily="34" charset="0"/>
                <a:cs typeface="Times New Roman" pitchFamily="18" charset="0"/>
              </a:rPr>
              <a:t>Medicina Integrata e Farmacologia.</a:t>
            </a:r>
            <a:endParaRPr lang="it-IT" sz="2400" b="1" dirty="0" smtClean="0">
              <a:solidFill>
                <a:srgbClr val="C0000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pPr>
            <a:r>
              <a:rPr lang="it-IT" sz="2400" b="1" dirty="0" smtClean="0">
                <a:solidFill>
                  <a:srgbClr val="C00000"/>
                </a:solidFill>
                <a:latin typeface="Helvetica" pitchFamily="34" charset="0"/>
                <a:ea typeface="Calibri" pitchFamily="34" charset="0"/>
                <a:cs typeface="Times New Roman" pitchFamily="18" charset="0"/>
              </a:rPr>
              <a:t>Cyber Intelligence ed Informazione.</a:t>
            </a:r>
            <a:endParaRPr lang="it-IT" sz="2400" b="1" dirty="0" smtClean="0">
              <a:solidFill>
                <a:srgbClr val="C0000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pPr>
            <a:r>
              <a:rPr lang="it-IT" sz="2400" b="1" dirty="0" smtClean="0">
                <a:solidFill>
                  <a:srgbClr val="C00000"/>
                </a:solidFill>
                <a:latin typeface="Helvetica" pitchFamily="34" charset="0"/>
                <a:ea typeface="Calibri" pitchFamily="34" charset="0"/>
                <a:cs typeface="Times New Roman" pitchFamily="18" charset="0"/>
              </a:rPr>
              <a:t>Cyber Forense (Criminologia e Scienze Forensi).</a:t>
            </a:r>
            <a:endParaRPr lang="it-IT" sz="2400" b="1" dirty="0" smtClean="0">
              <a:solidFill>
                <a:srgbClr val="C00000"/>
              </a:solidFill>
              <a:latin typeface="Arial" pitchFamily="34" charset="0"/>
              <a:cs typeface="Arial" pitchFamily="34" charset="0"/>
            </a:endParaRPr>
          </a:p>
          <a:p>
            <a:pPr marL="342900" lvl="0" indent="-342900" algn="just" eaLnBrk="0" fontAlgn="base" hangingPunct="0">
              <a:spcBef>
                <a:spcPct val="0"/>
              </a:spcBef>
              <a:spcAft>
                <a:spcPct val="0"/>
              </a:spcAft>
              <a:buFont typeface="+mj-lt"/>
              <a:buAutoNum type="arabicPeriod"/>
            </a:pPr>
            <a:r>
              <a:rPr lang="it-IT" sz="2400" b="1" dirty="0" smtClean="0">
                <a:solidFill>
                  <a:srgbClr val="C00000"/>
                </a:solidFill>
                <a:latin typeface="Helvetica" pitchFamily="34" charset="0"/>
                <a:ea typeface="Calibri" pitchFamily="34" charset="0"/>
                <a:cs typeface="Times New Roman" pitchFamily="18" charset="0"/>
              </a:rPr>
              <a:t>Matematica e complessit</a:t>
            </a:r>
            <a:r>
              <a:rPr lang="it-IT" sz="2400" b="1" dirty="0" smtClean="0">
                <a:solidFill>
                  <a:srgbClr val="C00000"/>
                </a:solidFill>
                <a:ea typeface="Calibri" pitchFamily="34" charset="0"/>
                <a:cs typeface="Times New Roman" pitchFamily="18" charset="0"/>
              </a:rPr>
              <a:t>à</a:t>
            </a:r>
            <a:r>
              <a:rPr lang="it-IT" sz="2400" b="1" dirty="0" smtClean="0">
                <a:solidFill>
                  <a:srgbClr val="C00000"/>
                </a:solidFill>
                <a:latin typeface="Helvetica" pitchFamily="34" charset="0"/>
                <a:ea typeface="Calibri" pitchFamily="34" charset="0"/>
                <a:cs typeface="Times New Roman" pitchFamily="18" charset="0"/>
              </a:rPr>
              <a:t>.</a:t>
            </a:r>
            <a:endParaRPr lang="it-IT" sz="2400" b="1" dirty="0" smtClean="0">
              <a:solidFill>
                <a:srgbClr val="C00000"/>
              </a:solidFill>
              <a:latin typeface="Arial" pitchFamily="34" charset="0"/>
              <a:cs typeface="Arial" pitchFamily="34" charset="0"/>
            </a:endParaRPr>
          </a:p>
        </p:txBody>
      </p:sp>
      <p:sp>
        <p:nvSpPr>
          <p:cNvPr id="4" name="Segnaposto data 3"/>
          <p:cNvSpPr>
            <a:spLocks noGrp="1"/>
          </p:cNvSpPr>
          <p:nvPr>
            <p:ph type="dt" sz="half" idx="10"/>
          </p:nvPr>
        </p:nvSpPr>
        <p:spPr/>
        <p:txBody>
          <a:bodyPr/>
          <a:lstStyle/>
          <a:p>
            <a:fld id="{F1108BB9-66AC-4F36-9D2B-7E8C6712CE2A}" type="datetime1">
              <a:rPr lang="it-IT" smtClean="0"/>
              <a:pPr/>
              <a:t>14/10/2017</a:t>
            </a:fld>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16</a:t>
            </a:fld>
            <a:endParaRPr lang="it-IT"/>
          </a:p>
        </p:txBody>
      </p:sp>
      <p:sp>
        <p:nvSpPr>
          <p:cNvPr id="7" name="Segnaposto piè di pagina 6"/>
          <p:cNvSpPr>
            <a:spLocks noGrp="1"/>
          </p:cNvSpPr>
          <p:nvPr>
            <p:ph type="ftr" sz="quarter" idx="11"/>
          </p:nvPr>
        </p:nvSpPr>
        <p:spPr/>
        <p:txBody>
          <a:bodyPr/>
          <a:lstStyle/>
          <a:p>
            <a:r>
              <a:rPr lang="it-IT" smtClean="0"/>
              <a:t>dir.generale@unsirta.com</a:t>
            </a:r>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0" y="-27384"/>
            <a:ext cx="9153525" cy="1343025"/>
          </a:xfrm>
          <a:prstGeom prst="rect">
            <a:avLst/>
          </a:prstGeom>
          <a:noFill/>
          <a:ln w="9525">
            <a:noFill/>
            <a:miter lim="800000"/>
            <a:headEnd/>
            <a:tailEnd/>
          </a:ln>
        </p:spPr>
      </p:pic>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Per concludere questa breve introduzione alla </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mission</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 di UNISRITA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Per concludere questa breve introduzione alla </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mission</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 di UNISRITA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Per concludere questa breve introduzione alla </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mission</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 di UNISRITA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Per concludere questa breve introduzione alla </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mission</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 di UNISRITA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Per concludere questa breve introduzione alla </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mission</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 di UNISRITA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Per concludere questa breve introduzione alla </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mission</a:t>
            </a:r>
            <a:r>
              <a:rPr kumimoji="0" lang="it-IT" sz="1200" b="0" i="0" u="none" strike="noStrike" cap="none" normalizeH="0" baseline="0" smtClean="0">
                <a:ln>
                  <a:noFill/>
                </a:ln>
                <a:solidFill>
                  <a:schemeClr val="tx1"/>
                </a:solidFill>
                <a:effectLst/>
                <a:latin typeface="Calibri"/>
                <a:ea typeface="Calibri" pitchFamily="34" charset="0"/>
                <a:cs typeface="Times New Roman" pitchFamily="18" charset="0"/>
              </a:rPr>
              <a:t>”</a:t>
            </a:r>
            <a:r>
              <a:rPr kumimoji="0" lang="it-IT" sz="1200" b="0" i="0" u="none" strike="noStrike" cap="none" normalizeH="0" baseline="0" smtClean="0">
                <a:ln>
                  <a:noFill/>
                </a:ln>
                <a:solidFill>
                  <a:schemeClr val="tx1"/>
                </a:solidFill>
                <a:effectLst/>
                <a:latin typeface="Helvetica" pitchFamily="34" charset="0"/>
                <a:ea typeface="Calibri" pitchFamily="34" charset="0"/>
                <a:cs typeface="Times New Roman" pitchFamily="18" charset="0"/>
              </a:rPr>
              <a:t> di UNISRITA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150" name="Rectangle 10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000" b="0" i="1" u="none" strike="noStrike" cap="none" normalizeH="0" baseline="0" smtClean="0">
                <a:ln>
                  <a:noFill/>
                </a:ln>
                <a:solidFill>
                  <a:schemeClr val="tx1"/>
                </a:solidFill>
                <a:effectLst/>
                <a:latin typeface="Arial" pitchFamily="34" charset="0"/>
                <a:ea typeface="Times New Roman" pitchFamily="18" charset="0"/>
                <a:cs typeface="Times New Roman" pitchFamily="18" charset="0"/>
              </a:rPr>
              <a:t>Fig. N° 1 Ciclo di Deming per i 4 macroprocessi fondamentali  dei sistemi qualità</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107" name="Segnaposto data 106"/>
          <p:cNvSpPr>
            <a:spLocks noGrp="1"/>
          </p:cNvSpPr>
          <p:nvPr>
            <p:ph type="dt" sz="half" idx="10"/>
          </p:nvPr>
        </p:nvSpPr>
        <p:spPr/>
        <p:txBody>
          <a:bodyPr/>
          <a:lstStyle/>
          <a:p>
            <a:fld id="{B6AB77E1-8369-451C-94BF-7BECB7F1F561}" type="datetime1">
              <a:rPr lang="it-IT" smtClean="0"/>
              <a:pPr/>
              <a:t>14/10/2017</a:t>
            </a:fld>
            <a:endParaRPr lang="it-IT"/>
          </a:p>
        </p:txBody>
      </p:sp>
      <p:sp>
        <p:nvSpPr>
          <p:cNvPr id="108" name="Segnaposto numero diapositiva 107"/>
          <p:cNvSpPr>
            <a:spLocks noGrp="1"/>
          </p:cNvSpPr>
          <p:nvPr>
            <p:ph type="sldNum" sz="quarter" idx="12"/>
          </p:nvPr>
        </p:nvSpPr>
        <p:spPr/>
        <p:txBody>
          <a:bodyPr/>
          <a:lstStyle/>
          <a:p>
            <a:fld id="{21BAD320-8706-4C19-95ED-B7796E71A860}" type="slidenum">
              <a:rPr lang="it-IT" smtClean="0"/>
              <a:pPr/>
              <a:t>17</a:t>
            </a:fld>
            <a:endParaRPr lang="it-IT"/>
          </a:p>
        </p:txBody>
      </p:sp>
      <p:sp>
        <p:nvSpPr>
          <p:cNvPr id="109" name="Segnaposto piè di pagina 108"/>
          <p:cNvSpPr>
            <a:spLocks noGrp="1"/>
          </p:cNvSpPr>
          <p:nvPr>
            <p:ph type="ftr" sz="quarter" idx="11"/>
          </p:nvPr>
        </p:nvSpPr>
        <p:spPr/>
        <p:txBody>
          <a:bodyPr/>
          <a:lstStyle/>
          <a:p>
            <a:r>
              <a:rPr lang="it-IT" smtClean="0"/>
              <a:t>dir.generale@unsirta.com</a:t>
            </a:r>
            <a:endParaRPr lang="it-IT"/>
          </a:p>
        </p:txBody>
      </p:sp>
      <p:pic>
        <p:nvPicPr>
          <p:cNvPr id="4" name="Picture 2"/>
          <p:cNvPicPr>
            <a:picLocks noChangeAspect="1" noChangeArrowheads="1"/>
          </p:cNvPicPr>
          <p:nvPr/>
        </p:nvPicPr>
        <p:blipFill>
          <a:blip r:embed="rId3" cstate="print"/>
          <a:srcRect/>
          <a:stretch>
            <a:fillRect/>
          </a:stretch>
        </p:blipFill>
        <p:spPr bwMode="auto">
          <a:xfrm>
            <a:off x="0" y="1196752"/>
            <a:ext cx="9058275" cy="481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a 2"/>
          <p:cNvGraphicFramePr>
            <a:graphicFrameLocks noGrp="1"/>
          </p:cNvGraphicFramePr>
          <p:nvPr/>
        </p:nvGraphicFramePr>
        <p:xfrm>
          <a:off x="611560" y="1556802"/>
          <a:ext cx="8136904" cy="4797766"/>
        </p:xfrm>
        <a:graphic>
          <a:graphicData uri="http://schemas.openxmlformats.org/drawingml/2006/table">
            <a:tbl>
              <a:tblPr/>
              <a:tblGrid>
                <a:gridCol w="1056927"/>
                <a:gridCol w="4919737"/>
                <a:gridCol w="2160240"/>
              </a:tblGrid>
              <a:tr h="197175">
                <a:tc gridSpan="3">
                  <a:txBody>
                    <a:bodyPr/>
                    <a:lstStyle/>
                    <a:p>
                      <a:pPr algn="ctr">
                        <a:lnSpc>
                          <a:spcPct val="115000"/>
                        </a:lnSpc>
                        <a:spcAft>
                          <a:spcPts val="0"/>
                        </a:spcAft>
                      </a:pPr>
                      <a:r>
                        <a:rPr lang="it-IT" sz="1000" b="1" dirty="0">
                          <a:highlight>
                            <a:srgbClr val="00FF00"/>
                          </a:highlight>
                          <a:latin typeface="Arial"/>
                          <a:ea typeface="Times New Roman"/>
                          <a:cs typeface="Times New Roman"/>
                        </a:rPr>
                        <a:t>Tab. N° 1  PROCEDURE STANDARD </a:t>
                      </a:r>
                      <a:r>
                        <a:rPr lang="it-IT" sz="1000" b="1" dirty="0" err="1">
                          <a:highlight>
                            <a:srgbClr val="00FF00"/>
                          </a:highlight>
                          <a:latin typeface="Arial"/>
                          <a:ea typeface="Times New Roman"/>
                          <a:cs typeface="Times New Roman"/>
                        </a:rPr>
                        <a:t>DI</a:t>
                      </a:r>
                      <a:r>
                        <a:rPr lang="it-IT" sz="1000" b="1" dirty="0">
                          <a:highlight>
                            <a:srgbClr val="00FF00"/>
                          </a:highlight>
                          <a:latin typeface="Arial"/>
                          <a:ea typeface="Times New Roman"/>
                          <a:cs typeface="Times New Roman"/>
                        </a:rPr>
                        <a:t> QUALITÀ UNIVERISTARIA</a:t>
                      </a:r>
                      <a:endParaRPr lang="it-IT" sz="1000" dirty="0">
                        <a:latin typeface="Arial"/>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394351">
                <a:tc>
                  <a:txBody>
                    <a:bodyPr/>
                    <a:lstStyle/>
                    <a:p>
                      <a:pPr algn="ctr">
                        <a:lnSpc>
                          <a:spcPct val="115000"/>
                        </a:lnSpc>
                        <a:spcAft>
                          <a:spcPts val="0"/>
                        </a:spcAft>
                      </a:pPr>
                      <a:r>
                        <a:rPr lang="it-IT" sz="1000" b="1" dirty="0">
                          <a:highlight>
                            <a:srgbClr val="FF0000"/>
                          </a:highlight>
                          <a:latin typeface="Arial"/>
                          <a:ea typeface="Times New Roman"/>
                          <a:cs typeface="Times New Roman"/>
                        </a:rPr>
                        <a:t>N°</a:t>
                      </a:r>
                      <a:endParaRPr lang="it-IT" sz="1000" dirty="0">
                        <a:latin typeface="Arial"/>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09600" indent="-603250" algn="ctr">
                        <a:lnSpc>
                          <a:spcPct val="115000"/>
                        </a:lnSpc>
                        <a:spcAft>
                          <a:spcPts val="0"/>
                        </a:spcAft>
                      </a:pPr>
                      <a:r>
                        <a:rPr lang="it-IT" sz="1000" b="1" dirty="0">
                          <a:highlight>
                            <a:srgbClr val="FF0000"/>
                          </a:highlight>
                          <a:latin typeface="Arial"/>
                          <a:ea typeface="Times New Roman"/>
                          <a:cs typeface="Times New Roman"/>
                        </a:rPr>
                        <a:t>PROCEDURA ESEGUITA </a:t>
                      </a:r>
                      <a:r>
                        <a:rPr lang="it-IT" sz="1000" b="1" dirty="0" err="1">
                          <a:highlight>
                            <a:srgbClr val="FF0000"/>
                          </a:highlight>
                          <a:latin typeface="Arial"/>
                          <a:ea typeface="Times New Roman"/>
                          <a:cs typeface="Times New Roman"/>
                        </a:rPr>
                        <a:t>DI</a:t>
                      </a:r>
                      <a:r>
                        <a:rPr lang="it-IT" sz="1000" b="1" dirty="0">
                          <a:highlight>
                            <a:srgbClr val="FF0000"/>
                          </a:highlight>
                          <a:latin typeface="Arial"/>
                          <a:ea typeface="Times New Roman"/>
                          <a:cs typeface="Times New Roman"/>
                        </a:rPr>
                        <a:t> VERIFICHE E AUDIT</a:t>
                      </a:r>
                      <a:endParaRPr lang="it-IT" sz="1000" dirty="0">
                        <a:latin typeface="Arial"/>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algn="ctr">
                        <a:lnSpc>
                          <a:spcPct val="115000"/>
                        </a:lnSpc>
                        <a:spcAft>
                          <a:spcPts val="0"/>
                        </a:spcAft>
                        <a:tabLst>
                          <a:tab pos="12700" algn="l"/>
                        </a:tabLst>
                      </a:pPr>
                      <a:r>
                        <a:rPr lang="it-IT" sz="1000" b="1">
                          <a:highlight>
                            <a:srgbClr val="FF0000"/>
                          </a:highlight>
                          <a:latin typeface="Arial"/>
                          <a:ea typeface="Times New Roman"/>
                          <a:cs typeface="Times New Roman"/>
                        </a:rPr>
                        <a:t>RERGOLARITÀ DI ESECUZIONE</a:t>
                      </a:r>
                      <a:endParaRPr lang="it-IT" sz="1000">
                        <a:latin typeface="Arial"/>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Valutazione di soggetti studenti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Maggiore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Valutazione di programmi universitari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Maggior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Valutazione di temi di insegnamento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Maggiore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Audit a livello soggetti studenti e professori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Audit a livello di programmi di studio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Audit a livelli istituzionali (governante, autorità ecc.)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Audit a livelli tematici (dipartimenti ecc.)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dirty="0">
                          <a:latin typeface="Arial"/>
                          <a:ea typeface="Times New Roman"/>
                          <a:cs typeface="Times New Roman"/>
                        </a:rPr>
                        <a:t>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Accreditamento di soggetti professori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Accreditamento di programmi di studio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10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Accreditamento da parte di istituzioni (MIUR, EUA</a:t>
                      </a:r>
                      <a:r>
                        <a:rPr lang="it-IT" sz="1200" b="1" dirty="0" smtClean="0">
                          <a:solidFill>
                            <a:srgbClr val="FF0000"/>
                          </a:solidFill>
                          <a:latin typeface="Arial"/>
                          <a:ea typeface="Times New Roman"/>
                          <a:cs typeface="Times New Roman"/>
                        </a:rPr>
                        <a:t>, ecc)</a:t>
                      </a:r>
                      <a:endParaRPr lang="it-IT" sz="1200" b="1" dirty="0">
                        <a:solidFill>
                          <a:srgbClr val="FF0000"/>
                        </a:solidFill>
                        <a:latin typeface="Arial"/>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11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Accreditamento di temi di insegnamento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12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err="1">
                          <a:solidFill>
                            <a:srgbClr val="FF0000"/>
                          </a:solidFill>
                          <a:latin typeface="Arial"/>
                          <a:ea typeface="Times New Roman"/>
                          <a:cs typeface="Times New Roman"/>
                        </a:rPr>
                        <a:t>Benchmarking</a:t>
                      </a:r>
                      <a:r>
                        <a:rPr lang="it-IT" sz="1200" b="1" dirty="0">
                          <a:solidFill>
                            <a:srgbClr val="FF0000"/>
                          </a:solidFill>
                          <a:latin typeface="Arial"/>
                          <a:ea typeface="Times New Roman"/>
                          <a:cs typeface="Times New Roman"/>
                        </a:rPr>
                        <a:t> di soggetti studenti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113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err="1">
                          <a:solidFill>
                            <a:srgbClr val="FF0000"/>
                          </a:solidFill>
                          <a:latin typeface="Arial"/>
                          <a:ea typeface="Times New Roman"/>
                          <a:cs typeface="Times New Roman"/>
                        </a:rPr>
                        <a:t>Benchmarking</a:t>
                      </a:r>
                      <a:r>
                        <a:rPr lang="it-IT" sz="1200" b="1" dirty="0">
                          <a:solidFill>
                            <a:srgbClr val="FF0000"/>
                          </a:solidFill>
                          <a:latin typeface="Arial"/>
                          <a:ea typeface="Times New Roman"/>
                          <a:cs typeface="Times New Roman"/>
                        </a:rPr>
                        <a:t> di programmi di insegnamento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14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err="1">
                          <a:solidFill>
                            <a:srgbClr val="FF0000"/>
                          </a:solidFill>
                          <a:latin typeface="Arial"/>
                          <a:ea typeface="Times New Roman"/>
                          <a:cs typeface="Times New Roman"/>
                        </a:rPr>
                        <a:t>Benchmarking</a:t>
                      </a:r>
                      <a:r>
                        <a:rPr lang="it-IT" sz="1200" b="1" dirty="0">
                          <a:solidFill>
                            <a:srgbClr val="FF0000"/>
                          </a:solidFill>
                          <a:latin typeface="Arial"/>
                          <a:ea typeface="Times New Roman"/>
                          <a:cs typeface="Times New Roman"/>
                        </a:rPr>
                        <a:t> di istituzioni (altre università ecc.)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15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err="1">
                          <a:solidFill>
                            <a:srgbClr val="FF0000"/>
                          </a:solidFill>
                          <a:latin typeface="Arial"/>
                          <a:ea typeface="Times New Roman"/>
                          <a:cs typeface="Times New Roman"/>
                        </a:rPr>
                        <a:t>Benchmarking</a:t>
                      </a:r>
                      <a:r>
                        <a:rPr lang="it-IT" sz="1200" b="1" dirty="0">
                          <a:solidFill>
                            <a:srgbClr val="FF0000"/>
                          </a:solidFill>
                          <a:latin typeface="Arial"/>
                          <a:ea typeface="Times New Roman"/>
                          <a:cs typeface="Times New Roman"/>
                        </a:rPr>
                        <a:t> di temi di insegnamento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16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Altri tipi combinati di approcci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Intermedia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17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Valutazioni esterne. Rating nazionali ed internazionali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Annuale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18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Valutazione temi di ricerca, sviluppo ed innovazione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Frequente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19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Decisione di procedere a ricerca e sviluppo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Frequente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175">
                <a:tc>
                  <a:txBody>
                    <a:bodyPr/>
                    <a:lstStyle/>
                    <a:p>
                      <a:pPr algn="ctr">
                        <a:lnSpc>
                          <a:spcPct val="115000"/>
                        </a:lnSpc>
                        <a:spcAft>
                          <a:spcPts val="0"/>
                        </a:spcAft>
                      </a:pPr>
                      <a:r>
                        <a:rPr lang="it-IT" sz="1000">
                          <a:latin typeface="Arial"/>
                          <a:ea typeface="Times New Roman"/>
                          <a:cs typeface="Times New Roman"/>
                        </a:rPr>
                        <a:t>20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200" b="1" dirty="0">
                          <a:solidFill>
                            <a:srgbClr val="FF0000"/>
                          </a:solidFill>
                          <a:latin typeface="Arial"/>
                          <a:ea typeface="Times New Roman"/>
                          <a:cs typeface="Times New Roman"/>
                        </a:rPr>
                        <a:t>Risultati di </a:t>
                      </a:r>
                      <a:r>
                        <a:rPr lang="it-IT" sz="1200" b="1" dirty="0" smtClean="0">
                          <a:solidFill>
                            <a:srgbClr val="FF0000"/>
                          </a:solidFill>
                          <a:latin typeface="Arial"/>
                          <a:ea typeface="Times New Roman"/>
                          <a:cs typeface="Times New Roman"/>
                        </a:rPr>
                        <a:t>Ricerca &amp; S viluppo &amp; Innovazione.</a:t>
                      </a:r>
                      <a:endParaRPr lang="it-IT" sz="1200" b="1" dirty="0">
                        <a:solidFill>
                          <a:srgbClr val="FF0000"/>
                        </a:solidFill>
                        <a:latin typeface="Arial"/>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latin typeface="Arial"/>
                          <a:ea typeface="Times New Roman"/>
                          <a:cs typeface="Times New Roman"/>
                        </a:rPr>
                        <a:t>Frequente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
        <p:nvSpPr>
          <p:cNvPr id="5" name="Segnaposto data 4"/>
          <p:cNvSpPr>
            <a:spLocks noGrp="1"/>
          </p:cNvSpPr>
          <p:nvPr>
            <p:ph type="dt" sz="half" idx="10"/>
          </p:nvPr>
        </p:nvSpPr>
        <p:spPr/>
        <p:txBody>
          <a:bodyPr/>
          <a:lstStyle/>
          <a:p>
            <a:fld id="{0CA0337E-2957-40C5-A885-5CB853930FBC}" type="datetime1">
              <a:rPr lang="it-IT" smtClean="0"/>
              <a:pPr/>
              <a:t>14/10/2017</a:t>
            </a:fld>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18</a:t>
            </a:fld>
            <a:endParaRPr lang="it-IT"/>
          </a:p>
        </p:txBody>
      </p:sp>
      <p:sp>
        <p:nvSpPr>
          <p:cNvPr id="7" name="Segnaposto piè di pagina 6"/>
          <p:cNvSpPr>
            <a:spLocks noGrp="1"/>
          </p:cNvSpPr>
          <p:nvPr>
            <p:ph type="ftr" sz="quarter" idx="11"/>
          </p:nvPr>
        </p:nvSpPr>
        <p:spPr/>
        <p:txBody>
          <a:bodyPr/>
          <a:lstStyle/>
          <a:p>
            <a:r>
              <a:rPr lang="it-IT" smtClean="0"/>
              <a:t>dir.generale@unsirta.com</a:t>
            </a:r>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
        <p:nvSpPr>
          <p:cNvPr id="26625" name="Rectangle 1"/>
          <p:cNvSpPr>
            <a:spLocks noChangeArrowheads="1"/>
          </p:cNvSpPr>
          <p:nvPr/>
        </p:nvSpPr>
        <p:spPr bwMode="auto">
          <a:xfrm>
            <a:off x="395536" y="1556792"/>
            <a:ext cx="813690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it-IT" sz="2000" b="0" i="0" u="none" strike="noStrike" cap="none" normalizeH="0" baseline="0" dirty="0" smtClean="0">
                <a:ln>
                  <a:noFill/>
                </a:ln>
                <a:solidFill>
                  <a:srgbClr val="FF0000"/>
                </a:solidFill>
                <a:effectLst/>
                <a:latin typeface="Helvetica" pitchFamily="34" charset="0"/>
                <a:ea typeface="Calibri" pitchFamily="34" charset="0"/>
                <a:cs typeface="Times New Roman" pitchFamily="18" charset="0"/>
              </a:rPr>
              <a:t>Per concludere, la </a:t>
            </a:r>
            <a:r>
              <a:rPr kumimoji="0" lang="it-IT" sz="20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it-IT" sz="2000" b="1" i="0" u="none" strike="noStrike" cap="none" normalizeH="0" baseline="0" dirty="0" err="1" smtClean="0">
                <a:ln>
                  <a:noFill/>
                </a:ln>
                <a:solidFill>
                  <a:srgbClr val="FF0000"/>
                </a:solidFill>
                <a:effectLst/>
                <a:latin typeface="Helvetica" pitchFamily="34" charset="0"/>
                <a:ea typeface="Calibri" pitchFamily="34" charset="0"/>
                <a:cs typeface="Times New Roman" pitchFamily="18" charset="0"/>
              </a:rPr>
              <a:t>mission</a:t>
            </a:r>
            <a:r>
              <a:rPr kumimoji="0" lang="it-IT" sz="20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it-IT" sz="2000" b="0" i="0" u="none" strike="noStrike" cap="none" normalizeH="0" baseline="0" dirty="0" smtClean="0">
                <a:ln>
                  <a:noFill/>
                </a:ln>
                <a:solidFill>
                  <a:srgbClr val="FF0000"/>
                </a:solidFill>
                <a:effectLst/>
                <a:latin typeface="Helvetica" pitchFamily="34" charset="0"/>
                <a:ea typeface="Calibri" pitchFamily="34" charset="0"/>
                <a:cs typeface="Times New Roman" pitchFamily="18" charset="0"/>
              </a:rPr>
              <a:t> di UNISRITA si articola secondo criteri moderni di insegnamento e di ricerca che affondano le radici nel “</a:t>
            </a:r>
            <a:r>
              <a:rPr kumimoji="0" lang="it-IT" sz="2000" b="1" i="1" u="none" strike="noStrike" cap="none" normalizeH="0" baseline="0" dirty="0" smtClean="0">
                <a:ln>
                  <a:noFill/>
                </a:ln>
                <a:solidFill>
                  <a:srgbClr val="FF0000"/>
                </a:solidFill>
                <a:effectLst/>
                <a:latin typeface="Helvetica" pitchFamily="34" charset="0"/>
                <a:ea typeface="Calibri" pitchFamily="34" charset="0"/>
                <a:cs typeface="Times New Roman" pitchFamily="18" charset="0"/>
              </a:rPr>
              <a:t>Processo di Bologna” che l’Europa</a:t>
            </a:r>
            <a:r>
              <a:rPr kumimoji="0" lang="it-IT" sz="2000" b="0" i="0" u="none" strike="noStrike" cap="none" normalizeH="0" baseline="0" dirty="0" smtClean="0">
                <a:ln>
                  <a:noFill/>
                </a:ln>
                <a:solidFill>
                  <a:srgbClr val="FF0000"/>
                </a:solidFill>
                <a:effectLst/>
                <a:latin typeface="Helvetica" pitchFamily="34" charset="0"/>
                <a:ea typeface="Calibri" pitchFamily="34" charset="0"/>
                <a:cs typeface="Times New Roman" pitchFamily="18" charset="0"/>
              </a:rPr>
              <a:t>  (EUA)</a:t>
            </a:r>
            <a:r>
              <a:rPr kumimoji="0" lang="it-IT" sz="2000" b="0" i="0" u="none" strike="noStrike" cap="none" normalizeH="0" dirty="0" smtClean="0">
                <a:ln>
                  <a:noFill/>
                </a:ln>
                <a:solidFill>
                  <a:srgbClr val="FF0000"/>
                </a:solidFill>
                <a:effectLst/>
                <a:latin typeface="Helvetica" pitchFamily="34" charset="0"/>
                <a:ea typeface="Calibri" pitchFamily="34" charset="0"/>
                <a:cs typeface="Times New Roman" pitchFamily="18" charset="0"/>
              </a:rPr>
              <a:t> ha voluto riconoscere all’Italia come fondatrice della concezione dell’Università.  Lo scopo prioritario è di pervenire e garantire l’efficacia dell’insegnamento, mediante il ciclo di Deming (Plan, Do, </a:t>
            </a:r>
            <a:r>
              <a:rPr kumimoji="0" lang="it-IT" sz="2000" b="0" i="0" u="none" strike="noStrike" cap="none" normalizeH="0" dirty="0" err="1" smtClean="0">
                <a:ln>
                  <a:noFill/>
                </a:ln>
                <a:solidFill>
                  <a:srgbClr val="FF0000"/>
                </a:solidFill>
                <a:effectLst/>
                <a:latin typeface="Helvetica" pitchFamily="34" charset="0"/>
                <a:ea typeface="Calibri" pitchFamily="34" charset="0"/>
                <a:cs typeface="Times New Roman" pitchFamily="18" charset="0"/>
              </a:rPr>
              <a:t>Chek</a:t>
            </a:r>
            <a:r>
              <a:rPr kumimoji="0" lang="it-IT" sz="2000" b="0" i="0" u="none" strike="noStrike" cap="none" normalizeH="0" dirty="0" smtClean="0">
                <a:ln>
                  <a:noFill/>
                </a:ln>
                <a:solidFill>
                  <a:srgbClr val="FF0000"/>
                </a:solidFill>
                <a:effectLst/>
                <a:latin typeface="Helvetica" pitchFamily="34" charset="0"/>
                <a:ea typeface="Calibri" pitchFamily="34" charset="0"/>
                <a:cs typeface="Times New Roman" pitchFamily="18" charset="0"/>
              </a:rPr>
              <a:t>, </a:t>
            </a:r>
            <a:r>
              <a:rPr kumimoji="0" lang="it-IT" sz="2000" b="0" i="0" u="none" strike="noStrike" cap="none" normalizeH="0" dirty="0" err="1" smtClean="0">
                <a:ln>
                  <a:noFill/>
                </a:ln>
                <a:solidFill>
                  <a:srgbClr val="FF0000"/>
                </a:solidFill>
                <a:effectLst/>
                <a:latin typeface="Helvetica" pitchFamily="34" charset="0"/>
                <a:ea typeface="Calibri" pitchFamily="34" charset="0"/>
                <a:cs typeface="Times New Roman" pitchFamily="18" charset="0"/>
              </a:rPr>
              <a:t>Act</a:t>
            </a:r>
            <a:r>
              <a:rPr kumimoji="0" lang="it-IT" sz="2000" b="0" i="0" u="none" strike="noStrike" cap="none" normalizeH="0" dirty="0" smtClean="0">
                <a:ln>
                  <a:noFill/>
                </a:ln>
                <a:solidFill>
                  <a:srgbClr val="FF0000"/>
                </a:solidFill>
                <a:effectLst/>
                <a:latin typeface="Helvetica" pitchFamily="34" charset="0"/>
                <a:ea typeface="Calibri" pitchFamily="34" charset="0"/>
                <a:cs typeface="Times New Roman" pitchFamily="18" charset="0"/>
              </a:rPr>
              <a:t>) che include, a parte la lezione frontale, anche l’insegnamento </a:t>
            </a:r>
            <a:r>
              <a:rPr lang="it-IT" sz="2000" dirty="0" smtClean="0">
                <a:solidFill>
                  <a:srgbClr val="FF0000"/>
                </a:solidFill>
                <a:latin typeface="Helvetica" pitchFamily="34" charset="0"/>
                <a:ea typeface="Calibri" pitchFamily="34" charset="0"/>
                <a:cs typeface="Times New Roman" pitchFamily="18" charset="0"/>
              </a:rPr>
              <a:t>“</a:t>
            </a:r>
            <a:r>
              <a:rPr lang="it-IT" sz="2000" i="1" dirty="0" smtClean="0">
                <a:solidFill>
                  <a:srgbClr val="FF0000"/>
                </a:solidFill>
                <a:latin typeface="Helvetica" pitchFamily="34" charset="0"/>
                <a:ea typeface="Calibri" pitchFamily="34" charset="0"/>
                <a:cs typeface="Times New Roman" pitchFamily="18" charset="0"/>
              </a:rPr>
              <a:t>on-line</a:t>
            </a:r>
            <a:r>
              <a:rPr lang="it-IT" sz="2000" dirty="0" smtClean="0">
                <a:solidFill>
                  <a:srgbClr val="FF0000"/>
                </a:solidFill>
                <a:latin typeface="Helvetica" pitchFamily="34" charset="0"/>
                <a:ea typeface="Calibri" pitchFamily="34" charset="0"/>
                <a:cs typeface="Times New Roman" pitchFamily="18" charset="0"/>
              </a:rPr>
              <a:t>” e </a:t>
            </a:r>
            <a:r>
              <a:rPr kumimoji="0" lang="it-IT" sz="2000" b="0" i="0" u="none" strike="noStrike" cap="none" normalizeH="0" dirty="0" smtClean="0">
                <a:ln>
                  <a:noFill/>
                </a:ln>
                <a:solidFill>
                  <a:srgbClr val="FF0000"/>
                </a:solidFill>
                <a:effectLst/>
                <a:latin typeface="Helvetica" pitchFamily="34" charset="0"/>
                <a:ea typeface="Calibri" pitchFamily="34" charset="0"/>
                <a:cs typeface="Times New Roman" pitchFamily="18" charset="0"/>
              </a:rPr>
              <a:t>“</a:t>
            </a:r>
            <a:r>
              <a:rPr kumimoji="0" lang="it-IT" sz="2000" b="0" i="1" u="none" strike="noStrike" cap="none" normalizeH="0" dirty="0" smtClean="0">
                <a:ln>
                  <a:noFill/>
                </a:ln>
                <a:solidFill>
                  <a:srgbClr val="FF0000"/>
                </a:solidFill>
                <a:effectLst/>
                <a:latin typeface="Helvetica" pitchFamily="34" charset="0"/>
                <a:ea typeface="Calibri" pitchFamily="34" charset="0"/>
                <a:cs typeface="Times New Roman" pitchFamily="18" charset="0"/>
              </a:rPr>
              <a:t>on the job</a:t>
            </a:r>
            <a:r>
              <a:rPr kumimoji="0" lang="it-IT" sz="2000" b="0" i="0" u="none" strike="noStrike" cap="none" normalizeH="0" dirty="0" smtClean="0">
                <a:ln>
                  <a:noFill/>
                </a:ln>
                <a:solidFill>
                  <a:srgbClr val="FF0000"/>
                </a:solidFill>
                <a:effectLst/>
                <a:latin typeface="Helvetica" pitchFamily="34" charset="0"/>
                <a:ea typeface="Calibri" pitchFamily="34" charset="0"/>
                <a:cs typeface="Times New Roman" pitchFamily="18" charset="0"/>
              </a:rPr>
              <a:t>”. Si impiegano così, al massimo, gli strumenti e i mezzi offerti dalla tecnologia moderna. I risultati attesi implicano la acquisizione da parte degli studenti di livelli di conoscenza  avanzata a livello internazionale. A tal fine si punta ad ottenere gli accreditamenti di qualità di insegnamento di tipo europeo (EUA ecc.) oltre che italiani (MIUR). Con questa metodologia si spera di potere raggiungere livelli di </a:t>
            </a:r>
            <a:r>
              <a:rPr lang="it-IT" sz="2000" dirty="0" smtClean="0">
                <a:solidFill>
                  <a:srgbClr val="FF0000"/>
                </a:solidFill>
                <a:latin typeface="Helvetica" pitchFamily="34" charset="0"/>
                <a:ea typeface="Calibri" pitchFamily="34" charset="0"/>
                <a:cs typeface="Times New Roman" pitchFamily="18" charset="0"/>
              </a:rPr>
              <a:t>“</a:t>
            </a:r>
            <a:r>
              <a:rPr kumimoji="0" lang="it-IT" sz="2000" b="0" i="0" u="none" strike="noStrike" cap="none" normalizeH="0" dirty="0" smtClean="0">
                <a:ln>
                  <a:noFill/>
                </a:ln>
                <a:solidFill>
                  <a:srgbClr val="FF0000"/>
                </a:solidFill>
                <a:effectLst/>
                <a:latin typeface="Helvetica" pitchFamily="34" charset="0"/>
                <a:ea typeface="Calibri" pitchFamily="34" charset="0"/>
                <a:cs typeface="Times New Roman" pitchFamily="18" charset="0"/>
              </a:rPr>
              <a:t>rating” ragionevoli e coerenti con i livelli internazionali gestiti da Enti ed Organizzazioni  americane ed anglosassoni.</a:t>
            </a:r>
          </a:p>
          <a:p>
            <a:pPr marL="0" marR="0" lvl="0" indent="0" algn="just"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Helvetica" pitchFamily="34" charset="0"/>
                <a:ea typeface="Calibri" pitchFamily="34" charset="0"/>
                <a:cs typeface="Times New Roman" pitchFamily="18" charset="0"/>
              </a:rPr>
              <a:t> </a:t>
            </a:r>
            <a:endParaRPr kumimoji="0" lang="it-IT" sz="2000" b="0" i="0" u="none" strike="noStrike" cap="none" normalizeH="0" baseline="0" dirty="0" smtClean="0">
              <a:ln>
                <a:noFill/>
              </a:ln>
              <a:solidFill>
                <a:srgbClr val="FF0000"/>
              </a:solidFill>
              <a:effectLst/>
              <a:latin typeface="Arial" pitchFamily="34" charset="0"/>
              <a:cs typeface="Arial" pitchFamily="34" charset="0"/>
            </a:endParaRPr>
          </a:p>
        </p:txBody>
      </p:sp>
      <p:sp>
        <p:nvSpPr>
          <p:cNvPr id="5" name="Segnaposto data 4"/>
          <p:cNvSpPr>
            <a:spLocks noGrp="1"/>
          </p:cNvSpPr>
          <p:nvPr>
            <p:ph type="dt" sz="half" idx="10"/>
          </p:nvPr>
        </p:nvSpPr>
        <p:spPr/>
        <p:txBody>
          <a:bodyPr/>
          <a:lstStyle/>
          <a:p>
            <a:fld id="{2D51F850-1356-44B2-A1B9-72D900A347DD}" type="datetime1">
              <a:rPr lang="it-IT" smtClean="0"/>
              <a:pPr/>
              <a:t>14/10/2017</a:t>
            </a:fld>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19</a:t>
            </a:fld>
            <a:endParaRPr lang="it-IT"/>
          </a:p>
        </p:txBody>
      </p:sp>
      <p:sp>
        <p:nvSpPr>
          <p:cNvPr id="7" name="Segnaposto piè di pagina 6"/>
          <p:cNvSpPr>
            <a:spLocks noGrp="1"/>
          </p:cNvSpPr>
          <p:nvPr>
            <p:ph type="ftr" sz="quarter" idx="11"/>
          </p:nvPr>
        </p:nvSpPr>
        <p:spPr/>
        <p:txBody>
          <a:bodyPr/>
          <a:lstStyle/>
          <a:p>
            <a:r>
              <a:rPr lang="it-IT" smtClean="0"/>
              <a:t>dir.generale@unsirta.com</a:t>
            </a:r>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Rettangolo 2"/>
          <p:cNvSpPr/>
          <p:nvPr/>
        </p:nvSpPr>
        <p:spPr>
          <a:xfrm>
            <a:off x="0" y="1556792"/>
            <a:ext cx="9036496" cy="5909890"/>
          </a:xfrm>
          <a:prstGeom prst="rect">
            <a:avLst/>
          </a:prstGeom>
        </p:spPr>
        <p:txBody>
          <a:bodyPr wrap="square">
            <a:spAutoFit/>
          </a:bodyPr>
          <a:lstStyle/>
          <a:p>
            <a:pPr fontAlgn="t"/>
            <a:r>
              <a:rPr lang="it-IT" sz="2800" b="1" dirty="0" smtClean="0">
                <a:hlinkClick r:id="rId2"/>
              </a:rPr>
              <a:t>MISSION</a:t>
            </a:r>
            <a:endParaRPr lang="it-IT" sz="2800" b="1" dirty="0" smtClean="0"/>
          </a:p>
          <a:p>
            <a:pPr algn="just" fontAlgn="t"/>
            <a:r>
              <a:rPr lang="it-IT" sz="2800" b="1" dirty="0" smtClean="0">
                <a:solidFill>
                  <a:srgbClr val="000099"/>
                </a:solidFill>
              </a:rPr>
              <a:t>La Università Santa Rita è nata nel 2008 per svolgere ricerca scientifica e tecnologica. Dal 2014 la UNISRITA ha allargato i suoi interessi alla formazione e didattica. Lo scopo educativo primario della UNISRITA è di costruire un nuovo e moderno Istituto Superiore Universitario in grado di coprire alcuni aspetti negletti del attuale panorama universitario.</a:t>
            </a:r>
          </a:p>
          <a:p>
            <a:pPr algn="just" fontAlgn="t"/>
            <a:r>
              <a:rPr lang="it-IT" sz="2800" b="1" dirty="0" smtClean="0">
                <a:solidFill>
                  <a:srgbClr val="000099"/>
                </a:solidFill>
              </a:rPr>
              <a:t>UNISRITA si prefigge di coprire nel tempo, le richieste dei tre livelli di laurea. Quindi include e predilige i corsi di “Master” oltre ai programmi di educazione al dottorato (</a:t>
            </a:r>
            <a:r>
              <a:rPr lang="it-IT" sz="2800" b="1" dirty="0" err="1" smtClean="0">
                <a:solidFill>
                  <a:srgbClr val="000099"/>
                </a:solidFill>
              </a:rPr>
              <a:t>PhD</a:t>
            </a:r>
            <a:r>
              <a:rPr lang="it-IT" sz="2800" b="1" dirty="0" smtClean="0">
                <a:solidFill>
                  <a:srgbClr val="000099"/>
                </a:solidFill>
              </a:rPr>
              <a:t>) e corsi di Alta Formazione nonché “stage” in strategie di ricerca ed innovazione anche nella Open Science</a:t>
            </a:r>
            <a:r>
              <a:rPr lang="it-IT" sz="2800" b="1" dirty="0" smtClean="0">
                <a:solidFill>
                  <a:srgbClr val="0070C0"/>
                </a:solidFill>
              </a:rPr>
              <a:t>.</a:t>
            </a:r>
          </a:p>
          <a:p>
            <a:pPr algn="just" fontAlgn="t"/>
            <a:endParaRPr lang="it-IT" sz="2800" b="1" dirty="0">
              <a:solidFill>
                <a:srgbClr val="00B050"/>
              </a:solidFill>
            </a:endParaRPr>
          </a:p>
        </p:txBody>
      </p:sp>
      <p:pic>
        <p:nvPicPr>
          <p:cNvPr id="2050" name="Picture 2"/>
          <p:cNvPicPr>
            <a:picLocks noChangeAspect="1" noChangeArrowheads="1"/>
          </p:cNvPicPr>
          <p:nvPr/>
        </p:nvPicPr>
        <p:blipFill>
          <a:blip r:embed="rId3" cstate="print"/>
          <a:srcRect/>
          <a:stretch>
            <a:fillRect/>
          </a:stretch>
        </p:blipFill>
        <p:spPr bwMode="auto">
          <a:xfrm>
            <a:off x="0" y="0"/>
            <a:ext cx="9153525" cy="1343025"/>
          </a:xfrm>
          <a:prstGeom prst="rect">
            <a:avLst/>
          </a:prstGeom>
          <a:noFill/>
          <a:ln w="9525">
            <a:noFill/>
            <a:miter lim="800000"/>
            <a:headEnd/>
            <a:tailEnd/>
          </a:ln>
        </p:spPr>
      </p:pic>
      <p:sp>
        <p:nvSpPr>
          <p:cNvPr id="5" name="Segnaposto data 4"/>
          <p:cNvSpPr>
            <a:spLocks noGrp="1"/>
          </p:cNvSpPr>
          <p:nvPr>
            <p:ph type="dt" sz="half" idx="10"/>
          </p:nvPr>
        </p:nvSpPr>
        <p:spPr/>
        <p:txBody>
          <a:bodyPr/>
          <a:lstStyle/>
          <a:p>
            <a:fld id="{968B00C8-E7CF-4BE1-80F6-8BFEDB1D2977}" type="datetime1">
              <a:rPr lang="it-IT" smtClean="0"/>
              <a:pPr/>
              <a:t>14/10/2017</a:t>
            </a:fld>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2</a:t>
            </a:fld>
            <a:endParaRPr lang="it-IT"/>
          </a:p>
        </p:txBody>
      </p:sp>
      <p:sp>
        <p:nvSpPr>
          <p:cNvPr id="7" name="Segnaposto piè di pagina 6"/>
          <p:cNvSpPr>
            <a:spLocks noGrp="1"/>
          </p:cNvSpPr>
          <p:nvPr>
            <p:ph type="ftr" sz="quarter" idx="11"/>
          </p:nvPr>
        </p:nvSpPr>
        <p:spPr/>
        <p:txBody>
          <a:bodyPr/>
          <a:lstStyle/>
          <a:p>
            <a:r>
              <a:rPr lang="it-IT" smtClean="0"/>
              <a:t>dir.generale@unsirta.com</a:t>
            </a:r>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467544" y="1859340"/>
            <a:ext cx="8208912" cy="4401205"/>
          </a:xfrm>
          <a:prstGeom prst="rect">
            <a:avLst/>
          </a:prstGeom>
        </p:spPr>
        <p:txBody>
          <a:bodyPr wrap="square">
            <a:spAutoFit/>
          </a:bodyPr>
          <a:lstStyle/>
          <a:p>
            <a:pPr algn="just" fontAlgn="t"/>
            <a:r>
              <a:rPr lang="it-IT" sz="2800" b="1" dirty="0" smtClean="0">
                <a:solidFill>
                  <a:srgbClr val="00B050"/>
                </a:solidFill>
              </a:rPr>
              <a:t>La Scuola Superiore Santa Rita (UNISRITA) è iscritta all’ALBO degli Istituti Superiori Universitari accreditati dal Ministero dell’Istruzione Università e Ricerca (MIUR).</a:t>
            </a:r>
          </a:p>
          <a:p>
            <a:pPr algn="just" fontAlgn="t"/>
            <a:r>
              <a:rPr lang="it-IT" sz="2800" b="1" dirty="0" smtClean="0">
                <a:solidFill>
                  <a:srgbClr val="00B050"/>
                </a:solidFill>
              </a:rPr>
              <a:t>Per scelta prioritaria, UNISRITA si propone di ottenere la qualifica di Università Accreditata dalla “European University </a:t>
            </a:r>
            <a:r>
              <a:rPr lang="it-IT" sz="2800" b="1" dirty="0" err="1" smtClean="0">
                <a:solidFill>
                  <a:srgbClr val="00B050"/>
                </a:solidFill>
              </a:rPr>
              <a:t>Assurance</a:t>
            </a:r>
            <a:r>
              <a:rPr lang="it-IT" sz="2800" b="1" dirty="0" smtClean="0">
                <a:solidFill>
                  <a:srgbClr val="00B050"/>
                </a:solidFill>
              </a:rPr>
              <a:t>” (EUA: </a:t>
            </a:r>
            <a:r>
              <a:rPr lang="it-IT" sz="2800" dirty="0" smtClean="0">
                <a:solidFill>
                  <a:srgbClr val="00B050"/>
                </a:solidFill>
              </a:rPr>
              <a:t>Avenue de l’</a:t>
            </a:r>
            <a:r>
              <a:rPr lang="it-IT" sz="2800" dirty="0" err="1" smtClean="0">
                <a:solidFill>
                  <a:srgbClr val="00B050"/>
                </a:solidFill>
              </a:rPr>
              <a:t>Yser</a:t>
            </a:r>
            <a:r>
              <a:rPr lang="it-IT" sz="2800" dirty="0" smtClean="0">
                <a:solidFill>
                  <a:srgbClr val="00B050"/>
                </a:solidFill>
              </a:rPr>
              <a:t> 24 · 1040 </a:t>
            </a:r>
            <a:r>
              <a:rPr lang="it-IT" sz="2800" dirty="0" err="1" smtClean="0">
                <a:solidFill>
                  <a:srgbClr val="00B050"/>
                </a:solidFill>
              </a:rPr>
              <a:t>Brussels</a:t>
            </a:r>
            <a:r>
              <a:rPr lang="it-IT" sz="2800" dirty="0" smtClean="0">
                <a:solidFill>
                  <a:srgbClr val="00B050"/>
                </a:solidFill>
              </a:rPr>
              <a:t>, </a:t>
            </a:r>
            <a:r>
              <a:rPr lang="it-IT" sz="2800" dirty="0" err="1" smtClean="0">
                <a:solidFill>
                  <a:srgbClr val="00B050"/>
                </a:solidFill>
              </a:rPr>
              <a:t>Belgium</a:t>
            </a:r>
            <a:r>
              <a:rPr lang="it-IT" sz="2800" b="1" dirty="0" smtClean="0">
                <a:solidFill>
                  <a:srgbClr val="00B050"/>
                </a:solidFill>
              </a:rPr>
              <a:t>) e recepita dal MIUR,  secondo le regole e le norme di qualità emesse dai “</a:t>
            </a:r>
            <a:r>
              <a:rPr lang="it-IT" sz="2800" b="1" dirty="0" err="1" smtClean="0">
                <a:solidFill>
                  <a:srgbClr val="00B050"/>
                </a:solidFill>
              </a:rPr>
              <a:t>Board</a:t>
            </a:r>
            <a:r>
              <a:rPr lang="it-IT" sz="2800" b="1" dirty="0" smtClean="0">
                <a:solidFill>
                  <a:srgbClr val="00B050"/>
                </a:solidFill>
              </a:rPr>
              <a:t> of </a:t>
            </a:r>
            <a:r>
              <a:rPr lang="it-IT" sz="2800" b="1" dirty="0" err="1" smtClean="0">
                <a:solidFill>
                  <a:srgbClr val="00B050"/>
                </a:solidFill>
              </a:rPr>
              <a:t>Directors</a:t>
            </a:r>
            <a:r>
              <a:rPr lang="it-IT" sz="2800" b="1" dirty="0" smtClean="0">
                <a:solidFill>
                  <a:srgbClr val="00B050"/>
                </a:solidFill>
              </a:rPr>
              <a:t>”  della EUA.</a:t>
            </a:r>
            <a:endParaRPr lang="it-IT" sz="2800" dirty="0"/>
          </a:p>
        </p:txBody>
      </p:sp>
      <p:pic>
        <p:nvPicPr>
          <p:cNvPr id="4"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
        <p:nvSpPr>
          <p:cNvPr id="5" name="Segnaposto data 4"/>
          <p:cNvSpPr>
            <a:spLocks noGrp="1"/>
          </p:cNvSpPr>
          <p:nvPr>
            <p:ph type="dt" sz="half" idx="10"/>
          </p:nvPr>
        </p:nvSpPr>
        <p:spPr/>
        <p:txBody>
          <a:bodyPr/>
          <a:lstStyle/>
          <a:p>
            <a:fld id="{681A1356-0443-40F5-949B-D6F2F6C923A8}" type="datetime1">
              <a:rPr lang="it-IT" smtClean="0"/>
              <a:pPr/>
              <a:t>14/10/2017</a:t>
            </a:fld>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3</a:t>
            </a:fld>
            <a:endParaRPr lang="it-IT"/>
          </a:p>
        </p:txBody>
      </p:sp>
      <p:sp>
        <p:nvSpPr>
          <p:cNvPr id="7" name="Segnaposto piè di pagina 6"/>
          <p:cNvSpPr>
            <a:spLocks noGrp="1"/>
          </p:cNvSpPr>
          <p:nvPr>
            <p:ph type="ftr" sz="quarter" idx="11"/>
          </p:nvPr>
        </p:nvSpPr>
        <p:spPr/>
        <p:txBody>
          <a:bodyPr/>
          <a:lstStyle/>
          <a:p>
            <a:r>
              <a:rPr lang="it-IT" smtClean="0"/>
              <a:t>dir.generale@unsirta.com</a:t>
            </a:r>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02B46137-DC48-403F-B15E-61D5716F161F}" type="datetime1">
              <a:rPr lang="it-IT" smtClean="0"/>
              <a:pPr/>
              <a:t>14/10/2017</a:t>
            </a:fld>
            <a:endParaRPr lang="it-IT"/>
          </a:p>
        </p:txBody>
      </p:sp>
      <p:sp>
        <p:nvSpPr>
          <p:cNvPr id="4" name="Segnaposto piè di pagina 3"/>
          <p:cNvSpPr>
            <a:spLocks noGrp="1"/>
          </p:cNvSpPr>
          <p:nvPr>
            <p:ph type="ftr" sz="quarter" idx="11"/>
          </p:nvPr>
        </p:nvSpPr>
        <p:spPr/>
        <p:txBody>
          <a:bodyPr/>
          <a:lstStyle/>
          <a:p>
            <a:r>
              <a:rPr lang="it-IT" smtClean="0"/>
              <a:t>dir.generale@unsirta.com</a:t>
            </a:r>
            <a:endParaRPr lang="it-IT"/>
          </a:p>
        </p:txBody>
      </p:sp>
      <p:sp>
        <p:nvSpPr>
          <p:cNvPr id="5" name="Segnaposto numero diapositiva 4"/>
          <p:cNvSpPr>
            <a:spLocks noGrp="1"/>
          </p:cNvSpPr>
          <p:nvPr>
            <p:ph type="sldNum" sz="quarter" idx="12"/>
          </p:nvPr>
        </p:nvSpPr>
        <p:spPr/>
        <p:txBody>
          <a:bodyPr/>
          <a:lstStyle/>
          <a:p>
            <a:fld id="{21BAD320-8706-4C19-95ED-B7796E71A860}" type="slidenum">
              <a:rPr lang="it-IT" smtClean="0"/>
              <a:pPr/>
              <a:t>4</a:t>
            </a:fld>
            <a:endParaRPr lang="it-IT"/>
          </a:p>
        </p:txBody>
      </p:sp>
      <p:pic>
        <p:nvPicPr>
          <p:cNvPr id="6"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
        <p:nvSpPr>
          <p:cNvPr id="8" name="Rettangolo 7"/>
          <p:cNvSpPr/>
          <p:nvPr/>
        </p:nvSpPr>
        <p:spPr>
          <a:xfrm>
            <a:off x="395536" y="1628800"/>
            <a:ext cx="8352928" cy="5016758"/>
          </a:xfrm>
          <a:prstGeom prst="rect">
            <a:avLst/>
          </a:prstGeom>
        </p:spPr>
        <p:txBody>
          <a:bodyPr wrap="square">
            <a:spAutoFit/>
          </a:bodyPr>
          <a:lstStyle/>
          <a:p>
            <a:pPr algn="just" fontAlgn="t"/>
            <a:r>
              <a:rPr lang="it-IT" sz="2000" b="1" dirty="0" smtClean="0">
                <a:solidFill>
                  <a:srgbClr val="FF0000"/>
                </a:solidFill>
              </a:rPr>
              <a:t>L’INSEGNAMENTO di qualsiasi argomento scientifico tecnologico e/o culturale in senso lato (materie classiche, psicologia, giurisprudenza, scienze politiche ecc.) assume caratteristiche di qualità, se e solo se.</a:t>
            </a:r>
          </a:p>
          <a:p>
            <a:pPr marL="342900" indent="-342900" algn="just" fontAlgn="t">
              <a:buFont typeface="+mj-lt"/>
              <a:buAutoNum type="arabicPeriod"/>
            </a:pPr>
            <a:r>
              <a:rPr lang="it-IT" sz="2000" b="1" dirty="0" smtClean="0">
                <a:solidFill>
                  <a:srgbClr val="FF0000"/>
                </a:solidFill>
              </a:rPr>
              <a:t>prima di tutto soddisfa lo studente e lo prepara per la professione.</a:t>
            </a:r>
          </a:p>
          <a:p>
            <a:pPr marL="342900" indent="-342900" algn="just" fontAlgn="t">
              <a:buFont typeface="+mj-lt"/>
              <a:buAutoNum type="arabicPeriod"/>
            </a:pPr>
            <a:r>
              <a:rPr lang="it-IT" sz="2000" b="1" dirty="0" smtClean="0">
                <a:solidFill>
                  <a:srgbClr val="FF0000"/>
                </a:solidFill>
              </a:rPr>
              <a:t>instilla lo spirito della ricerca, dopo avere profuso le fondamenta necessarie.   </a:t>
            </a:r>
          </a:p>
          <a:p>
            <a:pPr marL="457200" indent="-457200" algn="just" fontAlgn="t"/>
            <a:r>
              <a:rPr lang="it-IT" sz="2000" b="1" dirty="0" smtClean="0">
                <a:solidFill>
                  <a:srgbClr val="FF0000"/>
                </a:solidFill>
              </a:rPr>
              <a:t>Per soddisfare tali scopi si rispettano i requisiti organizzativi imposti dall’Europa con i tre  livelli di laurea:</a:t>
            </a:r>
          </a:p>
          <a:p>
            <a:pPr marL="457200" indent="-457200" algn="just" fontAlgn="t">
              <a:buFont typeface="+mj-lt"/>
              <a:buAutoNum type="arabicPeriod"/>
            </a:pPr>
            <a:r>
              <a:rPr lang="it-IT" sz="2000" b="1" dirty="0" smtClean="0">
                <a:solidFill>
                  <a:srgbClr val="FF0000"/>
                </a:solidFill>
              </a:rPr>
              <a:t> Diploma triennale [Bachelor of Science (</a:t>
            </a:r>
            <a:r>
              <a:rPr lang="it-IT" sz="2000" b="1" dirty="0" err="1" smtClean="0">
                <a:solidFill>
                  <a:srgbClr val="FF0000"/>
                </a:solidFill>
              </a:rPr>
              <a:t>BoS</a:t>
            </a:r>
            <a:r>
              <a:rPr lang="it-IT" sz="2000" b="1" dirty="0" smtClean="0">
                <a:solidFill>
                  <a:srgbClr val="FF0000"/>
                </a:solidFill>
              </a:rPr>
              <a:t>)]. </a:t>
            </a:r>
          </a:p>
          <a:p>
            <a:pPr marL="457200" indent="-457200" algn="just" fontAlgn="t">
              <a:buFont typeface="+mj-lt"/>
              <a:buAutoNum type="arabicPeriod"/>
            </a:pPr>
            <a:r>
              <a:rPr lang="it-IT" sz="2000" b="1" dirty="0" smtClean="0">
                <a:solidFill>
                  <a:srgbClr val="FF0000"/>
                </a:solidFill>
              </a:rPr>
              <a:t>Laurea Magistralis (</a:t>
            </a:r>
            <a:r>
              <a:rPr lang="it-IT" sz="2000" b="1" dirty="0" err="1" smtClean="0">
                <a:solidFill>
                  <a:srgbClr val="FF0000"/>
                </a:solidFill>
              </a:rPr>
              <a:t>MoS</a:t>
            </a:r>
            <a:r>
              <a:rPr lang="it-IT" sz="2000" b="1" dirty="0" smtClean="0">
                <a:solidFill>
                  <a:srgbClr val="FF0000"/>
                </a:solidFill>
              </a:rPr>
              <a:t>).  </a:t>
            </a:r>
          </a:p>
          <a:p>
            <a:pPr marL="457200" indent="-457200" algn="just" fontAlgn="t">
              <a:buFont typeface="+mj-lt"/>
              <a:buAutoNum type="arabicPeriod"/>
            </a:pPr>
            <a:r>
              <a:rPr lang="it-IT" sz="2000" b="1" dirty="0" smtClean="0">
                <a:solidFill>
                  <a:srgbClr val="FF0000"/>
                </a:solidFill>
              </a:rPr>
              <a:t>Dottorato di Ricerca (PhD)]. </a:t>
            </a:r>
          </a:p>
          <a:p>
            <a:pPr algn="just" fontAlgn="t"/>
            <a:endParaRPr lang="it-IT" sz="2000" b="1" dirty="0" smtClean="0">
              <a:solidFill>
                <a:srgbClr val="FF0000"/>
              </a:solidFill>
            </a:endParaRPr>
          </a:p>
          <a:p>
            <a:pPr algn="just" fontAlgn="t"/>
            <a:r>
              <a:rPr lang="it-IT" sz="2000" b="1" dirty="0" smtClean="0">
                <a:solidFill>
                  <a:srgbClr val="FF0000"/>
                </a:solidFill>
              </a:rPr>
              <a:t>In altre parole la qualità nell’insegnamento è prima di tutto progettazione e invenzione e quindi ricerca.  L’insegnamento al terzo livello è insegnamento alla ricerca con argomenti e obiettivi primari di metodologia della ricerca scientifica. </a:t>
            </a:r>
            <a:endParaRPr lang="it-IT" sz="20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BAC7D63-2B45-49E1-8659-F3853A7AE48B}" type="datetime1">
              <a:rPr lang="it-IT" smtClean="0"/>
              <a:pPr/>
              <a:t>14/10/2017</a:t>
            </a:fld>
            <a:endParaRPr lang="it-IT" dirty="0"/>
          </a:p>
        </p:txBody>
      </p:sp>
      <p:sp>
        <p:nvSpPr>
          <p:cNvPr id="3" name="Segnaposto piè di pagina 2"/>
          <p:cNvSpPr>
            <a:spLocks noGrp="1"/>
          </p:cNvSpPr>
          <p:nvPr>
            <p:ph type="ftr" sz="quarter" idx="11"/>
          </p:nvPr>
        </p:nvSpPr>
        <p:spPr/>
        <p:txBody>
          <a:bodyPr/>
          <a:lstStyle/>
          <a:p>
            <a:r>
              <a:rPr lang="it-IT" dirty="0" smtClean="0"/>
              <a:t>dir.generale@unsirta.com</a:t>
            </a:r>
            <a:endParaRPr lang="it-IT" dirty="0"/>
          </a:p>
        </p:txBody>
      </p:sp>
      <p:sp>
        <p:nvSpPr>
          <p:cNvPr id="4" name="Segnaposto numero diapositiva 3"/>
          <p:cNvSpPr>
            <a:spLocks noGrp="1"/>
          </p:cNvSpPr>
          <p:nvPr>
            <p:ph type="sldNum" sz="quarter" idx="12"/>
          </p:nvPr>
        </p:nvSpPr>
        <p:spPr/>
        <p:txBody>
          <a:bodyPr/>
          <a:lstStyle/>
          <a:p>
            <a:fld id="{21BAD320-8706-4C19-95ED-B7796E71A860}" type="slidenum">
              <a:rPr lang="it-IT" smtClean="0"/>
              <a:pPr/>
              <a:t>5</a:t>
            </a:fld>
            <a:endParaRPr lang="it-IT" dirty="0"/>
          </a:p>
        </p:txBody>
      </p:sp>
      <p:sp>
        <p:nvSpPr>
          <p:cNvPr id="5" name="Rettangolo 4"/>
          <p:cNvSpPr/>
          <p:nvPr/>
        </p:nvSpPr>
        <p:spPr>
          <a:xfrm>
            <a:off x="179512" y="1412776"/>
            <a:ext cx="8568952" cy="5262979"/>
          </a:xfrm>
          <a:prstGeom prst="rect">
            <a:avLst/>
          </a:prstGeom>
        </p:spPr>
        <p:txBody>
          <a:bodyPr wrap="square">
            <a:spAutoFit/>
          </a:bodyPr>
          <a:lstStyle/>
          <a:p>
            <a:pPr algn="just"/>
            <a:r>
              <a:rPr lang="it-IT" sz="2400" b="1" dirty="0" smtClean="0">
                <a:solidFill>
                  <a:srgbClr val="FF0000"/>
                </a:solidFill>
              </a:rPr>
              <a:t>Prima di continuare lungo questo tipo di approccio e orientamento culturale, vanno elaborati e presentati alcuni commenti alla suddetta nuova suddivisione dei tre livelli di laurea voluti dalla Lobby delle Università Anglosassoni, francesi e tedesche: la cosiddetta “North European University </a:t>
            </a:r>
            <a:r>
              <a:rPr lang="it-IT" sz="2400" b="1" smtClean="0">
                <a:solidFill>
                  <a:srgbClr val="FF0000"/>
                </a:solidFill>
              </a:rPr>
              <a:t>Association</a:t>
            </a:r>
            <a:r>
              <a:rPr lang="it-IT" sz="2400" b="1" dirty="0" smtClean="0">
                <a:solidFill>
                  <a:srgbClr val="FF0000"/>
                </a:solidFill>
              </a:rPr>
              <a:t>”. </a:t>
            </a:r>
          </a:p>
          <a:p>
            <a:pPr algn="just"/>
            <a:r>
              <a:rPr lang="it-IT" sz="2400" b="1" dirty="0" smtClean="0">
                <a:solidFill>
                  <a:srgbClr val="FF0000"/>
                </a:solidFill>
              </a:rPr>
              <a:t>Si ricorda che il concetto di Università e la prima Università nel Mondo sono stati creati e realizzati a Bologna e quindi in Italia. Di conseguenza , la tradizione italiana culturale dell’insegnamento di evoluta per almeno 5 secoli con rispetto delle istituzioni iniziali. Limitandosi alla tradizione del secolo scorso, la scuola italiana è sempre stata basata su 5 anni di scuole elementari, 3 anni di scuole medie e 5 altri anni di liceo (classico, scientifico e tecnologico ecc.). </a:t>
            </a:r>
          </a:p>
          <a:p>
            <a:pPr algn="just"/>
            <a:r>
              <a:rPr lang="it-IT" sz="2400" b="1" dirty="0" smtClean="0">
                <a:solidFill>
                  <a:srgbClr val="FF0000"/>
                </a:solidFill>
              </a:rPr>
              <a:t> </a:t>
            </a:r>
            <a:endParaRPr lang="it-IT" sz="2400" dirty="0"/>
          </a:p>
        </p:txBody>
      </p:sp>
      <p:pic>
        <p:nvPicPr>
          <p:cNvPr id="6"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BAC7D63-2B45-49E1-8659-F3853A7AE48B}" type="datetime1">
              <a:rPr lang="it-IT" smtClean="0"/>
              <a:pPr/>
              <a:t>14/10/2017</a:t>
            </a:fld>
            <a:endParaRPr lang="it-IT"/>
          </a:p>
        </p:txBody>
      </p:sp>
      <p:sp>
        <p:nvSpPr>
          <p:cNvPr id="3" name="Segnaposto piè di pagina 2"/>
          <p:cNvSpPr>
            <a:spLocks noGrp="1"/>
          </p:cNvSpPr>
          <p:nvPr>
            <p:ph type="ftr" sz="quarter" idx="11"/>
          </p:nvPr>
        </p:nvSpPr>
        <p:spPr/>
        <p:txBody>
          <a:bodyPr/>
          <a:lstStyle/>
          <a:p>
            <a:r>
              <a:rPr lang="it-IT" smtClean="0"/>
              <a:t>dir.generale@unsirta.com</a:t>
            </a:r>
            <a:endParaRPr lang="it-IT"/>
          </a:p>
        </p:txBody>
      </p:sp>
      <p:sp>
        <p:nvSpPr>
          <p:cNvPr id="4" name="Segnaposto numero diapositiva 3"/>
          <p:cNvSpPr>
            <a:spLocks noGrp="1"/>
          </p:cNvSpPr>
          <p:nvPr>
            <p:ph type="sldNum" sz="quarter" idx="12"/>
          </p:nvPr>
        </p:nvSpPr>
        <p:spPr/>
        <p:txBody>
          <a:bodyPr/>
          <a:lstStyle/>
          <a:p>
            <a:fld id="{21BAD320-8706-4C19-95ED-B7796E71A860}" type="slidenum">
              <a:rPr lang="it-IT" smtClean="0"/>
              <a:pPr/>
              <a:t>6</a:t>
            </a:fld>
            <a:endParaRPr lang="it-IT"/>
          </a:p>
        </p:txBody>
      </p:sp>
      <p:pic>
        <p:nvPicPr>
          <p:cNvPr id="5"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
        <p:nvSpPr>
          <p:cNvPr id="6" name="Rettangolo 5"/>
          <p:cNvSpPr/>
          <p:nvPr/>
        </p:nvSpPr>
        <p:spPr>
          <a:xfrm>
            <a:off x="287016" y="1484784"/>
            <a:ext cx="8856984" cy="6063198"/>
          </a:xfrm>
          <a:prstGeom prst="rect">
            <a:avLst/>
          </a:prstGeom>
        </p:spPr>
        <p:txBody>
          <a:bodyPr wrap="square">
            <a:spAutoFit/>
          </a:bodyPr>
          <a:lstStyle/>
          <a:p>
            <a:pPr algn="just"/>
            <a:r>
              <a:rPr lang="it-IT" sz="2200" b="1" dirty="0" smtClean="0">
                <a:solidFill>
                  <a:srgbClr val="FF0000"/>
                </a:solidFill>
              </a:rPr>
              <a:t>Successivamente, lo studente aveva ed ha accesso all’Università per seguire corsi di laurea di tipo unico che rilasciavano io titoli di “Laurea di Dottore in …”. A seconda del tipo di laurea il corso durava da 4 a 5  o 6 anni. Nella antica e storica Università Italiana, non esistevano i suddetti tre livelli di titolo semplicemente poiché non aveva alcun senso dal punto di vista logico, della preparazione e della conoscenza. Il Liceo italiano era ed è ben superiore alla “high </a:t>
            </a:r>
            <a:r>
              <a:rPr lang="it-IT" sz="2200" b="1" dirty="0" err="1" smtClean="0">
                <a:solidFill>
                  <a:srgbClr val="FF0000"/>
                </a:solidFill>
              </a:rPr>
              <a:t>school</a:t>
            </a:r>
            <a:r>
              <a:rPr lang="it-IT" sz="2200" b="1" dirty="0" smtClean="0">
                <a:solidFill>
                  <a:srgbClr val="FF0000"/>
                </a:solidFill>
              </a:rPr>
              <a:t>” e non solo poiché dura 5 anni invece dei 4 in Inghilterra ecc. ma soprattutto poiché si insegna molto bene a studiare e la preparazione classica è molto più approfondita ed accurata. Esperienze di vita e lavoro in Europa ed Inghilterra lo sostanziano.</a:t>
            </a:r>
          </a:p>
          <a:p>
            <a:pPr algn="just"/>
            <a:r>
              <a:rPr lang="it-IT" sz="2200" b="1" dirty="0" smtClean="0">
                <a:solidFill>
                  <a:srgbClr val="FF0000"/>
                </a:solidFill>
              </a:rPr>
              <a:t>Senza  volere continuare a mettere e rigirare il dito nella piaga,  basta dire che l’Italia ha sostanzialmente rinunciato alla sua antica tradizione culturale e scientifica galileiana per sottostare e sottoporsi, inginocchiandosi, alla superficiale tradizione culturale inglese, più pragmatica ma meno classica.</a:t>
            </a:r>
          </a:p>
          <a:p>
            <a:pPr algn="just"/>
            <a:r>
              <a:rPr lang="it-IT" sz="2200" b="1" dirty="0" smtClean="0">
                <a:solidFill>
                  <a:srgbClr val="FF0000"/>
                </a:solidFill>
              </a:rPr>
              <a:t> </a:t>
            </a:r>
          </a:p>
          <a:p>
            <a:endParaRPr lang="it-IT" b="1" dirty="0" smtClean="0">
              <a:solidFill>
                <a:srgbClr val="FF0000"/>
              </a:solidFill>
            </a:endParaRPr>
          </a:p>
          <a:p>
            <a:endParaRPr lang="it-IT" b="1" dirty="0" smtClean="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BAC7D63-2B45-49E1-8659-F3853A7AE48B}" type="datetime1">
              <a:rPr lang="it-IT" smtClean="0"/>
              <a:pPr/>
              <a:t>14/10/2017</a:t>
            </a:fld>
            <a:endParaRPr lang="it-IT"/>
          </a:p>
        </p:txBody>
      </p:sp>
      <p:sp>
        <p:nvSpPr>
          <p:cNvPr id="3" name="Segnaposto piè di pagina 2"/>
          <p:cNvSpPr>
            <a:spLocks noGrp="1"/>
          </p:cNvSpPr>
          <p:nvPr>
            <p:ph type="ftr" sz="quarter" idx="11"/>
          </p:nvPr>
        </p:nvSpPr>
        <p:spPr/>
        <p:txBody>
          <a:bodyPr/>
          <a:lstStyle/>
          <a:p>
            <a:r>
              <a:rPr lang="it-IT" smtClean="0"/>
              <a:t>dir.generale@unsirta.com</a:t>
            </a:r>
            <a:endParaRPr lang="it-IT"/>
          </a:p>
        </p:txBody>
      </p:sp>
      <p:sp>
        <p:nvSpPr>
          <p:cNvPr id="4" name="Segnaposto numero diapositiva 3"/>
          <p:cNvSpPr>
            <a:spLocks noGrp="1"/>
          </p:cNvSpPr>
          <p:nvPr>
            <p:ph type="sldNum" sz="quarter" idx="12"/>
          </p:nvPr>
        </p:nvSpPr>
        <p:spPr/>
        <p:txBody>
          <a:bodyPr/>
          <a:lstStyle/>
          <a:p>
            <a:fld id="{21BAD320-8706-4C19-95ED-B7796E71A860}" type="slidenum">
              <a:rPr lang="it-IT" smtClean="0"/>
              <a:pPr/>
              <a:t>7</a:t>
            </a:fld>
            <a:endParaRPr lang="it-IT"/>
          </a:p>
        </p:txBody>
      </p:sp>
      <p:sp>
        <p:nvSpPr>
          <p:cNvPr id="5" name="Rettangolo 4"/>
          <p:cNvSpPr/>
          <p:nvPr/>
        </p:nvSpPr>
        <p:spPr>
          <a:xfrm>
            <a:off x="179512" y="1484784"/>
            <a:ext cx="8784976" cy="5293757"/>
          </a:xfrm>
          <a:prstGeom prst="rect">
            <a:avLst/>
          </a:prstGeom>
        </p:spPr>
        <p:txBody>
          <a:bodyPr wrap="square">
            <a:spAutoFit/>
          </a:bodyPr>
          <a:lstStyle/>
          <a:p>
            <a:pPr algn="just"/>
            <a:r>
              <a:rPr lang="it-IT" sz="2000" b="1" dirty="0" smtClean="0">
                <a:solidFill>
                  <a:srgbClr val="FF0000"/>
                </a:solidFill>
              </a:rPr>
              <a:t>in questo contesto si inserisce la European University </a:t>
            </a:r>
            <a:r>
              <a:rPr lang="it-IT" sz="2000" b="1" dirty="0" err="1" smtClean="0">
                <a:solidFill>
                  <a:srgbClr val="FF0000"/>
                </a:solidFill>
              </a:rPr>
              <a:t>Assurance</a:t>
            </a:r>
            <a:r>
              <a:rPr lang="it-IT" sz="2000" b="1" dirty="0" smtClean="0">
                <a:solidFill>
                  <a:srgbClr val="FF0000"/>
                </a:solidFill>
              </a:rPr>
              <a:t> (EUA) con il compito primario di definire la equipollenza dei titoli nei vari Paesi Membri  Europei. Non è ancora dato sapere se la UK con la BREXIT è fuori anche dalla  EUA. Quasi dieci anni di esperienza diretta in materia, hanno dimostrato la enorme supponenza, la prevaricazione e la presunzione dei rappresentanti inglesi nell’ambito dei </a:t>
            </a:r>
            <a:r>
              <a:rPr lang="it-IT" sz="2000" b="1" dirty="0" err="1" smtClean="0">
                <a:solidFill>
                  <a:srgbClr val="FF0000"/>
                </a:solidFill>
              </a:rPr>
              <a:t>Working</a:t>
            </a:r>
            <a:r>
              <a:rPr lang="it-IT" sz="2000" b="1" dirty="0" smtClean="0">
                <a:solidFill>
                  <a:srgbClr val="FF0000"/>
                </a:solidFill>
              </a:rPr>
              <a:t> Group e altri organismi della EUA.  Vogliono essere a forza i “managers” di tutto!!</a:t>
            </a:r>
          </a:p>
          <a:p>
            <a:pPr algn="just"/>
            <a:r>
              <a:rPr lang="it-IT" sz="2000" b="1" dirty="0" smtClean="0">
                <a:solidFill>
                  <a:srgbClr val="FF0000"/>
                </a:solidFill>
              </a:rPr>
              <a:t>Bisogna solo sperare che con la BREXIT , gli inglesi vadano via anche dalla </a:t>
            </a:r>
            <a:r>
              <a:rPr lang="it-IT" sz="2000" b="1" dirty="0" err="1" smtClean="0">
                <a:solidFill>
                  <a:srgbClr val="FF0000"/>
                </a:solidFill>
              </a:rPr>
              <a:t>orgnizzazine</a:t>
            </a:r>
            <a:r>
              <a:rPr lang="it-IT" sz="2000" b="1" dirty="0" smtClean="0">
                <a:solidFill>
                  <a:srgbClr val="FF0000"/>
                </a:solidFill>
              </a:rPr>
              <a:t> delal EUA rendendola automaticamente più democratica e più rispettosa </a:t>
            </a:r>
            <a:r>
              <a:rPr lang="it-IT" sz="2000" b="1" dirty="0" err="1" smtClean="0">
                <a:solidFill>
                  <a:srgbClr val="FF0000"/>
                </a:solidFill>
              </a:rPr>
              <a:t>delel</a:t>
            </a:r>
            <a:r>
              <a:rPr lang="it-IT" sz="2000" b="1" dirty="0" smtClean="0">
                <a:solidFill>
                  <a:srgbClr val="FF0000"/>
                </a:solidFill>
              </a:rPr>
              <a:t> culture degli altri Paesi Membri dell’Europa. </a:t>
            </a:r>
          </a:p>
          <a:p>
            <a:pPr algn="just"/>
            <a:r>
              <a:rPr lang="it-IT" sz="2000" b="1" dirty="0" smtClean="0">
                <a:solidFill>
                  <a:srgbClr val="FF0000"/>
                </a:solidFill>
              </a:rPr>
              <a:t>In ogni caso il male iniziale è fatto, ma la sapienza della EUA può continuare a programmare e costruire equipollenza e uguaglianza culturale e di preparazione delle Università Europee, veramente tali. I Paesi </a:t>
            </a:r>
            <a:r>
              <a:rPr lang="it-IT" sz="2000" b="1" dirty="0" err="1" smtClean="0">
                <a:solidFill>
                  <a:srgbClr val="FF0000"/>
                </a:solidFill>
              </a:rPr>
              <a:t>europe</a:t>
            </a:r>
            <a:r>
              <a:rPr lang="it-IT" sz="2000" b="1" dirty="0" smtClean="0">
                <a:solidFill>
                  <a:srgbClr val="FF0000"/>
                </a:solidFill>
              </a:rPr>
              <a:t> e le loro relative Università che hanno intenzione solo di comandare e imporre il loro metodi, in maniera antidemocratica non sono bene accolti nella Università Europea democratica e liberale. </a:t>
            </a:r>
          </a:p>
          <a:p>
            <a:pPr algn="just"/>
            <a:endParaRPr lang="it-IT" b="1" dirty="0" smtClean="0">
              <a:solidFill>
                <a:srgbClr val="FF0000"/>
              </a:solidFill>
            </a:endParaRPr>
          </a:p>
        </p:txBody>
      </p:sp>
      <p:pic>
        <p:nvPicPr>
          <p:cNvPr id="6"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sp>
        <p:nvSpPr>
          <p:cNvPr id="4" name="Rettangolo 3"/>
          <p:cNvSpPr/>
          <p:nvPr/>
        </p:nvSpPr>
        <p:spPr>
          <a:xfrm>
            <a:off x="251520" y="1443841"/>
            <a:ext cx="8784976" cy="7663636"/>
          </a:xfrm>
          <a:prstGeom prst="rect">
            <a:avLst/>
          </a:prstGeom>
        </p:spPr>
        <p:txBody>
          <a:bodyPr wrap="square">
            <a:spAutoFit/>
          </a:bodyPr>
          <a:lstStyle/>
          <a:p>
            <a:pPr algn="just"/>
            <a:r>
              <a:rPr lang="en-US" b="1" dirty="0" smtClean="0">
                <a:solidFill>
                  <a:srgbClr val="000099"/>
                </a:solidFill>
              </a:rPr>
              <a:t>UNISRITA  </a:t>
            </a:r>
            <a:r>
              <a:rPr lang="en-US" b="1" dirty="0" err="1" smtClean="0">
                <a:solidFill>
                  <a:srgbClr val="000099"/>
                </a:solidFill>
              </a:rPr>
              <a:t>vuole</a:t>
            </a:r>
            <a:r>
              <a:rPr lang="en-US" b="1" dirty="0" smtClean="0">
                <a:solidFill>
                  <a:srgbClr val="000099"/>
                </a:solidFill>
              </a:rPr>
              <a:t>  </a:t>
            </a:r>
            <a:r>
              <a:rPr lang="en-US" b="1" dirty="0" err="1" smtClean="0">
                <a:solidFill>
                  <a:srgbClr val="000099"/>
                </a:solidFill>
              </a:rPr>
              <a:t>soddisfare</a:t>
            </a:r>
            <a:r>
              <a:rPr lang="en-US" b="1" dirty="0" smtClean="0">
                <a:solidFill>
                  <a:srgbClr val="000099"/>
                </a:solidFill>
              </a:rPr>
              <a:t> i </a:t>
            </a:r>
            <a:r>
              <a:rPr lang="en-US" b="1" dirty="0" err="1" smtClean="0">
                <a:solidFill>
                  <a:srgbClr val="000099"/>
                </a:solidFill>
              </a:rPr>
              <a:t>requisiti</a:t>
            </a:r>
            <a:r>
              <a:rPr lang="en-US" b="1" dirty="0" smtClean="0">
                <a:solidFill>
                  <a:srgbClr val="000099"/>
                </a:solidFill>
              </a:rPr>
              <a:t> di EUA </a:t>
            </a:r>
            <a:r>
              <a:rPr lang="en-US" b="1" dirty="0" err="1" smtClean="0">
                <a:solidFill>
                  <a:srgbClr val="000099"/>
                </a:solidFill>
              </a:rPr>
              <a:t>che</a:t>
            </a:r>
            <a:r>
              <a:rPr lang="en-US" b="1" dirty="0" smtClean="0">
                <a:solidFill>
                  <a:srgbClr val="000099"/>
                </a:solidFill>
              </a:rPr>
              <a:t> </a:t>
            </a:r>
            <a:r>
              <a:rPr lang="en-US" b="1" dirty="0" err="1" smtClean="0">
                <a:solidFill>
                  <a:srgbClr val="000099"/>
                </a:solidFill>
              </a:rPr>
              <a:t>rappresenta</a:t>
            </a:r>
            <a:r>
              <a:rPr lang="en-US" b="1" dirty="0" smtClean="0">
                <a:solidFill>
                  <a:srgbClr val="000099"/>
                </a:solidFill>
              </a:rPr>
              <a:t> i </a:t>
            </a:r>
            <a:r>
              <a:rPr lang="en-US" b="1" dirty="0" err="1" smtClean="0">
                <a:solidFill>
                  <a:srgbClr val="000099"/>
                </a:solidFill>
              </a:rPr>
              <a:t>Rettori</a:t>
            </a:r>
            <a:r>
              <a:rPr lang="en-US" b="1" dirty="0" smtClean="0">
                <a:solidFill>
                  <a:srgbClr val="000099"/>
                </a:solidFill>
              </a:rPr>
              <a:t> e le </a:t>
            </a:r>
            <a:r>
              <a:rPr lang="en-US" b="1" dirty="0" err="1" smtClean="0">
                <a:solidFill>
                  <a:srgbClr val="000099"/>
                </a:solidFill>
              </a:rPr>
              <a:t>Organizzazioni</a:t>
            </a:r>
            <a:r>
              <a:rPr lang="en-US" b="1" dirty="0" smtClean="0">
                <a:solidFill>
                  <a:srgbClr val="000099"/>
                </a:solidFill>
              </a:rPr>
              <a:t> </a:t>
            </a:r>
            <a:r>
              <a:rPr lang="en-US" b="1" dirty="0" err="1" smtClean="0">
                <a:solidFill>
                  <a:srgbClr val="000099"/>
                </a:solidFill>
              </a:rPr>
              <a:t>Universitarie</a:t>
            </a:r>
            <a:r>
              <a:rPr lang="en-US" b="1" dirty="0" smtClean="0">
                <a:solidFill>
                  <a:srgbClr val="000099"/>
                </a:solidFill>
              </a:rPr>
              <a:t> di 47 </a:t>
            </a:r>
            <a:r>
              <a:rPr lang="en-US" b="1" dirty="0" err="1" smtClean="0">
                <a:solidFill>
                  <a:srgbClr val="000099"/>
                </a:solidFill>
              </a:rPr>
              <a:t>Paesi</a:t>
            </a:r>
            <a:r>
              <a:rPr lang="en-US" b="1" dirty="0" smtClean="0">
                <a:solidFill>
                  <a:srgbClr val="000099"/>
                </a:solidFill>
              </a:rPr>
              <a:t> a </a:t>
            </a:r>
            <a:r>
              <a:rPr lang="en-US" b="1" dirty="0" err="1" smtClean="0">
                <a:solidFill>
                  <a:srgbClr val="000099"/>
                </a:solidFill>
              </a:rPr>
              <a:t>livello</a:t>
            </a:r>
            <a:r>
              <a:rPr lang="en-US" b="1" dirty="0" smtClean="0">
                <a:solidFill>
                  <a:srgbClr val="000099"/>
                </a:solidFill>
              </a:rPr>
              <a:t> </a:t>
            </a:r>
            <a:r>
              <a:rPr lang="en-US" b="1" dirty="0" err="1" smtClean="0">
                <a:solidFill>
                  <a:srgbClr val="000099"/>
                </a:solidFill>
              </a:rPr>
              <a:t>Internazionale</a:t>
            </a:r>
            <a:r>
              <a:rPr lang="en-US" b="1" dirty="0" smtClean="0">
                <a:solidFill>
                  <a:srgbClr val="000099"/>
                </a:solidFill>
              </a:rPr>
              <a:t>. </a:t>
            </a:r>
            <a:r>
              <a:rPr lang="en-US" b="1" dirty="0" err="1" smtClean="0">
                <a:solidFill>
                  <a:srgbClr val="000099"/>
                </a:solidFill>
              </a:rPr>
              <a:t>Dal</a:t>
            </a:r>
            <a:r>
              <a:rPr lang="en-US" b="1" dirty="0" smtClean="0">
                <a:solidFill>
                  <a:srgbClr val="000099"/>
                </a:solidFill>
              </a:rPr>
              <a:t> </a:t>
            </a:r>
            <a:r>
              <a:rPr lang="en-US" b="1" dirty="0" err="1" smtClean="0">
                <a:solidFill>
                  <a:srgbClr val="000099"/>
                </a:solidFill>
              </a:rPr>
              <a:t>suo</a:t>
            </a:r>
            <a:r>
              <a:rPr lang="en-US" b="1" dirty="0" smtClean="0">
                <a:solidFill>
                  <a:srgbClr val="000099"/>
                </a:solidFill>
              </a:rPr>
              <a:t> </a:t>
            </a:r>
            <a:r>
              <a:rPr lang="en-US" b="1" dirty="0" err="1" smtClean="0">
                <a:solidFill>
                  <a:srgbClr val="000099"/>
                </a:solidFill>
              </a:rPr>
              <a:t>inizio</a:t>
            </a:r>
            <a:r>
              <a:rPr lang="en-US" b="1" dirty="0" smtClean="0">
                <a:solidFill>
                  <a:srgbClr val="000099"/>
                </a:solidFill>
              </a:rPr>
              <a:t>, con </a:t>
            </a:r>
            <a:r>
              <a:rPr lang="en-US" b="1" dirty="0" err="1" smtClean="0">
                <a:solidFill>
                  <a:srgbClr val="000099"/>
                </a:solidFill>
              </a:rPr>
              <a:t>il</a:t>
            </a:r>
            <a:r>
              <a:rPr lang="en-US" b="1" dirty="0" smtClean="0">
                <a:solidFill>
                  <a:srgbClr val="000099"/>
                </a:solidFill>
              </a:rPr>
              <a:t> </a:t>
            </a:r>
            <a:r>
              <a:rPr lang="en-US" b="1" dirty="0" err="1" smtClean="0">
                <a:solidFill>
                  <a:srgbClr val="000099"/>
                </a:solidFill>
              </a:rPr>
              <a:t>Processo</a:t>
            </a:r>
            <a:r>
              <a:rPr lang="en-US" b="1" dirty="0" smtClean="0">
                <a:solidFill>
                  <a:srgbClr val="000099"/>
                </a:solidFill>
              </a:rPr>
              <a:t> di Bologna, EUA </a:t>
            </a:r>
            <a:r>
              <a:rPr lang="en-US" b="1" dirty="0" err="1" smtClean="0">
                <a:solidFill>
                  <a:srgbClr val="000099"/>
                </a:solidFill>
              </a:rPr>
              <a:t>gioca</a:t>
            </a:r>
            <a:r>
              <a:rPr lang="en-US" b="1" dirty="0" smtClean="0">
                <a:solidFill>
                  <a:srgbClr val="000099"/>
                </a:solidFill>
              </a:rPr>
              <a:t> un </a:t>
            </a:r>
            <a:r>
              <a:rPr lang="en-US" b="1" dirty="0" err="1" smtClean="0">
                <a:solidFill>
                  <a:srgbClr val="000099"/>
                </a:solidFill>
              </a:rPr>
              <a:t>ruolo</a:t>
            </a:r>
            <a:r>
              <a:rPr lang="en-US" b="1" dirty="0" smtClean="0">
                <a:solidFill>
                  <a:srgbClr val="000099"/>
                </a:solidFill>
              </a:rPr>
              <a:t>  </a:t>
            </a:r>
            <a:r>
              <a:rPr lang="en-US" b="1" dirty="0" err="1" smtClean="0">
                <a:solidFill>
                  <a:srgbClr val="000099"/>
                </a:solidFill>
              </a:rPr>
              <a:t>cruciale</a:t>
            </a:r>
            <a:r>
              <a:rPr lang="en-US" b="1" dirty="0" smtClean="0">
                <a:solidFill>
                  <a:srgbClr val="000099"/>
                </a:solidFill>
              </a:rPr>
              <a:t> con la </a:t>
            </a:r>
            <a:r>
              <a:rPr lang="en-US" b="1" dirty="0" err="1" smtClean="0">
                <a:solidFill>
                  <a:srgbClr val="000099"/>
                </a:solidFill>
              </a:rPr>
              <a:t>sua</a:t>
            </a:r>
            <a:r>
              <a:rPr lang="en-US" b="1" dirty="0" smtClean="0">
                <a:solidFill>
                  <a:srgbClr val="000099"/>
                </a:solidFill>
              </a:rPr>
              <a:t> influenza su </a:t>
            </a:r>
            <a:r>
              <a:rPr lang="en-US" b="1" dirty="0" err="1" smtClean="0">
                <a:solidFill>
                  <a:srgbClr val="000099"/>
                </a:solidFill>
              </a:rPr>
              <a:t>Paesi</a:t>
            </a:r>
            <a:r>
              <a:rPr lang="en-US" b="1" dirty="0" smtClean="0">
                <a:solidFill>
                  <a:srgbClr val="000099"/>
                </a:solidFill>
              </a:rPr>
              <a:t> </a:t>
            </a:r>
            <a:r>
              <a:rPr lang="en-US" b="1" dirty="0" err="1" smtClean="0">
                <a:solidFill>
                  <a:srgbClr val="000099"/>
                </a:solidFill>
              </a:rPr>
              <a:t>Europei</a:t>
            </a:r>
            <a:r>
              <a:rPr lang="en-US" b="1" dirty="0" smtClean="0">
                <a:solidFill>
                  <a:srgbClr val="000099"/>
                </a:solidFill>
              </a:rPr>
              <a:t> per la </a:t>
            </a:r>
            <a:r>
              <a:rPr lang="en-US" b="1" dirty="0" err="1" smtClean="0">
                <a:solidFill>
                  <a:srgbClr val="000099"/>
                </a:solidFill>
              </a:rPr>
              <a:t>educazione</a:t>
            </a:r>
            <a:r>
              <a:rPr lang="en-US" b="1" dirty="0" smtClean="0">
                <a:solidFill>
                  <a:srgbClr val="000099"/>
                </a:solidFill>
              </a:rPr>
              <a:t> </a:t>
            </a:r>
            <a:r>
              <a:rPr lang="en-US" b="1" dirty="0" err="1" smtClean="0">
                <a:solidFill>
                  <a:srgbClr val="000099"/>
                </a:solidFill>
              </a:rPr>
              <a:t>superiore</a:t>
            </a:r>
            <a:r>
              <a:rPr lang="en-US" b="1" dirty="0" smtClean="0">
                <a:solidFill>
                  <a:srgbClr val="000099"/>
                </a:solidFill>
              </a:rPr>
              <a:t> , la </a:t>
            </a:r>
            <a:r>
              <a:rPr lang="en-US" b="1" dirty="0" err="1" smtClean="0">
                <a:solidFill>
                  <a:srgbClr val="000099"/>
                </a:solidFill>
              </a:rPr>
              <a:t>ricerca</a:t>
            </a:r>
            <a:r>
              <a:rPr lang="en-US" b="1" dirty="0" smtClean="0">
                <a:solidFill>
                  <a:srgbClr val="000099"/>
                </a:solidFill>
              </a:rPr>
              <a:t> e </a:t>
            </a:r>
            <a:r>
              <a:rPr lang="en-US" b="1" dirty="0" err="1" smtClean="0">
                <a:solidFill>
                  <a:srgbClr val="000099"/>
                </a:solidFill>
              </a:rPr>
              <a:t>l’innovazione</a:t>
            </a:r>
            <a:r>
              <a:rPr lang="en-US" b="1" dirty="0" smtClean="0">
                <a:solidFill>
                  <a:srgbClr val="000099"/>
                </a:solidFill>
              </a:rPr>
              <a:t>. Per </a:t>
            </a:r>
            <a:r>
              <a:rPr lang="en-US" b="1" dirty="0" err="1" smtClean="0">
                <a:solidFill>
                  <a:srgbClr val="000099"/>
                </a:solidFill>
              </a:rPr>
              <a:t>il</a:t>
            </a:r>
            <a:r>
              <a:rPr lang="en-US" b="1" dirty="0" smtClean="0">
                <a:solidFill>
                  <a:srgbClr val="000099"/>
                </a:solidFill>
              </a:rPr>
              <a:t> </a:t>
            </a:r>
            <a:r>
              <a:rPr lang="en-US" b="1" dirty="0" err="1" smtClean="0">
                <a:solidFill>
                  <a:srgbClr val="000099"/>
                </a:solidFill>
              </a:rPr>
              <a:t>tramite</a:t>
            </a:r>
            <a:r>
              <a:rPr lang="en-US" b="1" dirty="0" smtClean="0">
                <a:solidFill>
                  <a:srgbClr val="000099"/>
                </a:solidFill>
              </a:rPr>
              <a:t> di EUA, la voce </a:t>
            </a:r>
            <a:r>
              <a:rPr lang="en-US" b="1" dirty="0" err="1" smtClean="0">
                <a:solidFill>
                  <a:srgbClr val="000099"/>
                </a:solidFill>
              </a:rPr>
              <a:t>delle</a:t>
            </a:r>
            <a:r>
              <a:rPr lang="en-US" b="1" dirty="0" smtClean="0">
                <a:solidFill>
                  <a:srgbClr val="000099"/>
                </a:solidFill>
              </a:rPr>
              <a:t> </a:t>
            </a:r>
            <a:r>
              <a:rPr lang="en-US" b="1" dirty="0" err="1" smtClean="0">
                <a:solidFill>
                  <a:srgbClr val="000099"/>
                </a:solidFill>
              </a:rPr>
              <a:t>Università</a:t>
            </a:r>
            <a:r>
              <a:rPr lang="en-US" b="1" dirty="0" smtClean="0">
                <a:solidFill>
                  <a:srgbClr val="000099"/>
                </a:solidFill>
              </a:rPr>
              <a:t> e </a:t>
            </a:r>
            <a:r>
              <a:rPr lang="en-US" b="1" dirty="0" err="1" smtClean="0">
                <a:solidFill>
                  <a:srgbClr val="000099"/>
                </a:solidFill>
              </a:rPr>
              <a:t>degli</a:t>
            </a:r>
            <a:r>
              <a:rPr lang="en-US" b="1" dirty="0" smtClean="0">
                <a:solidFill>
                  <a:srgbClr val="000099"/>
                </a:solidFill>
              </a:rPr>
              <a:t> </a:t>
            </a:r>
            <a:r>
              <a:rPr lang="en-US" b="1" dirty="0" err="1" smtClean="0">
                <a:solidFill>
                  <a:srgbClr val="000099"/>
                </a:solidFill>
              </a:rPr>
              <a:t>Istituti</a:t>
            </a:r>
            <a:r>
              <a:rPr lang="en-US" b="1" dirty="0" smtClean="0">
                <a:solidFill>
                  <a:srgbClr val="000099"/>
                </a:solidFill>
              </a:rPr>
              <a:t> </a:t>
            </a:r>
            <a:r>
              <a:rPr lang="en-US" b="1" dirty="0" err="1" smtClean="0">
                <a:solidFill>
                  <a:srgbClr val="000099"/>
                </a:solidFill>
              </a:rPr>
              <a:t>Superiori</a:t>
            </a:r>
            <a:r>
              <a:rPr lang="en-US" b="1" dirty="0" smtClean="0">
                <a:solidFill>
                  <a:srgbClr val="000099"/>
                </a:solidFill>
              </a:rPr>
              <a:t> </a:t>
            </a:r>
            <a:r>
              <a:rPr lang="en-US" b="1" dirty="0" err="1" smtClean="0">
                <a:solidFill>
                  <a:srgbClr val="000099"/>
                </a:solidFill>
              </a:rPr>
              <a:t>viene</a:t>
            </a:r>
            <a:r>
              <a:rPr lang="en-US" b="1" dirty="0" smtClean="0">
                <a:solidFill>
                  <a:srgbClr val="000099"/>
                </a:solidFill>
              </a:rPr>
              <a:t> </a:t>
            </a:r>
            <a:r>
              <a:rPr lang="en-US" b="1" dirty="0" err="1" smtClean="0">
                <a:solidFill>
                  <a:srgbClr val="000099"/>
                </a:solidFill>
              </a:rPr>
              <a:t>ascoltata</a:t>
            </a:r>
            <a:r>
              <a:rPr lang="en-US" b="1" dirty="0" smtClean="0">
                <a:solidFill>
                  <a:srgbClr val="000099"/>
                </a:solidFill>
              </a:rPr>
              <a:t> </a:t>
            </a:r>
            <a:r>
              <a:rPr lang="en-US" b="1" dirty="0" err="1" smtClean="0">
                <a:solidFill>
                  <a:srgbClr val="000099"/>
                </a:solidFill>
              </a:rPr>
              <a:t>dai</a:t>
            </a:r>
            <a:r>
              <a:rPr lang="en-US" b="1" dirty="0" smtClean="0">
                <a:solidFill>
                  <a:srgbClr val="000099"/>
                </a:solidFill>
              </a:rPr>
              <a:t> </a:t>
            </a:r>
            <a:r>
              <a:rPr lang="en-US" b="1" dirty="0" err="1" smtClean="0">
                <a:solidFill>
                  <a:srgbClr val="000099"/>
                </a:solidFill>
              </a:rPr>
              <a:t>Governi</a:t>
            </a:r>
            <a:r>
              <a:rPr lang="en-US" b="1" dirty="0" smtClean="0">
                <a:solidFill>
                  <a:srgbClr val="000099"/>
                </a:solidFill>
              </a:rPr>
              <a:t> della </a:t>
            </a:r>
            <a:r>
              <a:rPr lang="en-US" b="1" dirty="0" err="1" smtClean="0">
                <a:solidFill>
                  <a:srgbClr val="000099"/>
                </a:solidFill>
              </a:rPr>
              <a:t>Unione</a:t>
            </a:r>
            <a:r>
              <a:rPr lang="en-US" b="1" dirty="0" smtClean="0">
                <a:solidFill>
                  <a:srgbClr val="000099"/>
                </a:solidFill>
              </a:rPr>
              <a:t> </a:t>
            </a:r>
            <a:r>
              <a:rPr lang="en-US" b="1" dirty="0" err="1" smtClean="0">
                <a:solidFill>
                  <a:srgbClr val="000099"/>
                </a:solidFill>
              </a:rPr>
              <a:t>Euroepa</a:t>
            </a:r>
            <a:r>
              <a:rPr lang="en-US" b="1" dirty="0" smtClean="0">
                <a:solidFill>
                  <a:srgbClr val="000099"/>
                </a:solidFill>
              </a:rPr>
              <a:t> </a:t>
            </a:r>
            <a:r>
              <a:rPr lang="en-US" b="1" dirty="0" err="1" smtClean="0">
                <a:solidFill>
                  <a:srgbClr val="000099"/>
                </a:solidFill>
              </a:rPr>
              <a:t>qualunque</a:t>
            </a:r>
            <a:r>
              <a:rPr lang="en-US" b="1" dirty="0" smtClean="0">
                <a:solidFill>
                  <a:srgbClr val="000099"/>
                </a:solidFill>
              </a:rPr>
              <a:t> </a:t>
            </a:r>
            <a:r>
              <a:rPr lang="en-US" b="1" dirty="0" err="1" smtClean="0">
                <a:solidFill>
                  <a:srgbClr val="000099"/>
                </a:solidFill>
              </a:rPr>
              <a:t>nei</a:t>
            </a:r>
            <a:r>
              <a:rPr lang="en-US" b="1" dirty="0" smtClean="0">
                <a:solidFill>
                  <a:srgbClr val="000099"/>
                </a:solidFill>
              </a:rPr>
              <a:t> </a:t>
            </a:r>
            <a:r>
              <a:rPr lang="en-US" b="1" dirty="0" err="1" smtClean="0">
                <a:solidFill>
                  <a:srgbClr val="000099"/>
                </a:solidFill>
              </a:rPr>
              <a:t>sia</a:t>
            </a:r>
            <a:r>
              <a:rPr lang="en-US" b="1" dirty="0" smtClean="0">
                <a:solidFill>
                  <a:srgbClr val="000099"/>
                </a:solidFill>
              </a:rPr>
              <a:t> </a:t>
            </a:r>
            <a:r>
              <a:rPr lang="en-US" b="1" dirty="0" err="1" smtClean="0">
                <a:solidFill>
                  <a:srgbClr val="000099"/>
                </a:solidFill>
              </a:rPr>
              <a:t>l’impatto</a:t>
            </a:r>
            <a:r>
              <a:rPr lang="en-US" b="1" dirty="0" smtClean="0">
                <a:solidFill>
                  <a:srgbClr val="000099"/>
                </a:solidFill>
              </a:rPr>
              <a:t> </a:t>
            </a:r>
            <a:r>
              <a:rPr lang="en-US" b="1" dirty="0" err="1" smtClean="0">
                <a:solidFill>
                  <a:srgbClr val="000099"/>
                </a:solidFill>
              </a:rPr>
              <a:t>globale</a:t>
            </a:r>
            <a:r>
              <a:rPr lang="en-US" b="1" dirty="0" smtClean="0">
                <a:solidFill>
                  <a:srgbClr val="000099"/>
                </a:solidFill>
              </a:rPr>
              <a:t>.</a:t>
            </a:r>
          </a:p>
          <a:p>
            <a:pPr algn="just"/>
            <a:r>
              <a:rPr lang="en-US" sz="2400" b="1" dirty="0" smtClean="0">
                <a:solidFill>
                  <a:srgbClr val="FF0000"/>
                </a:solidFill>
              </a:rPr>
              <a:t>In </a:t>
            </a:r>
            <a:r>
              <a:rPr lang="en-US" sz="2400" b="1" dirty="0" err="1" smtClean="0">
                <a:solidFill>
                  <a:srgbClr val="FF0000"/>
                </a:solidFill>
              </a:rPr>
              <a:t>questo</a:t>
            </a:r>
            <a:r>
              <a:rPr lang="en-US" sz="2400" b="1" dirty="0" smtClean="0">
                <a:solidFill>
                  <a:srgbClr val="FF0000"/>
                </a:solidFill>
              </a:rPr>
              <a:t> </a:t>
            </a:r>
            <a:r>
              <a:rPr lang="en-US" sz="2400" b="1" dirty="0" err="1" smtClean="0">
                <a:solidFill>
                  <a:srgbClr val="FF0000"/>
                </a:solidFill>
              </a:rPr>
              <a:t>filone</a:t>
            </a:r>
            <a:r>
              <a:rPr lang="en-US" sz="2400" b="1" dirty="0" smtClean="0">
                <a:solidFill>
                  <a:srgbClr val="FF0000"/>
                </a:solidFill>
              </a:rPr>
              <a:t> </a:t>
            </a:r>
            <a:r>
              <a:rPr lang="en-US" sz="2400" b="1" dirty="0" err="1" smtClean="0">
                <a:solidFill>
                  <a:srgbClr val="FF0000"/>
                </a:solidFill>
              </a:rPr>
              <a:t>organizzativo</a:t>
            </a:r>
            <a:r>
              <a:rPr lang="en-US" sz="2400" b="1" dirty="0" smtClean="0">
                <a:solidFill>
                  <a:srgbClr val="FF0000"/>
                </a:solidFill>
              </a:rPr>
              <a:t> </a:t>
            </a:r>
            <a:r>
              <a:rPr lang="en-US" sz="2400" b="1" dirty="0" err="1" smtClean="0">
                <a:solidFill>
                  <a:srgbClr val="FF0000"/>
                </a:solidFill>
              </a:rPr>
              <a:t>internazionale</a:t>
            </a:r>
            <a:r>
              <a:rPr lang="en-US" sz="2400" b="1" dirty="0" smtClean="0">
                <a:solidFill>
                  <a:srgbClr val="FF0000"/>
                </a:solidFill>
              </a:rPr>
              <a:t> la </a:t>
            </a:r>
            <a:r>
              <a:rPr lang="en-US" sz="2400" b="1" dirty="0" err="1" smtClean="0">
                <a:solidFill>
                  <a:srgbClr val="FF0000"/>
                </a:solidFill>
              </a:rPr>
              <a:t>Università</a:t>
            </a:r>
            <a:r>
              <a:rPr lang="en-US" sz="2400" b="1" dirty="0" smtClean="0">
                <a:solidFill>
                  <a:srgbClr val="FF0000"/>
                </a:solidFill>
              </a:rPr>
              <a:t> UNISRITA  </a:t>
            </a:r>
            <a:r>
              <a:rPr lang="en-US" sz="2400" b="1" dirty="0" err="1" smtClean="0">
                <a:solidFill>
                  <a:srgbClr val="FF0000"/>
                </a:solidFill>
              </a:rPr>
              <a:t>si</a:t>
            </a:r>
            <a:r>
              <a:rPr lang="en-US" sz="2400" b="1" dirty="0" smtClean="0">
                <a:solidFill>
                  <a:srgbClr val="FF0000"/>
                </a:solidFill>
              </a:rPr>
              <a:t> </a:t>
            </a:r>
            <a:r>
              <a:rPr lang="en-US" sz="2400" b="1" dirty="0" err="1" smtClean="0">
                <a:solidFill>
                  <a:srgbClr val="FF0000"/>
                </a:solidFill>
              </a:rPr>
              <a:t>vuole</a:t>
            </a:r>
            <a:r>
              <a:rPr lang="en-US" sz="2400" b="1" dirty="0" smtClean="0">
                <a:solidFill>
                  <a:srgbClr val="FF0000"/>
                </a:solidFill>
              </a:rPr>
              <a:t> </a:t>
            </a:r>
            <a:r>
              <a:rPr lang="en-US" sz="2400" b="1" dirty="0" err="1" smtClean="0">
                <a:solidFill>
                  <a:srgbClr val="FF0000"/>
                </a:solidFill>
              </a:rPr>
              <a:t>inserire</a:t>
            </a:r>
            <a:r>
              <a:rPr lang="en-US" sz="2400" b="1" dirty="0" smtClean="0">
                <a:solidFill>
                  <a:srgbClr val="FF0000"/>
                </a:solidFill>
              </a:rPr>
              <a:t> con:</a:t>
            </a:r>
          </a:p>
          <a:p>
            <a:pPr marL="342900" indent="-342900" algn="just">
              <a:buFont typeface="+mj-lt"/>
              <a:buAutoNum type="arabicPeriod"/>
            </a:pPr>
            <a:r>
              <a:rPr lang="en-US" sz="2400" b="1" dirty="0" smtClean="0">
                <a:solidFill>
                  <a:srgbClr val="FF0000"/>
                </a:solidFill>
              </a:rPr>
              <a:t>La “Leadership” </a:t>
            </a:r>
            <a:r>
              <a:rPr lang="en-US" sz="2400" b="1" dirty="0" err="1" smtClean="0">
                <a:solidFill>
                  <a:srgbClr val="FF0000"/>
                </a:solidFill>
              </a:rPr>
              <a:t>Universitaria</a:t>
            </a:r>
            <a:r>
              <a:rPr lang="en-US" sz="2400" b="1" dirty="0" smtClean="0">
                <a:solidFill>
                  <a:srgbClr val="FF0000"/>
                </a:solidFill>
              </a:rPr>
              <a:t>.</a:t>
            </a:r>
          </a:p>
          <a:p>
            <a:pPr marL="342900" indent="-342900" algn="just">
              <a:buFont typeface="+mj-lt"/>
              <a:buAutoNum type="arabicPeriod"/>
            </a:pPr>
            <a:r>
              <a:rPr lang="en-US" sz="2400" b="1" dirty="0" smtClean="0">
                <a:solidFill>
                  <a:srgbClr val="FF0000"/>
                </a:solidFill>
              </a:rPr>
              <a:t>La </a:t>
            </a:r>
            <a:r>
              <a:rPr lang="en-US" sz="2400" b="1" dirty="0" err="1" smtClean="0">
                <a:solidFill>
                  <a:srgbClr val="FF0000"/>
                </a:solidFill>
              </a:rPr>
              <a:t>Politica</a:t>
            </a:r>
            <a:r>
              <a:rPr lang="en-US" sz="2400" b="1" dirty="0" smtClean="0">
                <a:solidFill>
                  <a:srgbClr val="FF0000"/>
                </a:solidFill>
              </a:rPr>
              <a:t> di Qualità </a:t>
            </a:r>
            <a:r>
              <a:rPr lang="en-US" sz="2400" b="1" dirty="0" err="1" smtClean="0">
                <a:solidFill>
                  <a:srgbClr val="FF0000"/>
                </a:solidFill>
              </a:rPr>
              <a:t>dell’Insegnamento</a:t>
            </a:r>
            <a:r>
              <a:rPr lang="en-US" sz="2400" b="1" dirty="0" smtClean="0">
                <a:solidFill>
                  <a:srgbClr val="FF0000"/>
                </a:solidFill>
              </a:rPr>
              <a:t>.</a:t>
            </a:r>
          </a:p>
          <a:p>
            <a:pPr marL="342900" indent="-342900" algn="just">
              <a:buFont typeface="+mj-lt"/>
              <a:buAutoNum type="arabicPeriod"/>
            </a:pPr>
            <a:r>
              <a:rPr lang="en-US" sz="2400" b="1" dirty="0" smtClean="0">
                <a:solidFill>
                  <a:srgbClr val="FF0000"/>
                </a:solidFill>
              </a:rPr>
              <a:t>Il </a:t>
            </a:r>
            <a:r>
              <a:rPr lang="en-US" sz="2400" b="1" dirty="0" err="1" smtClean="0">
                <a:solidFill>
                  <a:srgbClr val="FF0000"/>
                </a:solidFill>
              </a:rPr>
              <a:t>contesto</a:t>
            </a:r>
            <a:r>
              <a:rPr lang="en-US" sz="2400" b="1" dirty="0" smtClean="0">
                <a:solidFill>
                  <a:srgbClr val="FF0000"/>
                </a:solidFill>
              </a:rPr>
              <a:t> </a:t>
            </a:r>
            <a:r>
              <a:rPr lang="en-US" sz="2400" b="1" dirty="0" err="1" smtClean="0">
                <a:solidFill>
                  <a:srgbClr val="FF0000"/>
                </a:solidFill>
              </a:rPr>
              <a:t>organizzativo</a:t>
            </a:r>
            <a:r>
              <a:rPr lang="en-US" sz="2400" b="1" dirty="0" smtClean="0">
                <a:solidFill>
                  <a:srgbClr val="FF0000"/>
                </a:solidFill>
              </a:rPr>
              <a:t> </a:t>
            </a:r>
            <a:r>
              <a:rPr lang="en-US" sz="2400" b="1" dirty="0" err="1" smtClean="0">
                <a:solidFill>
                  <a:srgbClr val="FF0000"/>
                </a:solidFill>
              </a:rPr>
              <a:t>esterno</a:t>
            </a:r>
            <a:r>
              <a:rPr lang="en-US" sz="2400" b="1" dirty="0" smtClean="0">
                <a:solidFill>
                  <a:srgbClr val="FF0000"/>
                </a:solidFill>
              </a:rPr>
              <a:t> (</a:t>
            </a:r>
            <a:r>
              <a:rPr lang="en-US" sz="2400" b="1" dirty="0" err="1" smtClean="0">
                <a:solidFill>
                  <a:srgbClr val="FF0000"/>
                </a:solidFill>
              </a:rPr>
              <a:t>internazionalizzazione</a:t>
            </a:r>
            <a:r>
              <a:rPr lang="en-US" sz="2400" b="1" dirty="0" smtClean="0">
                <a:solidFill>
                  <a:srgbClr val="FF0000"/>
                </a:solidFill>
              </a:rPr>
              <a:t>) </a:t>
            </a:r>
            <a:r>
              <a:rPr lang="en-US" sz="2400" b="1" dirty="0" err="1" smtClean="0">
                <a:solidFill>
                  <a:srgbClr val="FF0000"/>
                </a:solidFill>
              </a:rPr>
              <a:t>ed</a:t>
            </a:r>
            <a:r>
              <a:rPr lang="en-US" sz="2400" b="1" dirty="0" smtClean="0">
                <a:solidFill>
                  <a:srgbClr val="FF0000"/>
                </a:solidFill>
              </a:rPr>
              <a:t> </a:t>
            </a:r>
            <a:r>
              <a:rPr lang="en-US" sz="2400" b="1" dirty="0" err="1" smtClean="0">
                <a:solidFill>
                  <a:srgbClr val="FF0000"/>
                </a:solidFill>
              </a:rPr>
              <a:t>interno</a:t>
            </a:r>
            <a:r>
              <a:rPr lang="en-US" sz="2400" b="1" dirty="0" smtClean="0">
                <a:solidFill>
                  <a:srgbClr val="FF0000"/>
                </a:solidFill>
              </a:rPr>
              <a:t>.</a:t>
            </a:r>
          </a:p>
          <a:p>
            <a:pPr marL="342900" indent="-342900" algn="just">
              <a:buFont typeface="+mj-lt"/>
              <a:buAutoNum type="arabicPeriod"/>
            </a:pPr>
            <a:r>
              <a:rPr lang="en-US" sz="2400" b="1" dirty="0" smtClean="0">
                <a:solidFill>
                  <a:srgbClr val="FF0000"/>
                </a:solidFill>
              </a:rPr>
              <a:t>La Governance  e </a:t>
            </a:r>
            <a:r>
              <a:rPr lang="en-US" sz="2400" b="1" dirty="0" err="1" smtClean="0">
                <a:solidFill>
                  <a:srgbClr val="FF0000"/>
                </a:solidFill>
              </a:rPr>
              <a:t>il</a:t>
            </a:r>
            <a:r>
              <a:rPr lang="en-US" sz="2400" b="1" dirty="0" smtClean="0">
                <a:solidFill>
                  <a:srgbClr val="FF0000"/>
                </a:solidFill>
              </a:rPr>
              <a:t> </a:t>
            </a:r>
            <a:r>
              <a:rPr lang="en-US" sz="2400" b="1" dirty="0" err="1" smtClean="0">
                <a:solidFill>
                  <a:srgbClr val="FF0000"/>
                </a:solidFill>
              </a:rPr>
              <a:t>Finanziamento</a:t>
            </a:r>
            <a:r>
              <a:rPr lang="en-US" sz="2400" b="1" dirty="0" smtClean="0">
                <a:solidFill>
                  <a:srgbClr val="FF0000"/>
                </a:solidFill>
              </a:rPr>
              <a:t>.</a:t>
            </a:r>
          </a:p>
          <a:p>
            <a:pPr marL="342900" indent="-342900" algn="just">
              <a:buFont typeface="+mj-lt"/>
              <a:buAutoNum type="arabicPeriod"/>
            </a:pPr>
            <a:r>
              <a:rPr lang="en-US" sz="2400" b="1" dirty="0" smtClean="0">
                <a:solidFill>
                  <a:srgbClr val="FF0000"/>
                </a:solidFill>
              </a:rPr>
              <a:t>Le </a:t>
            </a:r>
            <a:r>
              <a:rPr lang="en-US" sz="2400" b="1" dirty="0" err="1" smtClean="0">
                <a:solidFill>
                  <a:srgbClr val="FF0000"/>
                </a:solidFill>
              </a:rPr>
              <a:t>attività</a:t>
            </a:r>
            <a:r>
              <a:rPr lang="en-US" sz="2400" b="1" dirty="0" smtClean="0">
                <a:solidFill>
                  <a:srgbClr val="FF0000"/>
                </a:solidFill>
              </a:rPr>
              <a:t> di “Global Research”, </a:t>
            </a:r>
            <a:r>
              <a:rPr lang="en-US" sz="2400" b="1" dirty="0" err="1" smtClean="0">
                <a:solidFill>
                  <a:srgbClr val="FF0000"/>
                </a:solidFill>
              </a:rPr>
              <a:t>Innovazione</a:t>
            </a:r>
            <a:r>
              <a:rPr lang="en-US" sz="2400" b="1" dirty="0" smtClean="0">
                <a:solidFill>
                  <a:srgbClr val="FF0000"/>
                </a:solidFill>
              </a:rPr>
              <a:t> e </a:t>
            </a:r>
            <a:r>
              <a:rPr lang="en-US" sz="2400" b="1" dirty="0" err="1" smtClean="0">
                <a:solidFill>
                  <a:srgbClr val="FF0000"/>
                </a:solidFill>
              </a:rPr>
              <a:t>Sviluppo</a:t>
            </a:r>
            <a:r>
              <a:rPr lang="en-US" sz="2400" b="1" dirty="0" smtClean="0">
                <a:solidFill>
                  <a:srgbClr val="FF0000"/>
                </a:solidFill>
              </a:rPr>
              <a:t> in </a:t>
            </a:r>
            <a:r>
              <a:rPr lang="en-US" sz="2400" b="1" dirty="0" err="1" smtClean="0">
                <a:solidFill>
                  <a:srgbClr val="FF0000"/>
                </a:solidFill>
              </a:rPr>
              <a:t>stretto</a:t>
            </a:r>
            <a:r>
              <a:rPr lang="en-US" sz="2400" b="1" dirty="0" smtClean="0">
                <a:solidFill>
                  <a:srgbClr val="FF0000"/>
                </a:solidFill>
              </a:rPr>
              <a:t> </a:t>
            </a:r>
            <a:r>
              <a:rPr lang="en-US" sz="2400" b="1" dirty="0" err="1" smtClean="0">
                <a:solidFill>
                  <a:srgbClr val="FF0000"/>
                </a:solidFill>
              </a:rPr>
              <a:t>contatto</a:t>
            </a:r>
            <a:r>
              <a:rPr lang="en-US" sz="2400" b="1" dirty="0" smtClean="0">
                <a:solidFill>
                  <a:srgbClr val="FF0000"/>
                </a:solidFill>
              </a:rPr>
              <a:t> con la </a:t>
            </a:r>
            <a:r>
              <a:rPr lang="en-US" sz="2400" b="1" dirty="0" err="1" smtClean="0">
                <a:solidFill>
                  <a:srgbClr val="FF0000"/>
                </a:solidFill>
              </a:rPr>
              <a:t>Industria</a:t>
            </a:r>
            <a:r>
              <a:rPr lang="en-US" sz="2400" b="1" dirty="0" smtClean="0">
                <a:solidFill>
                  <a:srgbClr val="FF0000"/>
                </a:solidFill>
              </a:rPr>
              <a:t> </a:t>
            </a:r>
            <a:r>
              <a:rPr lang="en-US" sz="2400" b="1" dirty="0" err="1" smtClean="0">
                <a:solidFill>
                  <a:srgbClr val="FF0000"/>
                </a:solidFill>
              </a:rPr>
              <a:t>privata</a:t>
            </a:r>
            <a:r>
              <a:rPr lang="en-US" sz="2400" b="1" dirty="0" smtClean="0">
                <a:solidFill>
                  <a:srgbClr val="FF0000"/>
                </a:solidFill>
              </a:rPr>
              <a:t>  e non solo con </a:t>
            </a:r>
            <a:r>
              <a:rPr lang="en-US" sz="2400" b="1" dirty="0" err="1" smtClean="0">
                <a:solidFill>
                  <a:srgbClr val="FF0000"/>
                </a:solidFill>
              </a:rPr>
              <a:t>gli</a:t>
            </a:r>
            <a:r>
              <a:rPr lang="en-US" sz="2400" b="1" dirty="0" smtClean="0">
                <a:solidFill>
                  <a:srgbClr val="FF0000"/>
                </a:solidFill>
              </a:rPr>
              <a:t> </a:t>
            </a:r>
            <a:r>
              <a:rPr lang="en-US" sz="2400" b="1" dirty="0" err="1" smtClean="0">
                <a:solidFill>
                  <a:srgbClr val="FF0000"/>
                </a:solidFill>
              </a:rPr>
              <a:t>Enti</a:t>
            </a:r>
            <a:r>
              <a:rPr lang="en-US" sz="2400" b="1" dirty="0" smtClean="0">
                <a:solidFill>
                  <a:srgbClr val="FF0000"/>
                </a:solidFill>
              </a:rPr>
              <a:t> </a:t>
            </a:r>
            <a:r>
              <a:rPr lang="en-US" sz="2400" b="1" dirty="0" err="1" smtClean="0">
                <a:solidFill>
                  <a:srgbClr val="FF0000"/>
                </a:solidFill>
              </a:rPr>
              <a:t>Pubblici</a:t>
            </a:r>
            <a:r>
              <a:rPr lang="en-US" sz="2400" b="1" dirty="0" smtClean="0">
                <a:solidFill>
                  <a:srgbClr val="FF0000"/>
                </a:solidFill>
              </a:rPr>
              <a:t> di </a:t>
            </a:r>
            <a:r>
              <a:rPr lang="en-US" sz="2400" b="1" dirty="0" err="1" smtClean="0">
                <a:solidFill>
                  <a:srgbClr val="FF0000"/>
                </a:solidFill>
              </a:rPr>
              <a:t>Stato</a:t>
            </a:r>
            <a:r>
              <a:rPr lang="en-US" sz="2400" b="1" dirty="0" smtClean="0">
                <a:solidFill>
                  <a:srgbClr val="FF0000"/>
                </a:solidFill>
              </a:rPr>
              <a:t>.</a:t>
            </a:r>
          </a:p>
          <a:p>
            <a:pPr marL="342900" indent="-342900">
              <a:buFont typeface="+mj-lt"/>
              <a:buAutoNum type="arabicPeriod"/>
            </a:pPr>
            <a:endParaRPr lang="en-US" b="1" dirty="0" smtClean="0"/>
          </a:p>
          <a:p>
            <a:endParaRPr lang="en-US" b="1" dirty="0" smtClean="0"/>
          </a:p>
          <a:p>
            <a:endParaRPr lang="en-US" b="1" dirty="0" smtClean="0"/>
          </a:p>
          <a:p>
            <a:endParaRPr lang="en-US" b="1" dirty="0" smtClean="0"/>
          </a:p>
          <a:p>
            <a:endParaRPr lang="en-US" b="1" dirty="0" smtClean="0"/>
          </a:p>
          <a:p>
            <a:r>
              <a:rPr lang="en-US" dirty="0" smtClean="0"/>
              <a:t> </a:t>
            </a:r>
          </a:p>
          <a:p>
            <a:endParaRPr lang="en-US" dirty="0" smtClean="0"/>
          </a:p>
          <a:p>
            <a:endParaRPr lang="en-US" dirty="0"/>
          </a:p>
        </p:txBody>
      </p:sp>
      <p:sp>
        <p:nvSpPr>
          <p:cNvPr id="5" name="Segnaposto data 4"/>
          <p:cNvSpPr>
            <a:spLocks noGrp="1"/>
          </p:cNvSpPr>
          <p:nvPr>
            <p:ph type="dt" sz="half" idx="10"/>
          </p:nvPr>
        </p:nvSpPr>
        <p:spPr/>
        <p:txBody>
          <a:bodyPr/>
          <a:lstStyle/>
          <a:p>
            <a:fld id="{EE8EA672-D759-4124-8384-A4A646DDB4AC}" type="datetime1">
              <a:rPr lang="it-IT" smtClean="0"/>
              <a:pPr/>
              <a:t>14/10/2017</a:t>
            </a:fld>
            <a:endParaRPr lang="it-IT"/>
          </a:p>
        </p:txBody>
      </p:sp>
      <p:sp>
        <p:nvSpPr>
          <p:cNvPr id="6" name="Segnaposto numero diapositiva 5"/>
          <p:cNvSpPr>
            <a:spLocks noGrp="1"/>
          </p:cNvSpPr>
          <p:nvPr>
            <p:ph type="sldNum" sz="quarter" idx="12"/>
          </p:nvPr>
        </p:nvSpPr>
        <p:spPr/>
        <p:txBody>
          <a:bodyPr/>
          <a:lstStyle/>
          <a:p>
            <a:fld id="{21BAD320-8706-4C19-95ED-B7796E71A860}" type="slidenum">
              <a:rPr lang="it-IT" smtClean="0"/>
              <a:pPr/>
              <a:t>8</a:t>
            </a:fld>
            <a:endParaRPr lang="it-IT"/>
          </a:p>
        </p:txBody>
      </p:sp>
      <p:sp>
        <p:nvSpPr>
          <p:cNvPr id="7" name="Segnaposto piè di pagina 6"/>
          <p:cNvSpPr>
            <a:spLocks noGrp="1"/>
          </p:cNvSpPr>
          <p:nvPr>
            <p:ph type="ftr" sz="quarter" idx="11"/>
          </p:nvPr>
        </p:nvSpPr>
        <p:spPr/>
        <p:txBody>
          <a:bodyPr/>
          <a:lstStyle/>
          <a:p>
            <a:r>
              <a:rPr lang="it-IT" smtClean="0"/>
              <a:t>dir.generale@unsirta.com</a:t>
            </a:r>
            <a:endParaRPr lang="it-IT"/>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53525" cy="1343025"/>
          </a:xfrm>
          <a:prstGeom prst="rect">
            <a:avLst/>
          </a:prstGeom>
          <a:noFill/>
          <a:ln w="9525">
            <a:noFill/>
            <a:miter lim="800000"/>
            <a:headEnd/>
            <a:tailEnd/>
          </a:ln>
        </p:spPr>
      </p:pic>
      <p:pic>
        <p:nvPicPr>
          <p:cNvPr id="23555" name="Picture 3"/>
          <p:cNvPicPr>
            <a:picLocks noChangeAspect="1" noChangeArrowheads="1"/>
          </p:cNvPicPr>
          <p:nvPr/>
        </p:nvPicPr>
        <p:blipFill>
          <a:blip r:embed="rId3" cstate="print"/>
          <a:srcRect/>
          <a:stretch>
            <a:fillRect/>
          </a:stretch>
        </p:blipFill>
        <p:spPr bwMode="auto">
          <a:xfrm>
            <a:off x="0" y="1484785"/>
            <a:ext cx="9076138" cy="5112567"/>
          </a:xfrm>
          <a:prstGeom prst="rect">
            <a:avLst/>
          </a:prstGeom>
          <a:noFill/>
          <a:ln w="9525">
            <a:noFill/>
            <a:miter lim="800000"/>
            <a:headEnd/>
            <a:tailEnd/>
          </a:ln>
        </p:spPr>
      </p:pic>
      <p:sp>
        <p:nvSpPr>
          <p:cNvPr id="6" name="Segnaposto data 5"/>
          <p:cNvSpPr>
            <a:spLocks noGrp="1"/>
          </p:cNvSpPr>
          <p:nvPr>
            <p:ph type="dt" sz="half" idx="10"/>
          </p:nvPr>
        </p:nvSpPr>
        <p:spPr/>
        <p:txBody>
          <a:bodyPr/>
          <a:lstStyle/>
          <a:p>
            <a:fld id="{5D4CA68C-B90E-467E-BBED-06DE7388ABB4}" type="datetime1">
              <a:rPr lang="it-IT" smtClean="0"/>
              <a:pPr/>
              <a:t>14/10/2017</a:t>
            </a:fld>
            <a:endParaRPr lang="it-IT"/>
          </a:p>
        </p:txBody>
      </p:sp>
      <p:sp>
        <p:nvSpPr>
          <p:cNvPr id="7" name="Segnaposto numero diapositiva 6"/>
          <p:cNvSpPr>
            <a:spLocks noGrp="1"/>
          </p:cNvSpPr>
          <p:nvPr>
            <p:ph type="sldNum" sz="quarter" idx="12"/>
          </p:nvPr>
        </p:nvSpPr>
        <p:spPr/>
        <p:txBody>
          <a:bodyPr/>
          <a:lstStyle/>
          <a:p>
            <a:fld id="{21BAD320-8706-4C19-95ED-B7796E71A860}" type="slidenum">
              <a:rPr lang="it-IT" smtClean="0"/>
              <a:pPr/>
              <a:t>9</a:t>
            </a:fld>
            <a:endParaRPr lang="it-IT"/>
          </a:p>
        </p:txBody>
      </p:sp>
      <p:sp>
        <p:nvSpPr>
          <p:cNvPr id="8" name="Segnaposto piè di pagina 7"/>
          <p:cNvSpPr>
            <a:spLocks noGrp="1"/>
          </p:cNvSpPr>
          <p:nvPr>
            <p:ph type="ftr" sz="quarter" idx="11"/>
          </p:nvPr>
        </p:nvSpPr>
        <p:spPr/>
        <p:txBody>
          <a:bodyPr/>
          <a:lstStyle/>
          <a:p>
            <a:r>
              <a:rPr lang="it-IT" smtClean="0"/>
              <a:t>dir.generale@unsirta.com</a:t>
            </a:r>
            <a:endParaRPr lang="it-IT"/>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1406</TotalTime>
  <Words>2011</Words>
  <Application>Microsoft Office PowerPoint</Application>
  <PresentationFormat>Presentazione su schermo (4:3)</PresentationFormat>
  <Paragraphs>248</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Tema di Office</vt:lpstr>
      <vt:lpstr> PRESENTAZIONE  “UNISRITA”</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MrKun</dc:creator>
  <cp:lastModifiedBy>Marco</cp:lastModifiedBy>
  <cp:revision>167</cp:revision>
  <dcterms:created xsi:type="dcterms:W3CDTF">2016-10-09T10:29:47Z</dcterms:created>
  <dcterms:modified xsi:type="dcterms:W3CDTF">2017-10-14T10:35:41Z</dcterms:modified>
</cp:coreProperties>
</file>