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A61887D-749A-46A9-A181-2A8A5CB3BD32}" type="datetimeFigureOut">
              <a:rPr lang="it-IT" smtClean="0"/>
              <a:pPr/>
              <a:t>16/10/2017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FC815C-247C-4F53-91BE-1C6424B1D477}" type="slidenum">
              <a:rPr lang="it-IT" smtClean="0"/>
              <a:pPr/>
              <a:t>‹N›</a:t>
            </a:fld>
            <a:endParaRPr lang="it-IT"/>
          </a:p>
        </p:txBody>
      </p:sp>
    </p:spTree>
    <p:extLst>
      <p:ext uri="{BB962C8B-B14F-4D97-AF65-F5344CB8AC3E}">
        <p14:creationId xmlns:p14="http://schemas.microsoft.com/office/powerpoint/2010/main" xmlns="" val="2879045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A61887D-749A-46A9-A181-2A8A5CB3BD32}" type="datetimeFigureOut">
              <a:rPr lang="it-IT" smtClean="0"/>
              <a:pPr/>
              <a:t>16/10/2017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FC815C-247C-4F53-91BE-1C6424B1D477}" type="slidenum">
              <a:rPr lang="it-IT" smtClean="0"/>
              <a:pPr/>
              <a:t>‹N›</a:t>
            </a:fld>
            <a:endParaRPr lang="it-IT"/>
          </a:p>
        </p:txBody>
      </p:sp>
    </p:spTree>
    <p:extLst>
      <p:ext uri="{BB962C8B-B14F-4D97-AF65-F5344CB8AC3E}">
        <p14:creationId xmlns:p14="http://schemas.microsoft.com/office/powerpoint/2010/main" xmlns="" val="3071895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A61887D-749A-46A9-A181-2A8A5CB3BD32}" type="datetimeFigureOut">
              <a:rPr lang="it-IT" smtClean="0"/>
              <a:pPr/>
              <a:t>16/10/2017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FC815C-247C-4F53-91BE-1C6424B1D477}" type="slidenum">
              <a:rPr lang="it-IT" smtClean="0"/>
              <a:pPr/>
              <a:t>‹N›</a:t>
            </a:fld>
            <a:endParaRPr lang="it-IT"/>
          </a:p>
        </p:txBody>
      </p:sp>
    </p:spTree>
    <p:extLst>
      <p:ext uri="{BB962C8B-B14F-4D97-AF65-F5344CB8AC3E}">
        <p14:creationId xmlns:p14="http://schemas.microsoft.com/office/powerpoint/2010/main" xmlns="" val="2317872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A61887D-749A-46A9-A181-2A8A5CB3BD32}" type="datetimeFigureOut">
              <a:rPr lang="it-IT" smtClean="0"/>
              <a:pPr/>
              <a:t>16/10/2017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FC815C-247C-4F53-91BE-1C6424B1D477}" type="slidenum">
              <a:rPr lang="it-IT" smtClean="0"/>
              <a:pPr/>
              <a:t>‹N›</a:t>
            </a:fld>
            <a:endParaRPr lang="it-IT"/>
          </a:p>
        </p:txBody>
      </p:sp>
    </p:spTree>
    <p:extLst>
      <p:ext uri="{BB962C8B-B14F-4D97-AF65-F5344CB8AC3E}">
        <p14:creationId xmlns:p14="http://schemas.microsoft.com/office/powerpoint/2010/main" xmlns="" val="606424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A61887D-749A-46A9-A181-2A8A5CB3BD32}" type="datetimeFigureOut">
              <a:rPr lang="it-IT" smtClean="0"/>
              <a:pPr/>
              <a:t>16/10/2017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FC815C-247C-4F53-91BE-1C6424B1D477}" type="slidenum">
              <a:rPr lang="it-IT" smtClean="0"/>
              <a:pPr/>
              <a:t>‹N›</a:t>
            </a:fld>
            <a:endParaRPr lang="it-IT"/>
          </a:p>
        </p:txBody>
      </p:sp>
    </p:spTree>
    <p:extLst>
      <p:ext uri="{BB962C8B-B14F-4D97-AF65-F5344CB8AC3E}">
        <p14:creationId xmlns:p14="http://schemas.microsoft.com/office/powerpoint/2010/main" xmlns="" val="297560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A61887D-749A-46A9-A181-2A8A5CB3BD32}" type="datetimeFigureOut">
              <a:rPr lang="it-IT" smtClean="0"/>
              <a:pPr/>
              <a:t>16/10/2017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1FC815C-247C-4F53-91BE-1C6424B1D477}" type="slidenum">
              <a:rPr lang="it-IT" smtClean="0"/>
              <a:pPr/>
              <a:t>‹N›</a:t>
            </a:fld>
            <a:endParaRPr lang="it-IT"/>
          </a:p>
        </p:txBody>
      </p:sp>
    </p:spTree>
    <p:extLst>
      <p:ext uri="{BB962C8B-B14F-4D97-AF65-F5344CB8AC3E}">
        <p14:creationId xmlns:p14="http://schemas.microsoft.com/office/powerpoint/2010/main" xmlns="" val="387344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A61887D-749A-46A9-A181-2A8A5CB3BD32}" type="datetimeFigureOut">
              <a:rPr lang="it-IT" smtClean="0"/>
              <a:pPr/>
              <a:t>16/10/2017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1FC815C-247C-4F53-91BE-1C6424B1D477}" type="slidenum">
              <a:rPr lang="it-IT" smtClean="0"/>
              <a:pPr/>
              <a:t>‹N›</a:t>
            </a:fld>
            <a:endParaRPr lang="it-IT"/>
          </a:p>
        </p:txBody>
      </p:sp>
    </p:spTree>
    <p:extLst>
      <p:ext uri="{BB962C8B-B14F-4D97-AF65-F5344CB8AC3E}">
        <p14:creationId xmlns:p14="http://schemas.microsoft.com/office/powerpoint/2010/main" xmlns="" val="3755296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A61887D-749A-46A9-A181-2A8A5CB3BD32}" type="datetimeFigureOut">
              <a:rPr lang="it-IT" smtClean="0"/>
              <a:pPr/>
              <a:t>16/10/2017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1FC815C-247C-4F53-91BE-1C6424B1D477}" type="slidenum">
              <a:rPr lang="it-IT" smtClean="0"/>
              <a:pPr/>
              <a:t>‹N›</a:t>
            </a:fld>
            <a:endParaRPr lang="it-IT"/>
          </a:p>
        </p:txBody>
      </p:sp>
    </p:spTree>
    <p:extLst>
      <p:ext uri="{BB962C8B-B14F-4D97-AF65-F5344CB8AC3E}">
        <p14:creationId xmlns:p14="http://schemas.microsoft.com/office/powerpoint/2010/main" xmlns="" val="3252684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A61887D-749A-46A9-A181-2A8A5CB3BD32}" type="datetimeFigureOut">
              <a:rPr lang="it-IT" smtClean="0"/>
              <a:pPr/>
              <a:t>16/10/2017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1FC815C-247C-4F53-91BE-1C6424B1D477}" type="slidenum">
              <a:rPr lang="it-IT" smtClean="0"/>
              <a:pPr/>
              <a:t>‹N›</a:t>
            </a:fld>
            <a:endParaRPr lang="it-IT"/>
          </a:p>
        </p:txBody>
      </p:sp>
    </p:spTree>
    <p:extLst>
      <p:ext uri="{BB962C8B-B14F-4D97-AF65-F5344CB8AC3E}">
        <p14:creationId xmlns:p14="http://schemas.microsoft.com/office/powerpoint/2010/main" xmlns="" val="52315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A61887D-749A-46A9-A181-2A8A5CB3BD32}" type="datetimeFigureOut">
              <a:rPr lang="it-IT" smtClean="0"/>
              <a:pPr/>
              <a:t>16/10/2017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1FC815C-247C-4F53-91BE-1C6424B1D477}" type="slidenum">
              <a:rPr lang="it-IT" smtClean="0"/>
              <a:pPr/>
              <a:t>‹N›</a:t>
            </a:fld>
            <a:endParaRPr lang="it-IT"/>
          </a:p>
        </p:txBody>
      </p:sp>
    </p:spTree>
    <p:extLst>
      <p:ext uri="{BB962C8B-B14F-4D97-AF65-F5344CB8AC3E}">
        <p14:creationId xmlns:p14="http://schemas.microsoft.com/office/powerpoint/2010/main" xmlns="" val="143147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A61887D-749A-46A9-A181-2A8A5CB3BD32}" type="datetimeFigureOut">
              <a:rPr lang="it-IT" smtClean="0"/>
              <a:pPr/>
              <a:t>16/10/2017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1FC815C-247C-4F53-91BE-1C6424B1D477}" type="slidenum">
              <a:rPr lang="it-IT" smtClean="0"/>
              <a:pPr/>
              <a:t>‹N›</a:t>
            </a:fld>
            <a:endParaRPr lang="it-IT"/>
          </a:p>
        </p:txBody>
      </p:sp>
    </p:spTree>
    <p:extLst>
      <p:ext uri="{BB962C8B-B14F-4D97-AF65-F5344CB8AC3E}">
        <p14:creationId xmlns:p14="http://schemas.microsoft.com/office/powerpoint/2010/main" xmlns="" val="245428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1887D-749A-46A9-A181-2A8A5CB3BD32}" type="datetimeFigureOut">
              <a:rPr lang="it-IT" smtClean="0"/>
              <a:pPr/>
              <a:t>16/10/2017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C815C-247C-4F53-91BE-1C6424B1D477}" type="slidenum">
              <a:rPr lang="it-IT" smtClean="0"/>
              <a:pPr/>
              <a:t>‹N›</a:t>
            </a:fld>
            <a:endParaRPr lang="it-IT"/>
          </a:p>
        </p:txBody>
      </p:sp>
    </p:spTree>
    <p:extLst>
      <p:ext uri="{BB962C8B-B14F-4D97-AF65-F5344CB8AC3E}">
        <p14:creationId xmlns:p14="http://schemas.microsoft.com/office/powerpoint/2010/main" xmlns="" val="159172749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2204864"/>
            <a:ext cx="7772400" cy="2160240"/>
          </a:xfrm>
        </p:spPr>
        <p:txBody>
          <a:bodyPr>
            <a:normAutofit/>
          </a:bodyPr>
          <a:lstStyle/>
          <a:p>
            <a:r>
              <a:rPr lang="it-IT" dirty="0" smtClean="0">
                <a:latin typeface="Comic Sans MS" panose="030F0702030302020204" pitchFamily="66" charset="0"/>
              </a:rPr>
              <a:t>SEMINARIO IN SALUTE CLIMA SOCIETA’ ED INQUINAMENTO</a:t>
            </a:r>
            <a:endParaRPr lang="it-IT" sz="3600" b="1" dirty="0">
              <a:latin typeface="Comic Sans MS" panose="030F0702030302020204" pitchFamily="66" charset="0"/>
            </a:endParaRPr>
          </a:p>
        </p:txBody>
      </p:sp>
      <p:sp>
        <p:nvSpPr>
          <p:cNvPr id="3" name="Sottotitolo 2"/>
          <p:cNvSpPr>
            <a:spLocks noGrp="1"/>
          </p:cNvSpPr>
          <p:nvPr>
            <p:ph type="subTitle" idx="1"/>
          </p:nvPr>
        </p:nvSpPr>
        <p:spPr>
          <a:xfrm>
            <a:off x="754507" y="5404824"/>
            <a:ext cx="4104456" cy="478904"/>
          </a:xfrm>
        </p:spPr>
        <p:txBody>
          <a:bodyPr>
            <a:normAutofit/>
          </a:bodyPr>
          <a:lstStyle/>
          <a:p>
            <a:r>
              <a:rPr lang="it-IT" sz="2000" b="1" dirty="0" smtClean="0">
                <a:solidFill>
                  <a:schemeClr val="tx1"/>
                </a:solidFill>
                <a:latin typeface="Comic Sans MS" panose="030F0702030302020204" pitchFamily="66" charset="0"/>
              </a:rPr>
              <a:t>Roma 16-17 ottobre 2017</a:t>
            </a:r>
            <a:endParaRPr lang="it-IT" sz="2000" b="1" dirty="0">
              <a:solidFill>
                <a:schemeClr val="tx1"/>
              </a:solidFill>
              <a:latin typeface="Comic Sans MS" panose="030F0702030302020204" pitchFamily="66" charset="0"/>
            </a:endParaRPr>
          </a:p>
        </p:txBody>
      </p:sp>
      <p:sp>
        <p:nvSpPr>
          <p:cNvPr id="5" name="CasellaDiTesto 4"/>
          <p:cNvSpPr txBox="1"/>
          <p:nvPr/>
        </p:nvSpPr>
        <p:spPr>
          <a:xfrm>
            <a:off x="5077366" y="5445612"/>
            <a:ext cx="3443536" cy="369332"/>
          </a:xfrm>
          <a:prstGeom prst="rect">
            <a:avLst/>
          </a:prstGeom>
          <a:noFill/>
        </p:spPr>
        <p:txBody>
          <a:bodyPr wrap="square" rtlCol="0">
            <a:spAutoFit/>
          </a:bodyPr>
          <a:lstStyle/>
          <a:p>
            <a:r>
              <a:rPr lang="it-IT" b="1" dirty="0" smtClean="0">
                <a:latin typeface="Comic Sans MS" panose="030F0702030302020204" pitchFamily="66" charset="0"/>
              </a:rPr>
              <a:t>Prof. Mario Pochini</a:t>
            </a:r>
            <a:endParaRPr lang="it-IT" b="1" dirty="0">
              <a:latin typeface="Comic Sans MS" panose="030F0702030302020204" pitchFamily="66" charset="0"/>
            </a:endParaRPr>
          </a:p>
        </p:txBody>
      </p:sp>
      <p:pic>
        <p:nvPicPr>
          <p:cNvPr id="1027" name="Picture 3" descr="C:\Users\User\Pictures\Unisrit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379303"/>
            <a:ext cx="7620000" cy="1619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0816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9353" y="404664"/>
            <a:ext cx="7620000" cy="1627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59832" y="2204864"/>
            <a:ext cx="3497197" cy="43924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ttangolo 1"/>
          <p:cNvSpPr/>
          <p:nvPr/>
        </p:nvSpPr>
        <p:spPr>
          <a:xfrm>
            <a:off x="251520" y="5229200"/>
            <a:ext cx="2836033" cy="338554"/>
          </a:xfrm>
          <a:prstGeom prst="rect">
            <a:avLst/>
          </a:prstGeom>
        </p:spPr>
        <p:txBody>
          <a:bodyPr wrap="none">
            <a:spAutoFit/>
          </a:bodyPr>
          <a:lstStyle/>
          <a:p>
            <a:r>
              <a:rPr lang="it-IT" sz="1600" dirty="0"/>
              <a:t>Roma 16-17 ottobre 2017</a:t>
            </a:r>
          </a:p>
        </p:txBody>
      </p:sp>
      <p:sp>
        <p:nvSpPr>
          <p:cNvPr id="3" name="Rettangolo 2"/>
          <p:cNvSpPr/>
          <p:nvPr/>
        </p:nvSpPr>
        <p:spPr>
          <a:xfrm>
            <a:off x="6557029" y="5229200"/>
            <a:ext cx="2292615" cy="369332"/>
          </a:xfrm>
          <a:prstGeom prst="rect">
            <a:avLst/>
          </a:prstGeom>
        </p:spPr>
        <p:txBody>
          <a:bodyPr wrap="none">
            <a:spAutoFit/>
          </a:bodyPr>
          <a:lstStyle/>
          <a:p>
            <a:r>
              <a:rPr lang="it-IT" dirty="0" smtClean="0"/>
              <a:t>Prof. Mario Pochini</a:t>
            </a:r>
            <a:endParaRPr lang="it-IT" dirty="0"/>
          </a:p>
        </p:txBody>
      </p:sp>
    </p:spTree>
    <p:extLst>
      <p:ext uri="{BB962C8B-B14F-4D97-AF65-F5344CB8AC3E}">
        <p14:creationId xmlns:p14="http://schemas.microsoft.com/office/powerpoint/2010/main" xmlns="" val="1950149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476672"/>
            <a:ext cx="7620000" cy="1627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ttangolo 1"/>
          <p:cNvSpPr/>
          <p:nvPr/>
        </p:nvSpPr>
        <p:spPr>
          <a:xfrm>
            <a:off x="2195736" y="2492896"/>
            <a:ext cx="4572000" cy="2862322"/>
          </a:xfrm>
          <a:prstGeom prst="rect">
            <a:avLst/>
          </a:prstGeom>
        </p:spPr>
        <p:txBody>
          <a:bodyPr>
            <a:spAutoFit/>
          </a:bodyPr>
          <a:lstStyle/>
          <a:p>
            <a:r>
              <a:rPr lang="it-IT" b="1" dirty="0" smtClean="0">
                <a:latin typeface="Comic Sans MS" panose="030F0702030302020204" pitchFamily="66" charset="0"/>
              </a:rPr>
              <a:t>Il "</a:t>
            </a:r>
            <a:r>
              <a:rPr lang="it-IT" b="1" dirty="0" err="1" smtClean="0">
                <a:latin typeface="Comic Sans MS" panose="030F0702030302020204" pitchFamily="66" charset="0"/>
              </a:rPr>
              <a:t>M.M.S.E</a:t>
            </a:r>
            <a:r>
              <a:rPr lang="it-IT" b="1" dirty="0" smtClean="0">
                <a:latin typeface="Comic Sans MS" panose="030F0702030302020204" pitchFamily="66" charset="0"/>
              </a:rPr>
              <a:t>. (Mini </a:t>
            </a:r>
            <a:r>
              <a:rPr lang="it-IT" b="1" dirty="0" err="1" smtClean="0">
                <a:latin typeface="Comic Sans MS" panose="030F0702030302020204" pitchFamily="66" charset="0"/>
              </a:rPr>
              <a:t>Mental</a:t>
            </a:r>
            <a:r>
              <a:rPr lang="it-IT" b="1" dirty="0" smtClean="0">
                <a:latin typeface="Comic Sans MS" panose="030F0702030302020204" pitchFamily="66" charset="0"/>
              </a:rPr>
              <a:t> State </a:t>
            </a:r>
            <a:r>
              <a:rPr lang="it-IT" b="1" dirty="0" err="1" smtClean="0">
                <a:latin typeface="Comic Sans MS" panose="030F0702030302020204" pitchFamily="66" charset="0"/>
              </a:rPr>
              <a:t>Examination</a:t>
            </a:r>
            <a:r>
              <a:rPr lang="it-IT" b="1" dirty="0" smtClean="0">
                <a:latin typeface="Comic Sans MS" panose="030F0702030302020204" pitchFamily="66" charset="0"/>
              </a:rPr>
              <a:t>), infine, è il test per la valutazione dei disturbi dell'efficienza intellettiva e della presenza di deterioramento cognitivo: si basa su una scala valutativa da 0 a 30 punti ed anche in questo caso, minore è il punteggio conseguito (es. </a:t>
            </a:r>
            <a:r>
              <a:rPr lang="it-IT" b="1" dirty="0" err="1" smtClean="0">
                <a:latin typeface="Comic Sans MS" panose="030F0702030302020204" pitchFamily="66" charset="0"/>
              </a:rPr>
              <a:t>MMSE</a:t>
            </a:r>
            <a:r>
              <a:rPr lang="it-IT" b="1" dirty="0" smtClean="0">
                <a:latin typeface="Comic Sans MS" panose="030F0702030302020204" pitchFamily="66" charset="0"/>
              </a:rPr>
              <a:t>: 6/30), maggiore è la mancanza di autonomia del soggetto.</a:t>
            </a:r>
            <a:endParaRPr lang="it-IT" b="1" dirty="0">
              <a:latin typeface="Comic Sans MS" panose="030F0702030302020204" pitchFamily="66" charset="0"/>
            </a:endParaRPr>
          </a:p>
        </p:txBody>
      </p:sp>
      <p:sp>
        <p:nvSpPr>
          <p:cNvPr id="3" name="Rettangolo 2"/>
          <p:cNvSpPr/>
          <p:nvPr/>
        </p:nvSpPr>
        <p:spPr>
          <a:xfrm>
            <a:off x="762000" y="5661248"/>
            <a:ext cx="3159839" cy="369332"/>
          </a:xfrm>
          <a:prstGeom prst="rect">
            <a:avLst/>
          </a:prstGeom>
        </p:spPr>
        <p:txBody>
          <a:bodyPr wrap="none">
            <a:spAutoFit/>
          </a:bodyPr>
          <a:lstStyle/>
          <a:p>
            <a:r>
              <a:rPr lang="it-IT" dirty="0"/>
              <a:t>Roma 16-17 ottobre 2017</a:t>
            </a:r>
          </a:p>
        </p:txBody>
      </p:sp>
      <p:sp>
        <p:nvSpPr>
          <p:cNvPr id="4" name="Rettangolo 3"/>
          <p:cNvSpPr/>
          <p:nvPr/>
        </p:nvSpPr>
        <p:spPr>
          <a:xfrm>
            <a:off x="6089385" y="5661248"/>
            <a:ext cx="2292615" cy="369332"/>
          </a:xfrm>
          <a:prstGeom prst="rect">
            <a:avLst/>
          </a:prstGeom>
        </p:spPr>
        <p:txBody>
          <a:bodyPr wrap="none">
            <a:spAutoFit/>
          </a:bodyPr>
          <a:lstStyle/>
          <a:p>
            <a:r>
              <a:rPr lang="it-IT" dirty="0" smtClean="0"/>
              <a:t>Prof. Mario Pochini</a:t>
            </a:r>
            <a:endParaRPr lang="it-IT" dirty="0"/>
          </a:p>
        </p:txBody>
      </p:sp>
    </p:spTree>
    <p:extLst>
      <p:ext uri="{BB962C8B-B14F-4D97-AF65-F5344CB8AC3E}">
        <p14:creationId xmlns:p14="http://schemas.microsoft.com/office/powerpoint/2010/main" xmlns="" val="623547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332656"/>
            <a:ext cx="7620000" cy="1627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88721" y="2139208"/>
            <a:ext cx="3342340" cy="45301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ttangolo 1"/>
          <p:cNvSpPr/>
          <p:nvPr/>
        </p:nvSpPr>
        <p:spPr>
          <a:xfrm>
            <a:off x="-47312" y="5316597"/>
            <a:ext cx="2836033" cy="338554"/>
          </a:xfrm>
          <a:prstGeom prst="rect">
            <a:avLst/>
          </a:prstGeom>
        </p:spPr>
        <p:txBody>
          <a:bodyPr wrap="none">
            <a:spAutoFit/>
          </a:bodyPr>
          <a:lstStyle/>
          <a:p>
            <a:r>
              <a:rPr lang="it-IT" sz="1600" dirty="0"/>
              <a:t>Roma 16-17 ottobre </a:t>
            </a:r>
            <a:r>
              <a:rPr lang="it-IT" sz="1600" dirty="0" smtClean="0"/>
              <a:t>2017</a:t>
            </a:r>
            <a:endParaRPr lang="it-IT" sz="1600" dirty="0"/>
          </a:p>
        </p:txBody>
      </p:sp>
      <p:sp>
        <p:nvSpPr>
          <p:cNvPr id="3" name="Rettangolo 2"/>
          <p:cNvSpPr/>
          <p:nvPr/>
        </p:nvSpPr>
        <p:spPr>
          <a:xfrm>
            <a:off x="6154969" y="5301208"/>
            <a:ext cx="2292615" cy="369332"/>
          </a:xfrm>
          <a:prstGeom prst="rect">
            <a:avLst/>
          </a:prstGeom>
        </p:spPr>
        <p:txBody>
          <a:bodyPr wrap="none">
            <a:spAutoFit/>
          </a:bodyPr>
          <a:lstStyle/>
          <a:p>
            <a:r>
              <a:rPr lang="it-IT" dirty="0" smtClean="0"/>
              <a:t>Prof. Mario Pochini</a:t>
            </a:r>
            <a:endParaRPr lang="it-IT" dirty="0"/>
          </a:p>
        </p:txBody>
      </p:sp>
    </p:spTree>
    <p:extLst>
      <p:ext uri="{BB962C8B-B14F-4D97-AF65-F5344CB8AC3E}">
        <p14:creationId xmlns:p14="http://schemas.microsoft.com/office/powerpoint/2010/main" xmlns="" val="3213275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6439" y="476672"/>
            <a:ext cx="7620000" cy="162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asellaDiTesto 1"/>
          <p:cNvSpPr txBox="1"/>
          <p:nvPr/>
        </p:nvSpPr>
        <p:spPr>
          <a:xfrm>
            <a:off x="786439" y="2924944"/>
            <a:ext cx="7313953" cy="1754326"/>
          </a:xfrm>
          <a:prstGeom prst="rect">
            <a:avLst/>
          </a:prstGeom>
          <a:noFill/>
        </p:spPr>
        <p:txBody>
          <a:bodyPr wrap="square" rtlCol="0">
            <a:spAutoFit/>
          </a:bodyPr>
          <a:lstStyle/>
          <a:p>
            <a:r>
              <a:rPr lang="it-IT" b="1" dirty="0" smtClean="0">
                <a:latin typeface="Comic Sans MS" panose="030F0702030302020204" pitchFamily="66" charset="0"/>
              </a:rPr>
              <a:t>Gli studi statistici più recenti prevedono che nel giro dei prossimi tenta anni si assisterà ad una ridistribuzione demografica, nei paesi industrializzati, tale che la popolazione oltre i 65 anni passerà all’11% al 22% della popolazione totale.</a:t>
            </a:r>
          </a:p>
          <a:p>
            <a:r>
              <a:rPr lang="it-IT" b="1" dirty="0" smtClean="0">
                <a:latin typeface="Comic Sans MS" panose="030F0702030302020204" pitchFamily="66" charset="0"/>
              </a:rPr>
              <a:t>Il numero degli ultraottantenni dovrebbe addirittura quadruplicare.</a:t>
            </a:r>
            <a:endParaRPr lang="it-IT" b="1" dirty="0">
              <a:latin typeface="Comic Sans MS" panose="030F0702030302020204" pitchFamily="66" charset="0"/>
            </a:endParaRPr>
          </a:p>
        </p:txBody>
      </p:sp>
      <p:sp>
        <p:nvSpPr>
          <p:cNvPr id="3" name="Rettangolo 2"/>
          <p:cNvSpPr/>
          <p:nvPr/>
        </p:nvSpPr>
        <p:spPr>
          <a:xfrm>
            <a:off x="971600" y="5517232"/>
            <a:ext cx="3159839" cy="369332"/>
          </a:xfrm>
          <a:prstGeom prst="rect">
            <a:avLst/>
          </a:prstGeom>
        </p:spPr>
        <p:txBody>
          <a:bodyPr wrap="none">
            <a:spAutoFit/>
          </a:bodyPr>
          <a:lstStyle/>
          <a:p>
            <a:r>
              <a:rPr lang="it-IT" dirty="0"/>
              <a:t>Roma 16-17 ottobre 2017</a:t>
            </a:r>
          </a:p>
        </p:txBody>
      </p:sp>
      <p:sp>
        <p:nvSpPr>
          <p:cNvPr id="4" name="Rettangolo 3"/>
          <p:cNvSpPr/>
          <p:nvPr/>
        </p:nvSpPr>
        <p:spPr>
          <a:xfrm>
            <a:off x="5807777" y="5517232"/>
            <a:ext cx="2292615" cy="369332"/>
          </a:xfrm>
          <a:prstGeom prst="rect">
            <a:avLst/>
          </a:prstGeom>
        </p:spPr>
        <p:txBody>
          <a:bodyPr wrap="none">
            <a:spAutoFit/>
          </a:bodyPr>
          <a:lstStyle/>
          <a:p>
            <a:r>
              <a:rPr lang="it-IT" dirty="0" smtClean="0"/>
              <a:t>Prof. Mario Pochini</a:t>
            </a:r>
            <a:endParaRPr lang="it-IT" dirty="0"/>
          </a:p>
        </p:txBody>
      </p:sp>
    </p:spTree>
    <p:extLst>
      <p:ext uri="{BB962C8B-B14F-4D97-AF65-F5344CB8AC3E}">
        <p14:creationId xmlns:p14="http://schemas.microsoft.com/office/powerpoint/2010/main" xmlns="" val="2543831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6936" y="476672"/>
            <a:ext cx="7620000" cy="162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asellaDiTesto 1"/>
          <p:cNvSpPr txBox="1"/>
          <p:nvPr/>
        </p:nvSpPr>
        <p:spPr>
          <a:xfrm>
            <a:off x="766936" y="2492896"/>
            <a:ext cx="7261448" cy="2862322"/>
          </a:xfrm>
          <a:prstGeom prst="rect">
            <a:avLst/>
          </a:prstGeom>
          <a:noFill/>
        </p:spPr>
        <p:txBody>
          <a:bodyPr wrap="square" rtlCol="0">
            <a:spAutoFit/>
          </a:bodyPr>
          <a:lstStyle/>
          <a:p>
            <a:r>
              <a:rPr lang="it-IT" b="1" dirty="0" smtClean="0">
                <a:latin typeface="Comic Sans MS" panose="030F0702030302020204" pitchFamily="66" charset="0"/>
              </a:rPr>
              <a:t>E’ evidente quindi che gli indici di valutazione sopra descritti, pur rimanendo tra i fondamentali e quotidianamente usati nelle valutazioni delle </a:t>
            </a:r>
            <a:r>
              <a:rPr lang="it-IT" b="1" dirty="0" err="1" smtClean="0">
                <a:latin typeface="Comic Sans MS" panose="030F0702030302020204" pitchFamily="66" charset="0"/>
              </a:rPr>
              <a:t>RSA</a:t>
            </a:r>
            <a:r>
              <a:rPr lang="it-IT" b="1" dirty="0" smtClean="0">
                <a:latin typeface="Comic Sans MS" panose="030F0702030302020204" pitchFamily="66" charset="0"/>
              </a:rPr>
              <a:t> (Residenze Sanitarie Assistenziali), necessitano di una integrazione che è fornita dal  </a:t>
            </a:r>
            <a:r>
              <a:rPr lang="it-IT" b="1" dirty="0" err="1" smtClean="0">
                <a:latin typeface="Comic Sans MS" panose="030F0702030302020204" pitchFamily="66" charset="0"/>
              </a:rPr>
              <a:t>D.F.L.E</a:t>
            </a:r>
            <a:r>
              <a:rPr lang="it-IT" b="1" dirty="0" smtClean="0">
                <a:latin typeface="Comic Sans MS" panose="030F0702030302020204" pitchFamily="66" charset="0"/>
              </a:rPr>
              <a:t>. (</a:t>
            </a:r>
            <a:r>
              <a:rPr lang="it-IT" b="1" dirty="0" err="1" smtClean="0">
                <a:latin typeface="Comic Sans MS" panose="030F0702030302020204" pitchFamily="66" charset="0"/>
              </a:rPr>
              <a:t>Disability</a:t>
            </a:r>
            <a:r>
              <a:rPr lang="it-IT" b="1" dirty="0" smtClean="0">
                <a:latin typeface="Comic Sans MS" panose="030F0702030302020204" pitchFamily="66" charset="0"/>
              </a:rPr>
              <a:t>  Free  Life  </a:t>
            </a:r>
            <a:r>
              <a:rPr lang="it-IT" b="1" dirty="0" err="1" smtClean="0">
                <a:latin typeface="Comic Sans MS" panose="030F0702030302020204" pitchFamily="66" charset="0"/>
              </a:rPr>
              <a:t>Expectancy</a:t>
            </a:r>
            <a:r>
              <a:rPr lang="it-IT" b="1" dirty="0" smtClean="0">
                <a:latin typeface="Comic Sans MS" panose="030F0702030302020204" pitchFamily="66" charset="0"/>
              </a:rPr>
              <a:t>).   </a:t>
            </a:r>
          </a:p>
          <a:p>
            <a:r>
              <a:rPr lang="it-IT" b="1" dirty="0" smtClean="0">
                <a:latin typeface="Comic Sans MS" panose="030F0702030302020204" pitchFamily="66" charset="0"/>
              </a:rPr>
              <a:t>Questo parametro assume una importanza rilevante nel determinismo dell’impatto socio-economico legato all’invecchiamento in quanto estende il concetto di aspettativa di vita al di là del semplice computo degli anni quantificando quanti di questi siano realmente vissuti senza limitazioni.</a:t>
            </a:r>
            <a:endParaRPr lang="it-IT" b="1" dirty="0">
              <a:latin typeface="Comic Sans MS" panose="030F0702030302020204" pitchFamily="66" charset="0"/>
            </a:endParaRPr>
          </a:p>
        </p:txBody>
      </p:sp>
      <p:sp>
        <p:nvSpPr>
          <p:cNvPr id="3" name="Rettangolo 2"/>
          <p:cNvSpPr/>
          <p:nvPr/>
        </p:nvSpPr>
        <p:spPr>
          <a:xfrm>
            <a:off x="766936" y="5877272"/>
            <a:ext cx="3159839" cy="369332"/>
          </a:xfrm>
          <a:prstGeom prst="rect">
            <a:avLst/>
          </a:prstGeom>
        </p:spPr>
        <p:txBody>
          <a:bodyPr wrap="none">
            <a:spAutoFit/>
          </a:bodyPr>
          <a:lstStyle/>
          <a:p>
            <a:r>
              <a:rPr lang="it-IT" dirty="0"/>
              <a:t>Roma 16-17 ottobre 2017</a:t>
            </a:r>
          </a:p>
        </p:txBody>
      </p:sp>
      <p:sp>
        <p:nvSpPr>
          <p:cNvPr id="4" name="Rettangolo 3"/>
          <p:cNvSpPr/>
          <p:nvPr/>
        </p:nvSpPr>
        <p:spPr>
          <a:xfrm>
            <a:off x="6094321" y="5877272"/>
            <a:ext cx="2292615" cy="369332"/>
          </a:xfrm>
          <a:prstGeom prst="rect">
            <a:avLst/>
          </a:prstGeom>
        </p:spPr>
        <p:txBody>
          <a:bodyPr wrap="none">
            <a:spAutoFit/>
          </a:bodyPr>
          <a:lstStyle/>
          <a:p>
            <a:r>
              <a:rPr lang="it-IT" dirty="0" smtClean="0"/>
              <a:t>Prof. Mario Pochini</a:t>
            </a:r>
            <a:endParaRPr lang="it-IT" dirty="0"/>
          </a:p>
        </p:txBody>
      </p:sp>
    </p:spTree>
    <p:extLst>
      <p:ext uri="{BB962C8B-B14F-4D97-AF65-F5344CB8AC3E}">
        <p14:creationId xmlns:p14="http://schemas.microsoft.com/office/powerpoint/2010/main" xmlns="" val="3371810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71883" y="476671"/>
            <a:ext cx="7620000" cy="162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asellaDiTesto 2"/>
          <p:cNvSpPr txBox="1"/>
          <p:nvPr/>
        </p:nvSpPr>
        <p:spPr>
          <a:xfrm>
            <a:off x="762000" y="2852936"/>
            <a:ext cx="7482408" cy="1200329"/>
          </a:xfrm>
          <a:prstGeom prst="rect">
            <a:avLst/>
          </a:prstGeom>
          <a:noFill/>
        </p:spPr>
        <p:txBody>
          <a:bodyPr wrap="square" rtlCol="0">
            <a:spAutoFit/>
          </a:bodyPr>
          <a:lstStyle/>
          <a:p>
            <a:r>
              <a:rPr lang="it-IT" b="1" dirty="0" smtClean="0">
                <a:latin typeface="Comic Sans MS" panose="030F0702030302020204" pitchFamily="66" charset="0"/>
              </a:rPr>
              <a:t>Pertanto si rende possibile la identificazione di una nuova entità clinica  dell’anziano che è conosciuta come  «Sindrome da fragilità» e le cui caratteristiche sono riportate nella diapositiva successiva.</a:t>
            </a:r>
            <a:endParaRPr lang="it-IT" b="1" dirty="0">
              <a:latin typeface="Comic Sans MS" panose="030F0702030302020204" pitchFamily="66" charset="0"/>
            </a:endParaRPr>
          </a:p>
        </p:txBody>
      </p:sp>
      <p:sp>
        <p:nvSpPr>
          <p:cNvPr id="4" name="Rettangolo 3"/>
          <p:cNvSpPr/>
          <p:nvPr/>
        </p:nvSpPr>
        <p:spPr>
          <a:xfrm>
            <a:off x="899592" y="5589240"/>
            <a:ext cx="3159839" cy="369332"/>
          </a:xfrm>
          <a:prstGeom prst="rect">
            <a:avLst/>
          </a:prstGeom>
        </p:spPr>
        <p:txBody>
          <a:bodyPr wrap="none">
            <a:spAutoFit/>
          </a:bodyPr>
          <a:lstStyle/>
          <a:p>
            <a:r>
              <a:rPr lang="it-IT" dirty="0"/>
              <a:t>Roma 16-17 ottobre 2017</a:t>
            </a:r>
          </a:p>
        </p:txBody>
      </p:sp>
      <p:sp>
        <p:nvSpPr>
          <p:cNvPr id="5" name="Rettangolo 4"/>
          <p:cNvSpPr/>
          <p:nvPr/>
        </p:nvSpPr>
        <p:spPr>
          <a:xfrm>
            <a:off x="5951793" y="5589240"/>
            <a:ext cx="2292615" cy="369332"/>
          </a:xfrm>
          <a:prstGeom prst="rect">
            <a:avLst/>
          </a:prstGeom>
        </p:spPr>
        <p:txBody>
          <a:bodyPr wrap="none">
            <a:spAutoFit/>
          </a:bodyPr>
          <a:lstStyle/>
          <a:p>
            <a:r>
              <a:rPr lang="it-IT" dirty="0" smtClean="0"/>
              <a:t>Prof. Mario Pochini</a:t>
            </a:r>
            <a:endParaRPr lang="it-IT" dirty="0"/>
          </a:p>
        </p:txBody>
      </p:sp>
    </p:spTree>
    <p:extLst>
      <p:ext uri="{BB962C8B-B14F-4D97-AF65-F5344CB8AC3E}">
        <p14:creationId xmlns:p14="http://schemas.microsoft.com/office/powerpoint/2010/main" xmlns="" val="1649638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5001" y="476672"/>
            <a:ext cx="7620000" cy="162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asellaDiTesto 1"/>
          <p:cNvSpPr txBox="1"/>
          <p:nvPr/>
        </p:nvSpPr>
        <p:spPr>
          <a:xfrm>
            <a:off x="971600" y="2348880"/>
            <a:ext cx="7200800" cy="369332"/>
          </a:xfrm>
          <a:prstGeom prst="rect">
            <a:avLst/>
          </a:prstGeom>
          <a:noFill/>
        </p:spPr>
        <p:txBody>
          <a:bodyPr wrap="square" rtlCol="0">
            <a:spAutoFit/>
          </a:bodyPr>
          <a:lstStyle/>
          <a:p>
            <a:pPr algn="ctr"/>
            <a:r>
              <a:rPr lang="it-IT" b="1" dirty="0" smtClean="0">
                <a:latin typeface="Comic Sans MS" panose="030F0702030302020204" pitchFamily="66" charset="0"/>
              </a:rPr>
              <a:t>SINDROME DA FRAGILITA</a:t>
            </a:r>
            <a:r>
              <a:rPr lang="it-IT" dirty="0" smtClean="0"/>
              <a:t>’</a:t>
            </a:r>
            <a:endParaRPr lang="it-IT" dirty="0"/>
          </a:p>
        </p:txBody>
      </p:sp>
      <p:sp>
        <p:nvSpPr>
          <p:cNvPr id="3" name="CasellaDiTesto 2"/>
          <p:cNvSpPr txBox="1"/>
          <p:nvPr/>
        </p:nvSpPr>
        <p:spPr>
          <a:xfrm>
            <a:off x="703280" y="2996952"/>
            <a:ext cx="7737439" cy="2308324"/>
          </a:xfrm>
          <a:prstGeom prst="rect">
            <a:avLst/>
          </a:prstGeom>
          <a:noFill/>
        </p:spPr>
        <p:txBody>
          <a:bodyPr wrap="square" rtlCol="0">
            <a:spAutoFit/>
          </a:bodyPr>
          <a:lstStyle/>
          <a:p>
            <a:pPr marL="285750" indent="-285750">
              <a:buFont typeface="Wingdings" panose="05000000000000000000" pitchFamily="2" charset="2"/>
              <a:buChar char="Ø"/>
            </a:pPr>
            <a:r>
              <a:rPr lang="it-IT" b="1" dirty="0" smtClean="0">
                <a:latin typeface="Comic Sans MS" panose="030F0702030302020204" pitchFamily="66" charset="0"/>
              </a:rPr>
              <a:t>Stato di salute </a:t>
            </a:r>
            <a:r>
              <a:rPr lang="it-IT" b="1" dirty="0" err="1" smtClean="0">
                <a:latin typeface="Comic Sans MS" panose="030F0702030302020204" pitchFamily="66" charset="0"/>
              </a:rPr>
              <a:t>psico</a:t>
            </a:r>
            <a:r>
              <a:rPr lang="it-IT" b="1" dirty="0" smtClean="0">
                <a:latin typeface="Comic Sans MS" panose="030F0702030302020204" pitchFamily="66" charset="0"/>
              </a:rPr>
              <a:t> fisica instabile</a:t>
            </a:r>
          </a:p>
          <a:p>
            <a:pPr marL="285750" indent="-285750">
              <a:buFont typeface="Wingdings" panose="05000000000000000000" pitchFamily="2" charset="2"/>
              <a:buChar char="Ø"/>
            </a:pPr>
            <a:r>
              <a:rPr lang="it-IT" b="1" dirty="0" smtClean="0">
                <a:latin typeface="Comic Sans MS" panose="030F0702030302020204" pitchFamily="66" charset="0"/>
              </a:rPr>
              <a:t>Rischio di rapido peggioramento</a:t>
            </a:r>
          </a:p>
          <a:p>
            <a:pPr marL="285750" indent="-285750">
              <a:buFont typeface="Wingdings" panose="05000000000000000000" pitchFamily="2" charset="2"/>
              <a:buChar char="Ø"/>
            </a:pPr>
            <a:r>
              <a:rPr lang="it-IT" b="1" dirty="0" smtClean="0">
                <a:latin typeface="Comic Sans MS" panose="030F0702030302020204" pitchFamily="66" charset="0"/>
              </a:rPr>
              <a:t>Elevato rischio di ospedalizzazioni ricorrenti e di complicanze</a:t>
            </a:r>
          </a:p>
          <a:p>
            <a:pPr marL="285750" indent="-285750">
              <a:buFont typeface="Wingdings" panose="05000000000000000000" pitchFamily="2" charset="2"/>
              <a:buChar char="Ø"/>
            </a:pPr>
            <a:r>
              <a:rPr lang="it-IT" b="1" dirty="0" smtClean="0">
                <a:latin typeface="Comic Sans MS" panose="030F0702030302020204" pitchFamily="66" charset="0"/>
              </a:rPr>
              <a:t>Elevato rischio di cadute e di fratture</a:t>
            </a:r>
          </a:p>
          <a:p>
            <a:pPr marL="285750" indent="-285750">
              <a:buFont typeface="Wingdings" panose="05000000000000000000" pitchFamily="2" charset="2"/>
              <a:buChar char="Ø"/>
            </a:pPr>
            <a:r>
              <a:rPr lang="it-IT" b="1" dirty="0" smtClean="0">
                <a:latin typeface="Comic Sans MS" panose="030F0702030302020204" pitchFamily="66" charset="0"/>
              </a:rPr>
              <a:t>Necessità di lunghi periodi di tempo per il recupero dopo eventi acuti</a:t>
            </a:r>
          </a:p>
          <a:p>
            <a:pPr marL="285750" indent="-285750">
              <a:buFont typeface="Wingdings" panose="05000000000000000000" pitchFamily="2" charset="2"/>
              <a:buChar char="Ø"/>
            </a:pPr>
            <a:r>
              <a:rPr lang="it-IT" b="1" dirty="0" smtClean="0">
                <a:latin typeface="Comic Sans MS" panose="030F0702030302020204" pitchFamily="66" charset="0"/>
              </a:rPr>
              <a:t>Elevato rischio di perdita dell’autosufficienza</a:t>
            </a:r>
          </a:p>
          <a:p>
            <a:pPr marL="285750" indent="-285750">
              <a:buFont typeface="Wingdings" panose="05000000000000000000" pitchFamily="2" charset="2"/>
              <a:buChar char="Ø"/>
            </a:pPr>
            <a:r>
              <a:rPr lang="it-IT" b="1" dirty="0" smtClean="0">
                <a:latin typeface="Comic Sans MS" panose="030F0702030302020204" pitchFamily="66" charset="0"/>
              </a:rPr>
              <a:t>Elevata mortalità</a:t>
            </a:r>
            <a:endParaRPr lang="it-IT" b="1" dirty="0">
              <a:latin typeface="Comic Sans MS" panose="030F0702030302020204" pitchFamily="66" charset="0"/>
            </a:endParaRPr>
          </a:p>
        </p:txBody>
      </p:sp>
      <p:sp>
        <p:nvSpPr>
          <p:cNvPr id="4" name="Rettangolo 3"/>
          <p:cNvSpPr/>
          <p:nvPr/>
        </p:nvSpPr>
        <p:spPr>
          <a:xfrm>
            <a:off x="795001" y="5877272"/>
            <a:ext cx="3167855" cy="369332"/>
          </a:xfrm>
          <a:prstGeom prst="rect">
            <a:avLst/>
          </a:prstGeom>
        </p:spPr>
        <p:txBody>
          <a:bodyPr wrap="none">
            <a:spAutoFit/>
          </a:bodyPr>
          <a:lstStyle/>
          <a:p>
            <a:r>
              <a:rPr lang="it-IT" b="1" dirty="0">
                <a:latin typeface="Comic Sans MS" panose="030F0702030302020204" pitchFamily="66" charset="0"/>
              </a:rPr>
              <a:t>Roma 16-17 ottobre 2017</a:t>
            </a:r>
          </a:p>
        </p:txBody>
      </p:sp>
      <p:sp>
        <p:nvSpPr>
          <p:cNvPr id="5" name="Rettangolo 4"/>
          <p:cNvSpPr/>
          <p:nvPr/>
        </p:nvSpPr>
        <p:spPr>
          <a:xfrm>
            <a:off x="6122386" y="5877272"/>
            <a:ext cx="2329484" cy="369332"/>
          </a:xfrm>
          <a:prstGeom prst="rect">
            <a:avLst/>
          </a:prstGeom>
        </p:spPr>
        <p:txBody>
          <a:bodyPr wrap="none">
            <a:spAutoFit/>
          </a:bodyPr>
          <a:lstStyle/>
          <a:p>
            <a:r>
              <a:rPr lang="it-IT" b="1" dirty="0" smtClean="0">
                <a:latin typeface="Comic Sans MS" panose="030F0702030302020204" pitchFamily="66" charset="0"/>
              </a:rPr>
              <a:t>Prof. Mario Pochini</a:t>
            </a:r>
            <a:endParaRPr lang="it-IT" b="1" dirty="0">
              <a:latin typeface="Comic Sans MS" panose="030F0702030302020204" pitchFamily="66" charset="0"/>
            </a:endParaRPr>
          </a:p>
        </p:txBody>
      </p:sp>
    </p:spTree>
    <p:extLst>
      <p:ext uri="{BB962C8B-B14F-4D97-AF65-F5344CB8AC3E}">
        <p14:creationId xmlns:p14="http://schemas.microsoft.com/office/powerpoint/2010/main" xmlns="" val="3108131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8233" y="404664"/>
            <a:ext cx="7620000" cy="162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asellaDiTesto 1"/>
          <p:cNvSpPr txBox="1"/>
          <p:nvPr/>
        </p:nvSpPr>
        <p:spPr>
          <a:xfrm>
            <a:off x="778233" y="2996952"/>
            <a:ext cx="7466175" cy="646331"/>
          </a:xfrm>
          <a:prstGeom prst="rect">
            <a:avLst/>
          </a:prstGeom>
          <a:noFill/>
        </p:spPr>
        <p:txBody>
          <a:bodyPr wrap="square" rtlCol="0">
            <a:spAutoFit/>
          </a:bodyPr>
          <a:lstStyle/>
          <a:p>
            <a:r>
              <a:rPr lang="it-IT" b="1" dirty="0" smtClean="0">
                <a:latin typeface="Comic Sans MS" panose="030F0702030302020204" pitchFamily="66" charset="0"/>
              </a:rPr>
              <a:t>La diapositiva seguente riporta la tipologia media degli ospiti di una </a:t>
            </a:r>
            <a:r>
              <a:rPr lang="it-IT" b="1" dirty="0" err="1" smtClean="0">
                <a:latin typeface="Comic Sans MS" panose="030F0702030302020204" pitchFamily="66" charset="0"/>
              </a:rPr>
              <a:t>RSA</a:t>
            </a:r>
            <a:r>
              <a:rPr lang="it-IT" b="1" dirty="0" smtClean="0">
                <a:latin typeface="Comic Sans MS" panose="030F0702030302020204" pitchFamily="66" charset="0"/>
              </a:rPr>
              <a:t>.</a:t>
            </a:r>
            <a:endParaRPr lang="it-IT" b="1" dirty="0">
              <a:latin typeface="Comic Sans MS" panose="030F0702030302020204" pitchFamily="66" charset="0"/>
            </a:endParaRPr>
          </a:p>
        </p:txBody>
      </p:sp>
      <p:sp>
        <p:nvSpPr>
          <p:cNvPr id="3" name="Rettangolo 2"/>
          <p:cNvSpPr/>
          <p:nvPr/>
        </p:nvSpPr>
        <p:spPr>
          <a:xfrm>
            <a:off x="778233" y="5445224"/>
            <a:ext cx="3167855" cy="369332"/>
          </a:xfrm>
          <a:prstGeom prst="rect">
            <a:avLst/>
          </a:prstGeom>
        </p:spPr>
        <p:txBody>
          <a:bodyPr wrap="none">
            <a:spAutoFit/>
          </a:bodyPr>
          <a:lstStyle/>
          <a:p>
            <a:r>
              <a:rPr lang="it-IT" b="1" dirty="0">
                <a:latin typeface="Comic Sans MS" panose="030F0702030302020204" pitchFamily="66" charset="0"/>
              </a:rPr>
              <a:t>Roma 16-17 ottobre 2017</a:t>
            </a:r>
          </a:p>
        </p:txBody>
      </p:sp>
      <p:sp>
        <p:nvSpPr>
          <p:cNvPr id="4" name="Rettangolo 3"/>
          <p:cNvSpPr/>
          <p:nvPr/>
        </p:nvSpPr>
        <p:spPr>
          <a:xfrm>
            <a:off x="5914924" y="5445224"/>
            <a:ext cx="2329484" cy="369332"/>
          </a:xfrm>
          <a:prstGeom prst="rect">
            <a:avLst/>
          </a:prstGeom>
        </p:spPr>
        <p:txBody>
          <a:bodyPr wrap="none">
            <a:spAutoFit/>
          </a:bodyPr>
          <a:lstStyle/>
          <a:p>
            <a:pPr lvl="0"/>
            <a:r>
              <a:rPr lang="it-IT" b="1" dirty="0">
                <a:solidFill>
                  <a:prstClr val="white"/>
                </a:solidFill>
                <a:latin typeface="Comic Sans MS" panose="030F0702030302020204" pitchFamily="66" charset="0"/>
              </a:rPr>
              <a:t>Prof. Mario Pochini</a:t>
            </a:r>
          </a:p>
        </p:txBody>
      </p:sp>
    </p:spTree>
    <p:extLst>
      <p:ext uri="{BB962C8B-B14F-4D97-AF65-F5344CB8AC3E}">
        <p14:creationId xmlns:p14="http://schemas.microsoft.com/office/powerpoint/2010/main" xmlns="" val="3450029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8233" y="404664"/>
            <a:ext cx="7620000" cy="162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 name="Tabella 2"/>
          <p:cNvGraphicFramePr>
            <a:graphicFrameLocks noGrp="1"/>
          </p:cNvGraphicFramePr>
          <p:nvPr>
            <p:extLst>
              <p:ext uri="{D42A27DB-BD31-4B8C-83A1-F6EECF244321}">
                <p14:modId xmlns:p14="http://schemas.microsoft.com/office/powerpoint/2010/main" xmlns="" val="3746156484"/>
              </p:ext>
            </p:extLst>
          </p:nvPr>
        </p:nvGraphicFramePr>
        <p:xfrm>
          <a:off x="1540233" y="2348880"/>
          <a:ext cx="6096000" cy="3708400"/>
        </p:xfrm>
        <a:graphic>
          <a:graphicData uri="http://schemas.openxmlformats.org/drawingml/2006/table">
            <a:tbl>
              <a:tblPr firstRow="1" bandRow="1">
                <a:effectLst>
                  <a:innerShdw blurRad="63500" dist="50800" dir="13500000">
                    <a:prstClr val="black">
                      <a:alpha val="50000"/>
                    </a:prstClr>
                  </a:innerShdw>
                </a:effectLst>
                <a:tableStyleId>{073A0DAA-6AF3-43AB-8588-CEC1D06C72B9}</a:tableStyleId>
              </a:tblPr>
              <a:tblGrid>
                <a:gridCol w="1524000"/>
                <a:gridCol w="1524000"/>
                <a:gridCol w="1524000"/>
                <a:gridCol w="1524000"/>
              </a:tblGrid>
              <a:tr h="370840">
                <a:tc>
                  <a:txBody>
                    <a:bodyPr/>
                    <a:lstStyle/>
                    <a:p>
                      <a:r>
                        <a:rPr lang="it-IT" dirty="0" smtClean="0"/>
                        <a:t>Parametri</a:t>
                      </a:r>
                      <a:endParaRPr lang="it-IT" dirty="0"/>
                    </a:p>
                  </a:txBody>
                  <a:tcPr/>
                </a:tc>
                <a:tc>
                  <a:txBody>
                    <a:bodyPr/>
                    <a:lstStyle/>
                    <a:p>
                      <a:r>
                        <a:rPr lang="it-IT" dirty="0" smtClean="0"/>
                        <a:t>  Maschi</a:t>
                      </a:r>
                      <a:endParaRPr lang="it-IT" dirty="0"/>
                    </a:p>
                  </a:txBody>
                  <a:tcPr/>
                </a:tc>
                <a:tc>
                  <a:txBody>
                    <a:bodyPr/>
                    <a:lstStyle/>
                    <a:p>
                      <a:r>
                        <a:rPr lang="it-IT" dirty="0" smtClean="0"/>
                        <a:t>Femmine</a:t>
                      </a:r>
                      <a:endParaRPr lang="it-IT" dirty="0"/>
                    </a:p>
                  </a:txBody>
                  <a:tcPr/>
                </a:tc>
                <a:tc>
                  <a:txBody>
                    <a:bodyPr/>
                    <a:lstStyle/>
                    <a:p>
                      <a:r>
                        <a:rPr lang="it-IT" dirty="0" smtClean="0"/>
                        <a:t>Totale</a:t>
                      </a:r>
                      <a:endParaRPr lang="it-IT" dirty="0"/>
                    </a:p>
                  </a:txBody>
                  <a:tcPr/>
                </a:tc>
              </a:tr>
              <a:tr h="370840">
                <a:tc>
                  <a:txBody>
                    <a:bodyPr/>
                    <a:lstStyle/>
                    <a:p>
                      <a:r>
                        <a:rPr lang="it-IT" dirty="0" smtClean="0"/>
                        <a:t>Età media</a:t>
                      </a:r>
                      <a:endParaRPr lang="it-IT" dirty="0"/>
                    </a:p>
                  </a:txBody>
                  <a:tcPr/>
                </a:tc>
                <a:tc>
                  <a:txBody>
                    <a:bodyPr/>
                    <a:lstStyle/>
                    <a:p>
                      <a:r>
                        <a:rPr lang="it-IT" dirty="0" smtClean="0"/>
                        <a:t>81,9</a:t>
                      </a:r>
                      <a:endParaRPr lang="it-IT" dirty="0"/>
                    </a:p>
                  </a:txBody>
                  <a:tcPr/>
                </a:tc>
                <a:tc>
                  <a:txBody>
                    <a:bodyPr/>
                    <a:lstStyle/>
                    <a:p>
                      <a:r>
                        <a:rPr lang="it-IT" dirty="0" smtClean="0"/>
                        <a:t>83,5</a:t>
                      </a:r>
                      <a:endParaRPr lang="it-IT" dirty="0"/>
                    </a:p>
                  </a:txBody>
                  <a:tcPr/>
                </a:tc>
                <a:tc>
                  <a:txBody>
                    <a:bodyPr/>
                    <a:lstStyle/>
                    <a:p>
                      <a:r>
                        <a:rPr lang="it-IT" dirty="0" smtClean="0"/>
                        <a:t>83,0</a:t>
                      </a:r>
                      <a:endParaRPr lang="it-IT" dirty="0"/>
                    </a:p>
                  </a:txBody>
                  <a:tcPr/>
                </a:tc>
              </a:tr>
              <a:tr h="370840">
                <a:tc>
                  <a:txBody>
                    <a:bodyPr/>
                    <a:lstStyle/>
                    <a:p>
                      <a:r>
                        <a:rPr lang="it-IT" dirty="0" err="1" smtClean="0"/>
                        <a:t>Autosuffic</a:t>
                      </a:r>
                      <a:r>
                        <a:rPr lang="it-IT" dirty="0" smtClean="0"/>
                        <a:t>.</a:t>
                      </a:r>
                      <a:endParaRPr lang="it-IT" dirty="0"/>
                    </a:p>
                  </a:txBody>
                  <a:tcPr/>
                </a:tc>
                <a:tc>
                  <a:txBody>
                    <a:bodyPr/>
                    <a:lstStyle/>
                    <a:p>
                      <a:r>
                        <a:rPr lang="it-IT" dirty="0" smtClean="0"/>
                        <a:t>25,9%</a:t>
                      </a:r>
                      <a:endParaRPr lang="it-IT" dirty="0"/>
                    </a:p>
                  </a:txBody>
                  <a:tcPr/>
                </a:tc>
                <a:tc>
                  <a:txBody>
                    <a:bodyPr/>
                    <a:lstStyle/>
                    <a:p>
                      <a:r>
                        <a:rPr lang="it-IT" dirty="0" smtClean="0"/>
                        <a:t>13,8%</a:t>
                      </a:r>
                      <a:endParaRPr lang="it-IT" dirty="0"/>
                    </a:p>
                  </a:txBody>
                  <a:tcPr/>
                </a:tc>
                <a:tc>
                  <a:txBody>
                    <a:bodyPr/>
                    <a:lstStyle/>
                    <a:p>
                      <a:r>
                        <a:rPr lang="it-IT" dirty="0" smtClean="0"/>
                        <a:t>17,6%</a:t>
                      </a:r>
                      <a:endParaRPr lang="it-IT" dirty="0"/>
                    </a:p>
                  </a:txBody>
                  <a:tcPr/>
                </a:tc>
              </a:tr>
              <a:tr h="370840">
                <a:tc>
                  <a:txBody>
                    <a:bodyPr/>
                    <a:lstStyle/>
                    <a:p>
                      <a:r>
                        <a:rPr lang="it-IT" dirty="0" err="1" smtClean="0"/>
                        <a:t>ADL</a:t>
                      </a:r>
                      <a:r>
                        <a:rPr lang="it-IT" dirty="0" smtClean="0"/>
                        <a:t> 1</a:t>
                      </a:r>
                      <a:endParaRPr lang="it-IT" dirty="0"/>
                    </a:p>
                  </a:txBody>
                  <a:tcPr/>
                </a:tc>
                <a:tc>
                  <a:txBody>
                    <a:bodyPr/>
                    <a:lstStyle/>
                    <a:p>
                      <a:r>
                        <a:rPr lang="it-IT" dirty="0" smtClean="0"/>
                        <a:t>7,4%</a:t>
                      </a:r>
                      <a:endParaRPr lang="it-IT" dirty="0"/>
                    </a:p>
                  </a:txBody>
                  <a:tcPr/>
                </a:tc>
                <a:tc>
                  <a:txBody>
                    <a:bodyPr/>
                    <a:lstStyle/>
                    <a:p>
                      <a:r>
                        <a:rPr lang="it-IT" dirty="0" smtClean="0"/>
                        <a:t>10,3%</a:t>
                      </a:r>
                      <a:endParaRPr lang="it-IT" dirty="0"/>
                    </a:p>
                  </a:txBody>
                  <a:tcPr/>
                </a:tc>
                <a:tc>
                  <a:txBody>
                    <a:bodyPr/>
                    <a:lstStyle/>
                    <a:p>
                      <a:r>
                        <a:rPr lang="it-IT" dirty="0" smtClean="0"/>
                        <a:t>9,4%</a:t>
                      </a:r>
                      <a:endParaRPr lang="it-IT" dirty="0"/>
                    </a:p>
                  </a:txBody>
                  <a:tcPr/>
                </a:tc>
              </a:tr>
              <a:tr h="370840">
                <a:tc>
                  <a:txBody>
                    <a:bodyPr/>
                    <a:lstStyle/>
                    <a:p>
                      <a:r>
                        <a:rPr lang="it-IT" dirty="0" err="1" smtClean="0"/>
                        <a:t>ADL</a:t>
                      </a:r>
                      <a:r>
                        <a:rPr lang="it-IT" dirty="0" smtClean="0"/>
                        <a:t> 2</a:t>
                      </a:r>
                      <a:endParaRPr lang="it-IT" dirty="0"/>
                    </a:p>
                  </a:txBody>
                  <a:tcPr/>
                </a:tc>
                <a:tc>
                  <a:txBody>
                    <a:bodyPr/>
                    <a:lstStyle/>
                    <a:p>
                      <a:r>
                        <a:rPr lang="it-IT" dirty="0" smtClean="0"/>
                        <a:t>14,8%</a:t>
                      </a:r>
                      <a:endParaRPr lang="it-IT" dirty="0"/>
                    </a:p>
                  </a:txBody>
                  <a:tcPr/>
                </a:tc>
                <a:tc>
                  <a:txBody>
                    <a:bodyPr/>
                    <a:lstStyle/>
                    <a:p>
                      <a:r>
                        <a:rPr lang="it-IT" dirty="0" smtClean="0"/>
                        <a:t>10,3%</a:t>
                      </a:r>
                      <a:endParaRPr lang="it-IT" dirty="0"/>
                    </a:p>
                  </a:txBody>
                  <a:tcPr/>
                </a:tc>
                <a:tc>
                  <a:txBody>
                    <a:bodyPr/>
                    <a:lstStyle/>
                    <a:p>
                      <a:r>
                        <a:rPr lang="it-IT" dirty="0" smtClean="0"/>
                        <a:t>11,7%</a:t>
                      </a:r>
                      <a:endParaRPr lang="it-IT" dirty="0"/>
                    </a:p>
                  </a:txBody>
                  <a:tcPr/>
                </a:tc>
              </a:tr>
              <a:tr h="370840">
                <a:tc>
                  <a:txBody>
                    <a:bodyPr/>
                    <a:lstStyle/>
                    <a:p>
                      <a:r>
                        <a:rPr lang="it-IT" dirty="0" err="1" smtClean="0"/>
                        <a:t>ADL</a:t>
                      </a:r>
                      <a:r>
                        <a:rPr lang="it-IT" dirty="0" smtClean="0"/>
                        <a:t>  3-5</a:t>
                      </a:r>
                      <a:endParaRPr lang="it-IT" dirty="0"/>
                    </a:p>
                  </a:txBody>
                  <a:tcPr/>
                </a:tc>
                <a:tc>
                  <a:txBody>
                    <a:bodyPr/>
                    <a:lstStyle/>
                    <a:p>
                      <a:r>
                        <a:rPr lang="it-IT" dirty="0" smtClean="0"/>
                        <a:t>33,3%</a:t>
                      </a:r>
                      <a:endParaRPr lang="it-IT" dirty="0"/>
                    </a:p>
                  </a:txBody>
                  <a:tcPr/>
                </a:tc>
                <a:tc>
                  <a:txBody>
                    <a:bodyPr/>
                    <a:lstStyle/>
                    <a:p>
                      <a:r>
                        <a:rPr lang="it-IT" dirty="0" smtClean="0"/>
                        <a:t>24,1</a:t>
                      </a:r>
                      <a:endParaRPr lang="it-IT" dirty="0"/>
                    </a:p>
                  </a:txBody>
                  <a:tcPr/>
                </a:tc>
                <a:tc>
                  <a:txBody>
                    <a:bodyPr/>
                    <a:lstStyle/>
                    <a:p>
                      <a:r>
                        <a:rPr lang="it-IT" dirty="0" smtClean="0"/>
                        <a:t>27,0</a:t>
                      </a:r>
                      <a:endParaRPr lang="it-IT" dirty="0"/>
                    </a:p>
                  </a:txBody>
                  <a:tcPr/>
                </a:tc>
              </a:tr>
              <a:tr h="370840">
                <a:tc>
                  <a:txBody>
                    <a:bodyPr/>
                    <a:lstStyle/>
                    <a:p>
                      <a:r>
                        <a:rPr lang="it-IT" dirty="0" smtClean="0"/>
                        <a:t>Demenze</a:t>
                      </a:r>
                      <a:endParaRPr lang="it-IT" dirty="0"/>
                    </a:p>
                  </a:txBody>
                  <a:tcPr/>
                </a:tc>
                <a:tc>
                  <a:txBody>
                    <a:bodyPr/>
                    <a:lstStyle/>
                    <a:p>
                      <a:r>
                        <a:rPr lang="it-IT" dirty="0" smtClean="0"/>
                        <a:t>33,3%</a:t>
                      </a:r>
                      <a:endParaRPr lang="it-IT" dirty="0"/>
                    </a:p>
                  </a:txBody>
                  <a:tcPr/>
                </a:tc>
                <a:tc>
                  <a:txBody>
                    <a:bodyPr/>
                    <a:lstStyle/>
                    <a:p>
                      <a:r>
                        <a:rPr lang="it-IT" dirty="0" smtClean="0"/>
                        <a:t>34,5%</a:t>
                      </a:r>
                      <a:endParaRPr lang="it-IT" dirty="0"/>
                    </a:p>
                  </a:txBody>
                  <a:tcPr/>
                </a:tc>
                <a:tc>
                  <a:txBody>
                    <a:bodyPr/>
                    <a:lstStyle/>
                    <a:p>
                      <a:r>
                        <a:rPr lang="it-IT" dirty="0" smtClean="0"/>
                        <a:t>34,1%</a:t>
                      </a:r>
                      <a:endParaRPr lang="it-IT" dirty="0"/>
                    </a:p>
                  </a:txBody>
                  <a:tcPr/>
                </a:tc>
              </a:tr>
              <a:tr h="370840">
                <a:tc>
                  <a:txBody>
                    <a:bodyPr/>
                    <a:lstStyle/>
                    <a:p>
                      <a:r>
                        <a:rPr lang="it-IT" dirty="0" smtClean="0"/>
                        <a:t>Allettati</a:t>
                      </a:r>
                      <a:endParaRPr lang="it-IT" dirty="0"/>
                    </a:p>
                  </a:txBody>
                  <a:tcPr/>
                </a:tc>
                <a:tc>
                  <a:txBody>
                    <a:bodyPr/>
                    <a:lstStyle/>
                    <a:p>
                      <a:r>
                        <a:rPr lang="it-IT" dirty="0" smtClean="0"/>
                        <a:t>27,2%</a:t>
                      </a:r>
                      <a:endParaRPr lang="it-IT" dirty="0"/>
                    </a:p>
                  </a:txBody>
                  <a:tcPr/>
                </a:tc>
                <a:tc>
                  <a:txBody>
                    <a:bodyPr/>
                    <a:lstStyle/>
                    <a:p>
                      <a:r>
                        <a:rPr lang="it-IT" dirty="0" smtClean="0"/>
                        <a:t>34,4%</a:t>
                      </a:r>
                      <a:endParaRPr lang="it-IT" dirty="0"/>
                    </a:p>
                  </a:txBody>
                  <a:tcPr/>
                </a:tc>
                <a:tc>
                  <a:txBody>
                    <a:bodyPr/>
                    <a:lstStyle/>
                    <a:p>
                      <a:r>
                        <a:rPr lang="it-IT" dirty="0" smtClean="0"/>
                        <a:t>30,6%</a:t>
                      </a:r>
                      <a:endParaRPr lang="it-IT" dirty="0"/>
                    </a:p>
                  </a:txBody>
                  <a:tcPr/>
                </a:tc>
              </a:tr>
              <a:tr h="370840">
                <a:tc>
                  <a:txBody>
                    <a:bodyPr/>
                    <a:lstStyle/>
                    <a:p>
                      <a:r>
                        <a:rPr lang="it-IT" dirty="0" smtClean="0"/>
                        <a:t>Ictus</a:t>
                      </a:r>
                      <a:endParaRPr lang="it-IT" dirty="0"/>
                    </a:p>
                  </a:txBody>
                  <a:tcPr/>
                </a:tc>
                <a:tc>
                  <a:txBody>
                    <a:bodyPr/>
                    <a:lstStyle/>
                    <a:p>
                      <a:r>
                        <a:rPr lang="it-IT" dirty="0" smtClean="0"/>
                        <a:t>29,6%</a:t>
                      </a:r>
                      <a:endParaRPr lang="it-IT" dirty="0"/>
                    </a:p>
                  </a:txBody>
                  <a:tcPr/>
                </a:tc>
                <a:tc>
                  <a:txBody>
                    <a:bodyPr/>
                    <a:lstStyle/>
                    <a:p>
                      <a:r>
                        <a:rPr lang="it-IT" dirty="0" smtClean="0"/>
                        <a:t>18,9%</a:t>
                      </a:r>
                      <a:endParaRPr lang="it-IT" dirty="0"/>
                    </a:p>
                  </a:txBody>
                  <a:tcPr/>
                </a:tc>
                <a:tc>
                  <a:txBody>
                    <a:bodyPr/>
                    <a:lstStyle/>
                    <a:p>
                      <a:r>
                        <a:rPr lang="it-IT" dirty="0" smtClean="0"/>
                        <a:t>22,3%</a:t>
                      </a:r>
                      <a:endParaRPr lang="it-IT" dirty="0"/>
                    </a:p>
                  </a:txBody>
                  <a:tcPr/>
                </a:tc>
              </a:tr>
              <a:tr h="370840">
                <a:tc>
                  <a:txBody>
                    <a:bodyPr/>
                    <a:lstStyle/>
                    <a:p>
                      <a:r>
                        <a:rPr lang="it-IT" dirty="0" smtClean="0"/>
                        <a:t>Fratture</a:t>
                      </a:r>
                      <a:endParaRPr lang="it-IT" dirty="0"/>
                    </a:p>
                  </a:txBody>
                  <a:tcPr/>
                </a:tc>
                <a:tc>
                  <a:txBody>
                    <a:bodyPr/>
                    <a:lstStyle/>
                    <a:p>
                      <a:r>
                        <a:rPr lang="it-IT" dirty="0" smtClean="0"/>
                        <a:t>11,7</a:t>
                      </a:r>
                      <a:endParaRPr lang="it-IT" dirty="0"/>
                    </a:p>
                  </a:txBody>
                  <a:tcPr/>
                </a:tc>
                <a:tc>
                  <a:txBody>
                    <a:bodyPr/>
                    <a:lstStyle/>
                    <a:p>
                      <a:r>
                        <a:rPr lang="it-IT" dirty="0" smtClean="0"/>
                        <a:t>17,2%</a:t>
                      </a:r>
                      <a:endParaRPr lang="it-IT" dirty="0"/>
                    </a:p>
                  </a:txBody>
                  <a:tcPr/>
                </a:tc>
                <a:tc>
                  <a:txBody>
                    <a:bodyPr/>
                    <a:lstStyle/>
                    <a:p>
                      <a:r>
                        <a:rPr lang="it-IT" dirty="0" smtClean="0"/>
                        <a:t>14,4%</a:t>
                      </a:r>
                      <a:endParaRPr lang="it-IT" dirty="0"/>
                    </a:p>
                  </a:txBody>
                  <a:tcPr/>
                </a:tc>
              </a:tr>
            </a:tbl>
          </a:graphicData>
        </a:graphic>
      </p:graphicFrame>
      <p:sp>
        <p:nvSpPr>
          <p:cNvPr id="4" name="Rettangolo 3"/>
          <p:cNvSpPr/>
          <p:nvPr/>
        </p:nvSpPr>
        <p:spPr>
          <a:xfrm>
            <a:off x="778233" y="6237312"/>
            <a:ext cx="3167855" cy="369332"/>
          </a:xfrm>
          <a:prstGeom prst="rect">
            <a:avLst/>
          </a:prstGeom>
        </p:spPr>
        <p:txBody>
          <a:bodyPr wrap="none">
            <a:spAutoFit/>
          </a:bodyPr>
          <a:lstStyle/>
          <a:p>
            <a:pPr lvl="0"/>
            <a:r>
              <a:rPr lang="it-IT" b="1" dirty="0" smtClean="0">
                <a:solidFill>
                  <a:prstClr val="white"/>
                </a:solidFill>
                <a:latin typeface="Comic Sans MS" panose="030F0702030302020204" pitchFamily="66" charset="0"/>
              </a:rPr>
              <a:t>Roma </a:t>
            </a:r>
            <a:r>
              <a:rPr lang="it-IT" b="1" dirty="0">
                <a:solidFill>
                  <a:prstClr val="white"/>
                </a:solidFill>
                <a:latin typeface="Comic Sans MS" panose="030F0702030302020204" pitchFamily="66" charset="0"/>
              </a:rPr>
              <a:t>16-17 ottobre 2017</a:t>
            </a:r>
          </a:p>
        </p:txBody>
      </p:sp>
      <p:sp>
        <p:nvSpPr>
          <p:cNvPr id="5" name="Rettangolo 4"/>
          <p:cNvSpPr/>
          <p:nvPr/>
        </p:nvSpPr>
        <p:spPr>
          <a:xfrm>
            <a:off x="6068749" y="6237312"/>
            <a:ext cx="2329484" cy="369332"/>
          </a:xfrm>
          <a:prstGeom prst="rect">
            <a:avLst/>
          </a:prstGeom>
        </p:spPr>
        <p:txBody>
          <a:bodyPr wrap="none">
            <a:spAutoFit/>
          </a:bodyPr>
          <a:lstStyle/>
          <a:p>
            <a:pPr lvl="0"/>
            <a:r>
              <a:rPr lang="it-IT" b="1" dirty="0">
                <a:solidFill>
                  <a:prstClr val="white"/>
                </a:solidFill>
                <a:latin typeface="Comic Sans MS" panose="030F0702030302020204" pitchFamily="66" charset="0"/>
              </a:rPr>
              <a:t>Prof. Mario Pochini</a:t>
            </a:r>
          </a:p>
        </p:txBody>
      </p:sp>
    </p:spTree>
    <p:extLst>
      <p:ext uri="{BB962C8B-B14F-4D97-AF65-F5344CB8AC3E}">
        <p14:creationId xmlns:p14="http://schemas.microsoft.com/office/powerpoint/2010/main" xmlns="" val="3833302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8233" y="404664"/>
            <a:ext cx="7620000" cy="162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asellaDiTesto 2"/>
          <p:cNvSpPr txBox="1"/>
          <p:nvPr/>
        </p:nvSpPr>
        <p:spPr>
          <a:xfrm>
            <a:off x="778233" y="2492896"/>
            <a:ext cx="7620000" cy="369332"/>
          </a:xfrm>
          <a:prstGeom prst="rect">
            <a:avLst/>
          </a:prstGeom>
          <a:noFill/>
        </p:spPr>
        <p:txBody>
          <a:bodyPr wrap="square" rtlCol="0">
            <a:spAutoFit/>
          </a:bodyPr>
          <a:lstStyle/>
          <a:p>
            <a:pPr algn="ctr"/>
            <a:r>
              <a:rPr lang="it-IT" b="1" dirty="0" smtClean="0">
                <a:latin typeface="Comic Sans MS" panose="030F0702030302020204" pitchFamily="66" charset="0"/>
              </a:rPr>
              <a:t>LA RETE INTEGRATA DEI SERVIZI</a:t>
            </a:r>
            <a:endParaRPr lang="it-IT" b="1" dirty="0">
              <a:latin typeface="Comic Sans MS" panose="030F0702030302020204" pitchFamily="66" charset="0"/>
            </a:endParaRPr>
          </a:p>
        </p:txBody>
      </p:sp>
      <p:sp>
        <p:nvSpPr>
          <p:cNvPr id="5" name="Rettangolo 4"/>
          <p:cNvSpPr/>
          <p:nvPr/>
        </p:nvSpPr>
        <p:spPr>
          <a:xfrm>
            <a:off x="778233" y="5733256"/>
            <a:ext cx="3167855" cy="369332"/>
          </a:xfrm>
          <a:prstGeom prst="rect">
            <a:avLst/>
          </a:prstGeom>
        </p:spPr>
        <p:txBody>
          <a:bodyPr wrap="none">
            <a:spAutoFit/>
          </a:bodyPr>
          <a:lstStyle/>
          <a:p>
            <a:pPr lvl="0"/>
            <a:r>
              <a:rPr lang="it-IT" b="1" dirty="0">
                <a:solidFill>
                  <a:prstClr val="white"/>
                </a:solidFill>
                <a:latin typeface="Comic Sans MS" panose="030F0702030302020204" pitchFamily="66" charset="0"/>
              </a:rPr>
              <a:t>Roma 16-17 ottobre 2017</a:t>
            </a:r>
          </a:p>
        </p:txBody>
      </p:sp>
      <p:sp>
        <p:nvSpPr>
          <p:cNvPr id="6" name="CasellaDiTesto 5"/>
          <p:cNvSpPr txBox="1"/>
          <p:nvPr/>
        </p:nvSpPr>
        <p:spPr>
          <a:xfrm>
            <a:off x="778233" y="3212976"/>
            <a:ext cx="7826215" cy="2308324"/>
          </a:xfrm>
          <a:prstGeom prst="rect">
            <a:avLst/>
          </a:prstGeom>
          <a:noFill/>
        </p:spPr>
        <p:txBody>
          <a:bodyPr wrap="square" rtlCol="0">
            <a:spAutoFit/>
          </a:bodyPr>
          <a:lstStyle/>
          <a:p>
            <a:pPr marL="285750" indent="-285750">
              <a:buFont typeface="Wingdings" panose="05000000000000000000" pitchFamily="2" charset="2"/>
              <a:buChar char="Ø"/>
            </a:pPr>
            <a:r>
              <a:rPr lang="it-IT" dirty="0" smtClean="0"/>
              <a:t>Unità di valutazione geriatrica</a:t>
            </a:r>
          </a:p>
          <a:p>
            <a:pPr marL="285750" indent="-285750">
              <a:buFont typeface="Wingdings" panose="05000000000000000000" pitchFamily="2" charset="2"/>
              <a:buChar char="Ø"/>
            </a:pPr>
            <a:r>
              <a:rPr lang="it-IT" dirty="0" smtClean="0"/>
              <a:t>Assistenza domiciliare integrata</a:t>
            </a:r>
          </a:p>
          <a:p>
            <a:pPr marL="285750" indent="-285750">
              <a:buFont typeface="Wingdings" panose="05000000000000000000" pitchFamily="2" charset="2"/>
              <a:buChar char="Ø"/>
            </a:pPr>
            <a:r>
              <a:rPr lang="it-IT" dirty="0" smtClean="0"/>
              <a:t>Ospedalizzazione domiciliare</a:t>
            </a:r>
          </a:p>
          <a:p>
            <a:pPr marL="285750" indent="-285750">
              <a:buFont typeface="Wingdings" panose="05000000000000000000" pitchFamily="2" charset="2"/>
              <a:buChar char="Ø"/>
            </a:pPr>
            <a:r>
              <a:rPr lang="it-IT" dirty="0" smtClean="0"/>
              <a:t>Centro diurno</a:t>
            </a:r>
          </a:p>
          <a:p>
            <a:pPr marL="285750" indent="-285750">
              <a:buFont typeface="Wingdings" panose="05000000000000000000" pitchFamily="2" charset="2"/>
              <a:buChar char="Ø"/>
            </a:pPr>
            <a:r>
              <a:rPr lang="it-IT" dirty="0" err="1" smtClean="0"/>
              <a:t>Day</a:t>
            </a:r>
            <a:r>
              <a:rPr lang="it-IT" dirty="0" smtClean="0"/>
              <a:t> hospital geriatrico</a:t>
            </a:r>
          </a:p>
          <a:p>
            <a:pPr marL="285750" indent="-285750">
              <a:buFont typeface="Wingdings" panose="05000000000000000000" pitchFamily="2" charset="2"/>
              <a:buChar char="Ø"/>
            </a:pPr>
            <a:r>
              <a:rPr lang="it-IT" dirty="0" smtClean="0"/>
              <a:t>Unità geriatrica per acuti</a:t>
            </a:r>
          </a:p>
          <a:p>
            <a:pPr marL="285750" indent="-285750">
              <a:buFont typeface="Wingdings" panose="05000000000000000000" pitchFamily="2" charset="2"/>
              <a:buChar char="Ø"/>
            </a:pPr>
            <a:r>
              <a:rPr lang="it-IT" dirty="0" smtClean="0"/>
              <a:t>Residenza Sanitaria Assistenziale   -</a:t>
            </a:r>
            <a:r>
              <a:rPr lang="it-IT" dirty="0" err="1" smtClean="0"/>
              <a:t>RSA</a:t>
            </a:r>
            <a:r>
              <a:rPr lang="it-IT" dirty="0" smtClean="0"/>
              <a:t>-</a:t>
            </a:r>
          </a:p>
          <a:p>
            <a:pPr marL="285750" indent="-285750">
              <a:buFont typeface="Wingdings" panose="05000000000000000000" pitchFamily="2" charset="2"/>
              <a:buChar char="Ø"/>
            </a:pPr>
            <a:endParaRPr lang="it-IT" dirty="0"/>
          </a:p>
        </p:txBody>
      </p:sp>
      <p:sp>
        <p:nvSpPr>
          <p:cNvPr id="7" name="Rettangolo 6"/>
          <p:cNvSpPr/>
          <p:nvPr/>
        </p:nvSpPr>
        <p:spPr>
          <a:xfrm>
            <a:off x="6068749" y="5733256"/>
            <a:ext cx="2329484" cy="369332"/>
          </a:xfrm>
          <a:prstGeom prst="rect">
            <a:avLst/>
          </a:prstGeom>
        </p:spPr>
        <p:txBody>
          <a:bodyPr wrap="none">
            <a:spAutoFit/>
          </a:bodyPr>
          <a:lstStyle/>
          <a:p>
            <a:pPr lvl="0"/>
            <a:r>
              <a:rPr lang="it-IT" b="1" dirty="0">
                <a:solidFill>
                  <a:prstClr val="white"/>
                </a:solidFill>
                <a:latin typeface="Comic Sans MS" panose="030F0702030302020204" pitchFamily="66" charset="0"/>
              </a:rPr>
              <a:t>Prof. Mario Pochini</a:t>
            </a:r>
          </a:p>
        </p:txBody>
      </p:sp>
    </p:spTree>
    <p:extLst>
      <p:ext uri="{BB962C8B-B14F-4D97-AF65-F5344CB8AC3E}">
        <p14:creationId xmlns:p14="http://schemas.microsoft.com/office/powerpoint/2010/main" xmlns="" val="1105576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5127" y="476672"/>
            <a:ext cx="7620000" cy="162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asellaDiTesto 1"/>
          <p:cNvSpPr txBox="1"/>
          <p:nvPr/>
        </p:nvSpPr>
        <p:spPr>
          <a:xfrm>
            <a:off x="845127" y="3068960"/>
            <a:ext cx="6895225" cy="1323439"/>
          </a:xfrm>
          <a:prstGeom prst="rect">
            <a:avLst/>
          </a:prstGeom>
          <a:noFill/>
        </p:spPr>
        <p:txBody>
          <a:bodyPr wrap="square" rtlCol="0">
            <a:spAutoFit/>
          </a:bodyPr>
          <a:lstStyle/>
          <a:p>
            <a:pPr algn="ctr"/>
            <a:r>
              <a:rPr lang="it-IT" sz="4000" dirty="0" smtClean="0"/>
              <a:t>Problematiche socio sanitarie nell’anziano</a:t>
            </a:r>
            <a:endParaRPr lang="it-IT" sz="4000" dirty="0"/>
          </a:p>
        </p:txBody>
      </p:sp>
      <p:sp>
        <p:nvSpPr>
          <p:cNvPr id="3" name="Rettangolo 2"/>
          <p:cNvSpPr/>
          <p:nvPr/>
        </p:nvSpPr>
        <p:spPr>
          <a:xfrm>
            <a:off x="836387" y="5589240"/>
            <a:ext cx="3159839" cy="369332"/>
          </a:xfrm>
          <a:prstGeom prst="rect">
            <a:avLst/>
          </a:prstGeom>
        </p:spPr>
        <p:txBody>
          <a:bodyPr wrap="none">
            <a:spAutoFit/>
          </a:bodyPr>
          <a:lstStyle/>
          <a:p>
            <a:r>
              <a:rPr lang="it-IT" dirty="0"/>
              <a:t>Roma 16-17 ottobre 2017</a:t>
            </a:r>
          </a:p>
        </p:txBody>
      </p:sp>
      <p:sp>
        <p:nvSpPr>
          <p:cNvPr id="4" name="Rettangolo 3"/>
          <p:cNvSpPr/>
          <p:nvPr/>
        </p:nvSpPr>
        <p:spPr>
          <a:xfrm>
            <a:off x="5148064" y="5434653"/>
            <a:ext cx="2292615" cy="369332"/>
          </a:xfrm>
          <a:prstGeom prst="rect">
            <a:avLst/>
          </a:prstGeom>
        </p:spPr>
        <p:txBody>
          <a:bodyPr wrap="none">
            <a:spAutoFit/>
          </a:bodyPr>
          <a:lstStyle/>
          <a:p>
            <a:r>
              <a:rPr lang="it-IT" dirty="0" smtClean="0"/>
              <a:t>Prof. Mario Pochini</a:t>
            </a:r>
            <a:endParaRPr lang="it-IT" dirty="0"/>
          </a:p>
        </p:txBody>
      </p:sp>
    </p:spTree>
    <p:extLst>
      <p:ext uri="{BB962C8B-B14F-4D97-AF65-F5344CB8AC3E}">
        <p14:creationId xmlns:p14="http://schemas.microsoft.com/office/powerpoint/2010/main" xmlns="" val="1265016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548680"/>
            <a:ext cx="7620000" cy="1627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asellaDiTesto 1"/>
          <p:cNvSpPr txBox="1"/>
          <p:nvPr/>
        </p:nvSpPr>
        <p:spPr>
          <a:xfrm>
            <a:off x="762000" y="3068960"/>
            <a:ext cx="7482408" cy="2308324"/>
          </a:xfrm>
          <a:prstGeom prst="rect">
            <a:avLst/>
          </a:prstGeom>
          <a:noFill/>
        </p:spPr>
        <p:txBody>
          <a:bodyPr wrap="square" rtlCol="0">
            <a:spAutoFit/>
          </a:bodyPr>
          <a:lstStyle/>
          <a:p>
            <a:r>
              <a:rPr lang="it-IT" b="1" dirty="0" smtClean="0">
                <a:latin typeface="Comic Sans MS" panose="030F0702030302020204" pitchFamily="66" charset="0"/>
              </a:rPr>
              <a:t>Appare evidente che,  evitando nei  limiti del possibile la ospedalizzazione,  si debbano prediligere gli interventi mirati a domicilio e sul territorio, con la interazione di diverse figure professionali che consentano di individuare precocemente la «Sindrome da Fragilità»  e formulino  un Piano Assistenziale Individuale (</a:t>
            </a:r>
            <a:r>
              <a:rPr lang="it-IT" b="1" dirty="0" err="1" smtClean="0">
                <a:latin typeface="Comic Sans MS" panose="030F0702030302020204" pitchFamily="66" charset="0"/>
              </a:rPr>
              <a:t>P.A.I</a:t>
            </a:r>
            <a:r>
              <a:rPr lang="it-IT" b="1" dirty="0" smtClean="0">
                <a:latin typeface="Comic Sans MS" panose="030F0702030302020204" pitchFamily="66" charset="0"/>
              </a:rPr>
              <a:t>.) da verificare periodicamente e modulare in funzione dei risultati ottenuti e dell’evoluzione delle singole situazioni.</a:t>
            </a:r>
            <a:endParaRPr lang="it-IT" b="1" dirty="0">
              <a:latin typeface="Comic Sans MS" panose="030F0702030302020204" pitchFamily="66" charset="0"/>
            </a:endParaRPr>
          </a:p>
        </p:txBody>
      </p:sp>
      <p:sp>
        <p:nvSpPr>
          <p:cNvPr id="3" name="Rettangolo 2"/>
          <p:cNvSpPr/>
          <p:nvPr/>
        </p:nvSpPr>
        <p:spPr>
          <a:xfrm>
            <a:off x="762000" y="5733256"/>
            <a:ext cx="3167855" cy="369332"/>
          </a:xfrm>
          <a:prstGeom prst="rect">
            <a:avLst/>
          </a:prstGeom>
        </p:spPr>
        <p:txBody>
          <a:bodyPr wrap="none">
            <a:spAutoFit/>
          </a:bodyPr>
          <a:lstStyle/>
          <a:p>
            <a:pPr lvl="0"/>
            <a:r>
              <a:rPr lang="it-IT" b="1" dirty="0">
                <a:solidFill>
                  <a:prstClr val="white"/>
                </a:solidFill>
                <a:latin typeface="Comic Sans MS" panose="030F0702030302020204" pitchFamily="66" charset="0"/>
              </a:rPr>
              <a:t>Roma 16-17 ottobre 2017</a:t>
            </a:r>
          </a:p>
        </p:txBody>
      </p:sp>
      <p:sp>
        <p:nvSpPr>
          <p:cNvPr id="4" name="Rettangolo 3"/>
          <p:cNvSpPr/>
          <p:nvPr/>
        </p:nvSpPr>
        <p:spPr>
          <a:xfrm>
            <a:off x="6052516" y="5733256"/>
            <a:ext cx="2329484" cy="369332"/>
          </a:xfrm>
          <a:prstGeom prst="rect">
            <a:avLst/>
          </a:prstGeom>
        </p:spPr>
        <p:txBody>
          <a:bodyPr wrap="none">
            <a:spAutoFit/>
          </a:bodyPr>
          <a:lstStyle/>
          <a:p>
            <a:pPr lvl="0"/>
            <a:r>
              <a:rPr lang="it-IT" b="1" dirty="0">
                <a:solidFill>
                  <a:prstClr val="white"/>
                </a:solidFill>
                <a:latin typeface="Comic Sans MS" panose="030F0702030302020204" pitchFamily="66" charset="0"/>
              </a:rPr>
              <a:t>Prof. Mario Pochini</a:t>
            </a:r>
          </a:p>
        </p:txBody>
      </p:sp>
    </p:spTree>
    <p:extLst>
      <p:ext uri="{BB962C8B-B14F-4D97-AF65-F5344CB8AC3E}">
        <p14:creationId xmlns:p14="http://schemas.microsoft.com/office/powerpoint/2010/main" xmlns="" val="1092008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548680"/>
            <a:ext cx="7620000" cy="1627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asellaDiTesto 2"/>
          <p:cNvSpPr txBox="1"/>
          <p:nvPr/>
        </p:nvSpPr>
        <p:spPr>
          <a:xfrm>
            <a:off x="762000" y="2924944"/>
            <a:ext cx="7620000" cy="923330"/>
          </a:xfrm>
          <a:prstGeom prst="rect">
            <a:avLst/>
          </a:prstGeom>
          <a:noFill/>
        </p:spPr>
        <p:txBody>
          <a:bodyPr wrap="square" rtlCol="0">
            <a:spAutoFit/>
          </a:bodyPr>
          <a:lstStyle/>
          <a:p>
            <a:pPr algn="ctr"/>
            <a:r>
              <a:rPr lang="it-IT" b="1" dirty="0" smtClean="0">
                <a:latin typeface="Comic Sans MS" panose="030F0702030302020204" pitchFamily="66" charset="0"/>
              </a:rPr>
              <a:t>FIGURE PROFESSIONALI COINVOLTE NELLA GESTIONE DELL’ANZIANO IN GENERALE E DELL’ANZIANO «FRAGILE» IN PARTICOLARE.</a:t>
            </a:r>
            <a:endParaRPr lang="it-IT" b="1" dirty="0">
              <a:latin typeface="Comic Sans MS" panose="030F0702030302020204" pitchFamily="66" charset="0"/>
            </a:endParaRPr>
          </a:p>
        </p:txBody>
      </p:sp>
      <p:sp>
        <p:nvSpPr>
          <p:cNvPr id="6" name="CasellaDiTesto 5"/>
          <p:cNvSpPr txBox="1"/>
          <p:nvPr/>
        </p:nvSpPr>
        <p:spPr>
          <a:xfrm>
            <a:off x="762000" y="3848274"/>
            <a:ext cx="7620000" cy="1477328"/>
          </a:xfrm>
          <a:prstGeom prst="rect">
            <a:avLst/>
          </a:prstGeom>
          <a:noFill/>
        </p:spPr>
        <p:txBody>
          <a:bodyPr wrap="square" rtlCol="0">
            <a:spAutoFit/>
          </a:bodyPr>
          <a:lstStyle/>
          <a:p>
            <a:pPr marL="285750" indent="-285750">
              <a:buFont typeface="Wingdings" panose="05000000000000000000" pitchFamily="2" charset="2"/>
              <a:buChar char="Ø"/>
            </a:pPr>
            <a:r>
              <a:rPr lang="it-IT" b="1" dirty="0" smtClean="0">
                <a:latin typeface="Comic Sans MS" panose="030F0702030302020204" pitchFamily="66" charset="0"/>
              </a:rPr>
              <a:t>Medico</a:t>
            </a:r>
          </a:p>
          <a:p>
            <a:pPr marL="285750" indent="-285750">
              <a:buFont typeface="Wingdings" panose="05000000000000000000" pitchFamily="2" charset="2"/>
              <a:buChar char="Ø"/>
            </a:pPr>
            <a:r>
              <a:rPr lang="it-IT" b="1" dirty="0" smtClean="0">
                <a:latin typeface="Comic Sans MS" panose="030F0702030302020204" pitchFamily="66" charset="0"/>
              </a:rPr>
              <a:t>Infermiere Professionale</a:t>
            </a:r>
          </a:p>
          <a:p>
            <a:pPr marL="285750" indent="-285750">
              <a:buFont typeface="Wingdings" panose="05000000000000000000" pitchFamily="2" charset="2"/>
              <a:buChar char="Ø"/>
            </a:pPr>
            <a:r>
              <a:rPr lang="it-IT" b="1" dirty="0" smtClean="0">
                <a:latin typeface="Comic Sans MS" panose="030F0702030302020204" pitchFamily="66" charset="0"/>
              </a:rPr>
              <a:t>Assistente Sociale</a:t>
            </a:r>
          </a:p>
          <a:p>
            <a:pPr marL="285750" indent="-285750">
              <a:buFont typeface="Wingdings" panose="05000000000000000000" pitchFamily="2" charset="2"/>
              <a:buChar char="Ø"/>
            </a:pPr>
            <a:r>
              <a:rPr lang="it-IT" b="1" dirty="0" smtClean="0">
                <a:latin typeface="Comic Sans MS" panose="030F0702030302020204" pitchFamily="66" charset="0"/>
              </a:rPr>
              <a:t>Psicologo</a:t>
            </a:r>
          </a:p>
          <a:p>
            <a:pPr marL="285750" indent="-285750">
              <a:buFont typeface="Wingdings" panose="05000000000000000000" pitchFamily="2" charset="2"/>
              <a:buChar char="Ø"/>
            </a:pPr>
            <a:r>
              <a:rPr lang="it-IT" b="1" dirty="0" smtClean="0">
                <a:latin typeface="Comic Sans MS" panose="030F0702030302020204" pitchFamily="66" charset="0"/>
              </a:rPr>
              <a:t>Fisioterapista</a:t>
            </a:r>
            <a:endParaRPr lang="it-IT" b="1" dirty="0">
              <a:latin typeface="Comic Sans MS" panose="030F0702030302020204" pitchFamily="66" charset="0"/>
            </a:endParaRPr>
          </a:p>
        </p:txBody>
      </p:sp>
      <p:sp>
        <p:nvSpPr>
          <p:cNvPr id="7" name="Rettangolo 6"/>
          <p:cNvSpPr/>
          <p:nvPr/>
        </p:nvSpPr>
        <p:spPr>
          <a:xfrm>
            <a:off x="762000" y="5949280"/>
            <a:ext cx="3167855" cy="369332"/>
          </a:xfrm>
          <a:prstGeom prst="rect">
            <a:avLst/>
          </a:prstGeom>
        </p:spPr>
        <p:txBody>
          <a:bodyPr wrap="none">
            <a:spAutoFit/>
          </a:bodyPr>
          <a:lstStyle/>
          <a:p>
            <a:pPr lvl="0"/>
            <a:r>
              <a:rPr lang="it-IT" b="1" dirty="0">
                <a:solidFill>
                  <a:prstClr val="white"/>
                </a:solidFill>
                <a:latin typeface="Comic Sans MS" panose="030F0702030302020204" pitchFamily="66" charset="0"/>
              </a:rPr>
              <a:t>Roma 16-17 ottobre 2017</a:t>
            </a:r>
          </a:p>
        </p:txBody>
      </p:sp>
      <p:sp>
        <p:nvSpPr>
          <p:cNvPr id="8" name="Rettangolo 7"/>
          <p:cNvSpPr/>
          <p:nvPr/>
        </p:nvSpPr>
        <p:spPr>
          <a:xfrm>
            <a:off x="6052516" y="5949280"/>
            <a:ext cx="2329484" cy="369332"/>
          </a:xfrm>
          <a:prstGeom prst="rect">
            <a:avLst/>
          </a:prstGeom>
        </p:spPr>
        <p:txBody>
          <a:bodyPr wrap="none">
            <a:spAutoFit/>
          </a:bodyPr>
          <a:lstStyle/>
          <a:p>
            <a:pPr lvl="0"/>
            <a:r>
              <a:rPr lang="it-IT" b="1" dirty="0">
                <a:solidFill>
                  <a:prstClr val="white"/>
                </a:solidFill>
                <a:latin typeface="Comic Sans MS" panose="030F0702030302020204" pitchFamily="66" charset="0"/>
              </a:rPr>
              <a:t>Prof. Mario Pochini</a:t>
            </a:r>
          </a:p>
        </p:txBody>
      </p:sp>
    </p:spTree>
    <p:extLst>
      <p:ext uri="{BB962C8B-B14F-4D97-AF65-F5344CB8AC3E}">
        <p14:creationId xmlns:p14="http://schemas.microsoft.com/office/powerpoint/2010/main" xmlns="" val="537037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548680"/>
            <a:ext cx="7620000" cy="1627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asellaDiTesto 2"/>
          <p:cNvSpPr txBox="1"/>
          <p:nvPr/>
        </p:nvSpPr>
        <p:spPr>
          <a:xfrm>
            <a:off x="762000" y="2708920"/>
            <a:ext cx="7770440" cy="369332"/>
          </a:xfrm>
          <a:prstGeom prst="rect">
            <a:avLst/>
          </a:prstGeom>
          <a:noFill/>
        </p:spPr>
        <p:txBody>
          <a:bodyPr wrap="square" rtlCol="0">
            <a:spAutoFit/>
          </a:bodyPr>
          <a:lstStyle/>
          <a:p>
            <a:pPr algn="ctr"/>
            <a:r>
              <a:rPr lang="it-IT" b="1" dirty="0" smtClean="0">
                <a:latin typeface="Comic Sans MS" panose="030F0702030302020204" pitchFamily="66" charset="0"/>
              </a:rPr>
              <a:t>LA FIGURA DEL CASE MANAGER</a:t>
            </a:r>
            <a:endParaRPr lang="it-IT" b="1" dirty="0">
              <a:latin typeface="Comic Sans MS" panose="030F0702030302020204" pitchFamily="66" charset="0"/>
            </a:endParaRPr>
          </a:p>
        </p:txBody>
      </p:sp>
      <p:sp>
        <p:nvSpPr>
          <p:cNvPr id="4" name="CasellaDiTesto 3"/>
          <p:cNvSpPr txBox="1"/>
          <p:nvPr/>
        </p:nvSpPr>
        <p:spPr>
          <a:xfrm>
            <a:off x="762000" y="3356992"/>
            <a:ext cx="7620000" cy="1477328"/>
          </a:xfrm>
          <a:prstGeom prst="rect">
            <a:avLst/>
          </a:prstGeom>
          <a:noFill/>
        </p:spPr>
        <p:txBody>
          <a:bodyPr wrap="square" rtlCol="0">
            <a:spAutoFit/>
          </a:bodyPr>
          <a:lstStyle/>
          <a:p>
            <a:r>
              <a:rPr lang="it-IT" b="1" dirty="0" smtClean="0">
                <a:latin typeface="Comic Sans MS" panose="030F0702030302020204" pitchFamily="66" charset="0"/>
              </a:rPr>
              <a:t>E’ quel professionista, appartenente ad una delle figure professionali prima delineate,  che gestisce tutte le indicazioni maturate attraverso la valutazione multidimensionale del Paziente fungendo inoltre da collegamento per gli interventi relativi alla sfera sanitaria, sociale, individuale e familiare</a:t>
            </a:r>
            <a:r>
              <a:rPr lang="it-IT" dirty="0" smtClean="0"/>
              <a:t>. </a:t>
            </a:r>
            <a:endParaRPr lang="it-IT" dirty="0"/>
          </a:p>
        </p:txBody>
      </p:sp>
      <p:sp>
        <p:nvSpPr>
          <p:cNvPr id="5" name="Rettangolo 4"/>
          <p:cNvSpPr/>
          <p:nvPr/>
        </p:nvSpPr>
        <p:spPr>
          <a:xfrm>
            <a:off x="762000" y="5733256"/>
            <a:ext cx="3167855" cy="369332"/>
          </a:xfrm>
          <a:prstGeom prst="rect">
            <a:avLst/>
          </a:prstGeom>
        </p:spPr>
        <p:txBody>
          <a:bodyPr wrap="none">
            <a:spAutoFit/>
          </a:bodyPr>
          <a:lstStyle/>
          <a:p>
            <a:pPr lvl="0"/>
            <a:r>
              <a:rPr lang="it-IT" b="1" dirty="0">
                <a:solidFill>
                  <a:prstClr val="white"/>
                </a:solidFill>
                <a:latin typeface="Comic Sans MS" panose="030F0702030302020204" pitchFamily="66" charset="0"/>
              </a:rPr>
              <a:t>Roma 16-17 ottobre 2017</a:t>
            </a:r>
          </a:p>
        </p:txBody>
      </p:sp>
      <p:sp>
        <p:nvSpPr>
          <p:cNvPr id="6" name="Rettangolo 5"/>
          <p:cNvSpPr/>
          <p:nvPr/>
        </p:nvSpPr>
        <p:spPr>
          <a:xfrm>
            <a:off x="6052516" y="5733256"/>
            <a:ext cx="2329484" cy="369332"/>
          </a:xfrm>
          <a:prstGeom prst="rect">
            <a:avLst/>
          </a:prstGeom>
        </p:spPr>
        <p:txBody>
          <a:bodyPr wrap="none">
            <a:spAutoFit/>
          </a:bodyPr>
          <a:lstStyle/>
          <a:p>
            <a:pPr lvl="0"/>
            <a:r>
              <a:rPr lang="it-IT" b="1" dirty="0">
                <a:solidFill>
                  <a:prstClr val="white"/>
                </a:solidFill>
                <a:latin typeface="Comic Sans MS" panose="030F0702030302020204" pitchFamily="66" charset="0"/>
              </a:rPr>
              <a:t>Prof. Mario Pochini</a:t>
            </a:r>
          </a:p>
        </p:txBody>
      </p:sp>
    </p:spTree>
    <p:extLst>
      <p:ext uri="{BB962C8B-B14F-4D97-AF65-F5344CB8AC3E}">
        <p14:creationId xmlns:p14="http://schemas.microsoft.com/office/powerpoint/2010/main" xmlns="" val="1769629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548680"/>
            <a:ext cx="7620000" cy="1627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asellaDiTesto 2"/>
          <p:cNvSpPr txBox="1"/>
          <p:nvPr/>
        </p:nvSpPr>
        <p:spPr>
          <a:xfrm>
            <a:off x="762000" y="2852936"/>
            <a:ext cx="7770440" cy="1200329"/>
          </a:xfrm>
          <a:prstGeom prst="rect">
            <a:avLst/>
          </a:prstGeom>
          <a:noFill/>
        </p:spPr>
        <p:txBody>
          <a:bodyPr wrap="square" rtlCol="0">
            <a:spAutoFit/>
          </a:bodyPr>
          <a:lstStyle/>
          <a:p>
            <a:r>
              <a:rPr lang="it-IT" b="1" dirty="0" smtClean="0">
                <a:latin typeface="Comic Sans MS" panose="030F0702030302020204" pitchFamily="66" charset="0"/>
              </a:rPr>
              <a:t>La rete integrata dei  servizi dovrebbe pertanto ottimizzare le risorse, purtroppo sempre cronicamente insufficienti, affinché, secondo criteri etici, sanitari ed economici,  si possa prolungare  la condizione di benessere fisico, psichico e sociale dell’anziano.</a:t>
            </a:r>
            <a:endParaRPr lang="it-IT" b="1" dirty="0">
              <a:latin typeface="Comic Sans MS" panose="030F0702030302020204" pitchFamily="66" charset="0"/>
            </a:endParaRPr>
          </a:p>
        </p:txBody>
      </p:sp>
      <p:sp>
        <p:nvSpPr>
          <p:cNvPr id="4" name="Rettangolo 3"/>
          <p:cNvSpPr/>
          <p:nvPr/>
        </p:nvSpPr>
        <p:spPr>
          <a:xfrm>
            <a:off x="762000" y="5661248"/>
            <a:ext cx="3167855" cy="369332"/>
          </a:xfrm>
          <a:prstGeom prst="rect">
            <a:avLst/>
          </a:prstGeom>
        </p:spPr>
        <p:txBody>
          <a:bodyPr wrap="none">
            <a:spAutoFit/>
          </a:bodyPr>
          <a:lstStyle/>
          <a:p>
            <a:pPr lvl="0"/>
            <a:r>
              <a:rPr lang="it-IT" b="1" dirty="0">
                <a:solidFill>
                  <a:prstClr val="white"/>
                </a:solidFill>
                <a:latin typeface="Comic Sans MS" panose="030F0702030302020204" pitchFamily="66" charset="0"/>
              </a:rPr>
              <a:t>Roma 16-17 ottobre 2017</a:t>
            </a:r>
          </a:p>
        </p:txBody>
      </p:sp>
      <p:sp>
        <p:nvSpPr>
          <p:cNvPr id="5" name="Rettangolo 4"/>
          <p:cNvSpPr/>
          <p:nvPr/>
        </p:nvSpPr>
        <p:spPr>
          <a:xfrm>
            <a:off x="6202956" y="5661248"/>
            <a:ext cx="2329484" cy="369332"/>
          </a:xfrm>
          <a:prstGeom prst="rect">
            <a:avLst/>
          </a:prstGeom>
        </p:spPr>
        <p:txBody>
          <a:bodyPr wrap="none">
            <a:spAutoFit/>
          </a:bodyPr>
          <a:lstStyle/>
          <a:p>
            <a:pPr lvl="0"/>
            <a:r>
              <a:rPr lang="it-IT" b="1" dirty="0">
                <a:solidFill>
                  <a:prstClr val="white"/>
                </a:solidFill>
                <a:latin typeface="Comic Sans MS" panose="030F0702030302020204" pitchFamily="66" charset="0"/>
              </a:rPr>
              <a:t>Prof. Mario Pochini</a:t>
            </a:r>
          </a:p>
        </p:txBody>
      </p:sp>
    </p:spTree>
    <p:extLst>
      <p:ext uri="{BB962C8B-B14F-4D97-AF65-F5344CB8AC3E}">
        <p14:creationId xmlns:p14="http://schemas.microsoft.com/office/powerpoint/2010/main" xmlns="" val="2900247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548680"/>
            <a:ext cx="7620000" cy="1627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458" name="Picture 2" descr="Risultati immagini per immagini vecchietti divertenti"/>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08683" y="2420888"/>
            <a:ext cx="4276725" cy="281940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ttangolo 3"/>
          <p:cNvSpPr/>
          <p:nvPr/>
        </p:nvSpPr>
        <p:spPr>
          <a:xfrm>
            <a:off x="522156" y="5517232"/>
            <a:ext cx="7859844" cy="923330"/>
          </a:xfrm>
          <a:prstGeom prst="rect">
            <a:avLst/>
          </a:prstGeom>
          <a:noFill/>
        </p:spPr>
        <p:txBody>
          <a:bodyPr wrap="none" lIns="91440" tIns="45720" rIns="91440" bIns="45720">
            <a:spAutoFit/>
          </a:bodyPr>
          <a:lstStyle/>
          <a:p>
            <a:pPr algn="ctr"/>
            <a:r>
              <a:rPr lang="it-IT"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Grazie per l’attenzione</a:t>
            </a:r>
            <a:endParaRPr lang="it-IT"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xmlns="" val="3164145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548680"/>
            <a:ext cx="7620000" cy="162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asellaDiTesto 1"/>
          <p:cNvSpPr txBox="1"/>
          <p:nvPr/>
        </p:nvSpPr>
        <p:spPr>
          <a:xfrm>
            <a:off x="611560" y="2852936"/>
            <a:ext cx="7770440" cy="1477328"/>
          </a:xfrm>
          <a:prstGeom prst="rect">
            <a:avLst/>
          </a:prstGeom>
          <a:noFill/>
        </p:spPr>
        <p:txBody>
          <a:bodyPr wrap="square" rtlCol="0">
            <a:spAutoFit/>
          </a:bodyPr>
          <a:lstStyle/>
          <a:p>
            <a:r>
              <a:rPr lang="it-IT" b="1" dirty="0" smtClean="0">
                <a:latin typeface="Comic Sans MS" panose="030F0702030302020204" pitchFamily="66" charset="0"/>
              </a:rPr>
              <a:t>Concetto e definizione di invecchiamento:</a:t>
            </a:r>
          </a:p>
          <a:p>
            <a:endParaRPr lang="it-IT" b="1" dirty="0">
              <a:latin typeface="Comic Sans MS" panose="030F0702030302020204" pitchFamily="66" charset="0"/>
            </a:endParaRPr>
          </a:p>
          <a:p>
            <a:r>
              <a:rPr lang="it-IT" b="1" dirty="0" smtClean="0">
                <a:latin typeface="Comic Sans MS" panose="030F0702030302020204" pitchFamily="66" charset="0"/>
              </a:rPr>
              <a:t>Processo multifattoriale  caratterizzato  dalla progressiva perdita di capacità funzionali e da una crescente </a:t>
            </a:r>
            <a:r>
              <a:rPr lang="it-IT" b="1" dirty="0" err="1" smtClean="0">
                <a:latin typeface="Comic Sans MS" panose="030F0702030302020204" pitchFamily="66" charset="0"/>
              </a:rPr>
              <a:t>comorbilità</a:t>
            </a:r>
            <a:r>
              <a:rPr lang="it-IT" b="1" dirty="0" smtClean="0">
                <a:latin typeface="Comic Sans MS" panose="030F0702030302020204" pitchFamily="66" charset="0"/>
              </a:rPr>
              <a:t>, proporzionali all’avanzamento dell’età e che investono </a:t>
            </a:r>
            <a:r>
              <a:rPr lang="it-IT" b="1" dirty="0" smtClean="0">
                <a:latin typeface="Comic Sans MS" panose="030F0702030302020204" pitchFamily="66" charset="0"/>
              </a:rPr>
              <a:t>l’intero </a:t>
            </a:r>
            <a:r>
              <a:rPr lang="it-IT" b="1" dirty="0" smtClean="0">
                <a:latin typeface="Comic Sans MS" panose="030F0702030302020204" pitchFamily="66" charset="0"/>
              </a:rPr>
              <a:t>arco della vita.</a:t>
            </a:r>
            <a:endParaRPr lang="it-IT" b="1" dirty="0">
              <a:latin typeface="Comic Sans MS" panose="030F0702030302020204" pitchFamily="66" charset="0"/>
            </a:endParaRPr>
          </a:p>
        </p:txBody>
      </p:sp>
      <p:sp>
        <p:nvSpPr>
          <p:cNvPr id="4" name="Rettangolo 3"/>
          <p:cNvSpPr/>
          <p:nvPr/>
        </p:nvSpPr>
        <p:spPr>
          <a:xfrm>
            <a:off x="5076056" y="5589240"/>
            <a:ext cx="2292615" cy="369332"/>
          </a:xfrm>
          <a:prstGeom prst="rect">
            <a:avLst/>
          </a:prstGeom>
        </p:spPr>
        <p:txBody>
          <a:bodyPr wrap="none">
            <a:spAutoFit/>
          </a:bodyPr>
          <a:lstStyle/>
          <a:p>
            <a:r>
              <a:rPr lang="it-IT" dirty="0" smtClean="0"/>
              <a:t>Prof. Mario Pochini</a:t>
            </a:r>
            <a:endParaRPr lang="it-IT" dirty="0"/>
          </a:p>
        </p:txBody>
      </p:sp>
      <p:sp>
        <p:nvSpPr>
          <p:cNvPr id="5" name="Rettangolo 4"/>
          <p:cNvSpPr/>
          <p:nvPr/>
        </p:nvSpPr>
        <p:spPr>
          <a:xfrm>
            <a:off x="1115616" y="5589240"/>
            <a:ext cx="3159839" cy="369332"/>
          </a:xfrm>
          <a:prstGeom prst="rect">
            <a:avLst/>
          </a:prstGeom>
        </p:spPr>
        <p:txBody>
          <a:bodyPr wrap="none">
            <a:spAutoFit/>
          </a:bodyPr>
          <a:lstStyle/>
          <a:p>
            <a:r>
              <a:rPr lang="it-IT" dirty="0"/>
              <a:t>Roma 16-17 ottobre 2017</a:t>
            </a:r>
          </a:p>
        </p:txBody>
      </p:sp>
    </p:spTree>
    <p:extLst>
      <p:ext uri="{BB962C8B-B14F-4D97-AF65-F5344CB8AC3E}">
        <p14:creationId xmlns:p14="http://schemas.microsoft.com/office/powerpoint/2010/main" xmlns="" val="2000041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5320" y="476672"/>
            <a:ext cx="7620000" cy="162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asellaDiTesto 1"/>
          <p:cNvSpPr txBox="1"/>
          <p:nvPr/>
        </p:nvSpPr>
        <p:spPr>
          <a:xfrm>
            <a:off x="775320" y="2852936"/>
            <a:ext cx="7620000" cy="2031325"/>
          </a:xfrm>
          <a:prstGeom prst="rect">
            <a:avLst/>
          </a:prstGeom>
          <a:noFill/>
        </p:spPr>
        <p:txBody>
          <a:bodyPr wrap="square" rtlCol="0">
            <a:spAutoFit/>
          </a:bodyPr>
          <a:lstStyle/>
          <a:p>
            <a:r>
              <a:rPr lang="it-IT" dirty="0" smtClean="0">
                <a:latin typeface="Comic Sans MS" panose="030F0702030302020204" pitchFamily="66" charset="0"/>
              </a:rPr>
              <a:t>Lo stato di salute è quindi rappresentato dal mantenimento del benessere psicofisico e relazionale anche in presenza di patologie multiple. </a:t>
            </a:r>
            <a:endParaRPr lang="it-IT" dirty="0">
              <a:latin typeface="Comic Sans MS" panose="030F0702030302020204" pitchFamily="66" charset="0"/>
            </a:endParaRPr>
          </a:p>
          <a:p>
            <a:r>
              <a:rPr lang="it-IT" dirty="0" smtClean="0">
                <a:latin typeface="Comic Sans MS" panose="030F0702030302020204" pitchFamily="66" charset="0"/>
              </a:rPr>
              <a:t>Da questo concetto deriva la necessità di introdurre  degli indicatori per parametrare lo stato di salute dell’anziano dal  momento che il concetto di aspettativa di vita deve necessariamente andare al di là del semplice numero degli anni potenzialmente ancora da vivere. </a:t>
            </a:r>
            <a:endParaRPr lang="it-IT" dirty="0">
              <a:latin typeface="Comic Sans MS" panose="030F0702030302020204" pitchFamily="66" charset="0"/>
            </a:endParaRPr>
          </a:p>
        </p:txBody>
      </p:sp>
      <p:sp>
        <p:nvSpPr>
          <p:cNvPr id="3" name="Rettangolo 2"/>
          <p:cNvSpPr/>
          <p:nvPr/>
        </p:nvSpPr>
        <p:spPr>
          <a:xfrm>
            <a:off x="775320" y="5733256"/>
            <a:ext cx="3159839" cy="369332"/>
          </a:xfrm>
          <a:prstGeom prst="rect">
            <a:avLst/>
          </a:prstGeom>
        </p:spPr>
        <p:txBody>
          <a:bodyPr wrap="none">
            <a:spAutoFit/>
          </a:bodyPr>
          <a:lstStyle/>
          <a:p>
            <a:r>
              <a:rPr lang="it-IT" dirty="0"/>
              <a:t>Roma 16-17 ottobre 2017</a:t>
            </a:r>
          </a:p>
        </p:txBody>
      </p:sp>
      <p:sp>
        <p:nvSpPr>
          <p:cNvPr id="4" name="Rettangolo 3"/>
          <p:cNvSpPr/>
          <p:nvPr/>
        </p:nvSpPr>
        <p:spPr>
          <a:xfrm>
            <a:off x="5364088" y="5564815"/>
            <a:ext cx="2292615" cy="369332"/>
          </a:xfrm>
          <a:prstGeom prst="rect">
            <a:avLst/>
          </a:prstGeom>
        </p:spPr>
        <p:txBody>
          <a:bodyPr wrap="none">
            <a:spAutoFit/>
          </a:bodyPr>
          <a:lstStyle/>
          <a:p>
            <a:r>
              <a:rPr lang="it-IT" dirty="0" smtClean="0"/>
              <a:t>Prof. Mario Pochini</a:t>
            </a:r>
            <a:endParaRPr lang="it-IT" dirty="0"/>
          </a:p>
        </p:txBody>
      </p:sp>
    </p:spTree>
    <p:extLst>
      <p:ext uri="{BB962C8B-B14F-4D97-AF65-F5344CB8AC3E}">
        <p14:creationId xmlns:p14="http://schemas.microsoft.com/office/powerpoint/2010/main" xmlns="" val="2000005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476672"/>
            <a:ext cx="7620000" cy="162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asellaDiTesto 1"/>
          <p:cNvSpPr txBox="1"/>
          <p:nvPr/>
        </p:nvSpPr>
        <p:spPr>
          <a:xfrm>
            <a:off x="899592" y="2996952"/>
            <a:ext cx="7200800" cy="830997"/>
          </a:xfrm>
          <a:prstGeom prst="rect">
            <a:avLst/>
          </a:prstGeom>
          <a:noFill/>
        </p:spPr>
        <p:txBody>
          <a:bodyPr wrap="square" rtlCol="0">
            <a:spAutoFit/>
          </a:bodyPr>
          <a:lstStyle/>
          <a:p>
            <a:pPr algn="ctr"/>
            <a:r>
              <a:rPr lang="it-IT" sz="2400" b="1" dirty="0" smtClean="0">
                <a:latin typeface="Comic Sans MS" panose="030F0702030302020204" pitchFamily="66" charset="0"/>
              </a:rPr>
              <a:t>Alcuni indici di valutazione dello stato di benessere psicofisico e relazionale</a:t>
            </a:r>
            <a:endParaRPr lang="it-IT" sz="2400" b="1" dirty="0">
              <a:latin typeface="Comic Sans MS" panose="030F0702030302020204" pitchFamily="66" charset="0"/>
            </a:endParaRPr>
          </a:p>
        </p:txBody>
      </p:sp>
      <p:sp>
        <p:nvSpPr>
          <p:cNvPr id="3" name="Rettangolo 2"/>
          <p:cNvSpPr/>
          <p:nvPr/>
        </p:nvSpPr>
        <p:spPr>
          <a:xfrm>
            <a:off x="916538" y="5301208"/>
            <a:ext cx="3159839" cy="369332"/>
          </a:xfrm>
          <a:prstGeom prst="rect">
            <a:avLst/>
          </a:prstGeom>
        </p:spPr>
        <p:txBody>
          <a:bodyPr wrap="none">
            <a:spAutoFit/>
          </a:bodyPr>
          <a:lstStyle/>
          <a:p>
            <a:r>
              <a:rPr lang="it-IT" dirty="0"/>
              <a:t>Roma 16-17 ottobre 2017</a:t>
            </a:r>
          </a:p>
        </p:txBody>
      </p:sp>
      <p:sp>
        <p:nvSpPr>
          <p:cNvPr id="4" name="Rettangolo 3"/>
          <p:cNvSpPr/>
          <p:nvPr/>
        </p:nvSpPr>
        <p:spPr>
          <a:xfrm>
            <a:off x="5220072" y="5301208"/>
            <a:ext cx="2292615" cy="369332"/>
          </a:xfrm>
          <a:prstGeom prst="rect">
            <a:avLst/>
          </a:prstGeom>
        </p:spPr>
        <p:txBody>
          <a:bodyPr wrap="none">
            <a:spAutoFit/>
          </a:bodyPr>
          <a:lstStyle/>
          <a:p>
            <a:r>
              <a:rPr lang="it-IT" dirty="0" smtClean="0"/>
              <a:t>Prof. Mario Pochini</a:t>
            </a:r>
            <a:endParaRPr lang="it-IT" dirty="0"/>
          </a:p>
        </p:txBody>
      </p:sp>
    </p:spTree>
    <p:extLst>
      <p:ext uri="{BB962C8B-B14F-4D97-AF65-F5344CB8AC3E}">
        <p14:creationId xmlns:p14="http://schemas.microsoft.com/office/powerpoint/2010/main" xmlns="" val="942322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476672"/>
            <a:ext cx="7620000" cy="162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asellaDiTesto 1"/>
          <p:cNvSpPr txBox="1"/>
          <p:nvPr/>
        </p:nvSpPr>
        <p:spPr>
          <a:xfrm>
            <a:off x="762000" y="2852936"/>
            <a:ext cx="7266384" cy="923330"/>
          </a:xfrm>
          <a:prstGeom prst="rect">
            <a:avLst/>
          </a:prstGeom>
          <a:noFill/>
        </p:spPr>
        <p:txBody>
          <a:bodyPr wrap="square" rtlCol="0">
            <a:spAutoFit/>
          </a:bodyPr>
          <a:lstStyle/>
          <a:p>
            <a:r>
              <a:rPr lang="it-IT" dirty="0" err="1" smtClean="0"/>
              <a:t>A.D.L</a:t>
            </a:r>
            <a:r>
              <a:rPr lang="it-IT" dirty="0" smtClean="0"/>
              <a:t>   (</a:t>
            </a:r>
            <a:r>
              <a:rPr lang="it-IT" dirty="0" err="1" smtClean="0"/>
              <a:t>Activities</a:t>
            </a:r>
            <a:r>
              <a:rPr lang="it-IT" dirty="0" smtClean="0"/>
              <a:t>  </a:t>
            </a:r>
            <a:r>
              <a:rPr lang="it-IT" dirty="0" err="1" smtClean="0"/>
              <a:t>Daily</a:t>
            </a:r>
            <a:r>
              <a:rPr lang="it-IT" dirty="0" smtClean="0"/>
              <a:t> Living)</a:t>
            </a:r>
          </a:p>
          <a:p>
            <a:r>
              <a:rPr lang="it-IT" dirty="0" err="1" smtClean="0"/>
              <a:t>I.A.D.L</a:t>
            </a:r>
            <a:r>
              <a:rPr lang="it-IT" dirty="0" smtClean="0"/>
              <a:t>   (</a:t>
            </a:r>
            <a:r>
              <a:rPr lang="it-IT" dirty="0" err="1" smtClean="0"/>
              <a:t>Instrumental</a:t>
            </a:r>
            <a:r>
              <a:rPr lang="it-IT" dirty="0" smtClean="0"/>
              <a:t>  </a:t>
            </a:r>
            <a:r>
              <a:rPr lang="it-IT" dirty="0" err="1" smtClean="0"/>
              <a:t>Acivities</a:t>
            </a:r>
            <a:r>
              <a:rPr lang="it-IT" dirty="0" smtClean="0"/>
              <a:t>  </a:t>
            </a:r>
            <a:r>
              <a:rPr lang="it-IT" dirty="0" err="1" smtClean="0"/>
              <a:t>Daily</a:t>
            </a:r>
            <a:r>
              <a:rPr lang="it-IT" dirty="0" smtClean="0"/>
              <a:t>  Living)</a:t>
            </a:r>
          </a:p>
          <a:p>
            <a:r>
              <a:rPr lang="it-IT" dirty="0" err="1" smtClean="0"/>
              <a:t>M.M.S.E</a:t>
            </a:r>
            <a:r>
              <a:rPr lang="it-IT" dirty="0" smtClean="0"/>
              <a:t>  (Mini </a:t>
            </a:r>
            <a:r>
              <a:rPr lang="it-IT" dirty="0" err="1" smtClean="0"/>
              <a:t>Mental</a:t>
            </a:r>
            <a:r>
              <a:rPr lang="it-IT" dirty="0" smtClean="0"/>
              <a:t> Status </a:t>
            </a:r>
            <a:r>
              <a:rPr lang="it-IT" dirty="0" err="1" smtClean="0"/>
              <a:t>Examination</a:t>
            </a:r>
            <a:r>
              <a:rPr lang="it-IT" dirty="0" smtClean="0"/>
              <a:t> ) </a:t>
            </a:r>
            <a:endParaRPr lang="it-IT" dirty="0"/>
          </a:p>
        </p:txBody>
      </p:sp>
      <p:sp>
        <p:nvSpPr>
          <p:cNvPr id="3" name="Rettangolo 2"/>
          <p:cNvSpPr/>
          <p:nvPr/>
        </p:nvSpPr>
        <p:spPr>
          <a:xfrm>
            <a:off x="848428" y="5445224"/>
            <a:ext cx="3159839" cy="369332"/>
          </a:xfrm>
          <a:prstGeom prst="rect">
            <a:avLst/>
          </a:prstGeom>
        </p:spPr>
        <p:txBody>
          <a:bodyPr wrap="none">
            <a:spAutoFit/>
          </a:bodyPr>
          <a:lstStyle/>
          <a:p>
            <a:r>
              <a:rPr lang="it-IT" dirty="0"/>
              <a:t>Roma 16-17 ottobre 2017</a:t>
            </a:r>
          </a:p>
        </p:txBody>
      </p:sp>
      <p:sp>
        <p:nvSpPr>
          <p:cNvPr id="4" name="Rettangolo 3"/>
          <p:cNvSpPr/>
          <p:nvPr/>
        </p:nvSpPr>
        <p:spPr>
          <a:xfrm>
            <a:off x="5638481" y="5445224"/>
            <a:ext cx="2292615" cy="369332"/>
          </a:xfrm>
          <a:prstGeom prst="rect">
            <a:avLst/>
          </a:prstGeom>
        </p:spPr>
        <p:txBody>
          <a:bodyPr wrap="none">
            <a:spAutoFit/>
          </a:bodyPr>
          <a:lstStyle/>
          <a:p>
            <a:r>
              <a:rPr lang="it-IT" dirty="0" smtClean="0"/>
              <a:t>Prof. Mario Pochini</a:t>
            </a:r>
            <a:endParaRPr lang="it-IT" dirty="0"/>
          </a:p>
        </p:txBody>
      </p:sp>
    </p:spTree>
    <p:extLst>
      <p:ext uri="{BB962C8B-B14F-4D97-AF65-F5344CB8AC3E}">
        <p14:creationId xmlns:p14="http://schemas.microsoft.com/office/powerpoint/2010/main" xmlns="" val="2334616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548680"/>
            <a:ext cx="7620000" cy="162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ttangolo 1"/>
          <p:cNvSpPr/>
          <p:nvPr/>
        </p:nvSpPr>
        <p:spPr>
          <a:xfrm>
            <a:off x="2123728" y="2780928"/>
            <a:ext cx="4572000" cy="2308324"/>
          </a:xfrm>
          <a:prstGeom prst="rect">
            <a:avLst/>
          </a:prstGeom>
        </p:spPr>
        <p:txBody>
          <a:bodyPr>
            <a:spAutoFit/>
          </a:bodyPr>
          <a:lstStyle/>
          <a:p>
            <a:r>
              <a:rPr lang="it-IT" b="1" dirty="0" smtClean="0">
                <a:latin typeface="Comic Sans MS" panose="030F0702030302020204" pitchFamily="66" charset="0"/>
              </a:rPr>
              <a:t>Con la valutazione "</a:t>
            </a:r>
            <a:r>
              <a:rPr lang="it-IT" b="1" dirty="0" err="1" smtClean="0">
                <a:latin typeface="Comic Sans MS" panose="030F0702030302020204" pitchFamily="66" charset="0"/>
              </a:rPr>
              <a:t>A.D.L</a:t>
            </a:r>
            <a:r>
              <a:rPr lang="it-IT" b="1" dirty="0" smtClean="0">
                <a:latin typeface="Comic Sans MS" panose="030F0702030302020204" pitchFamily="66" charset="0"/>
              </a:rPr>
              <a:t>. (</a:t>
            </a:r>
            <a:r>
              <a:rPr lang="it-IT" b="1" dirty="0" err="1" smtClean="0">
                <a:latin typeface="Comic Sans MS" panose="030F0702030302020204" pitchFamily="66" charset="0"/>
              </a:rPr>
              <a:t>Activities</a:t>
            </a:r>
            <a:r>
              <a:rPr lang="it-IT" b="1" dirty="0" smtClean="0">
                <a:latin typeface="Comic Sans MS" panose="030F0702030302020204" pitchFamily="66" charset="0"/>
              </a:rPr>
              <a:t> of </a:t>
            </a:r>
            <a:r>
              <a:rPr lang="it-IT" b="1" dirty="0" err="1" smtClean="0">
                <a:latin typeface="Comic Sans MS" panose="030F0702030302020204" pitchFamily="66" charset="0"/>
              </a:rPr>
              <a:t>Daily</a:t>
            </a:r>
            <a:r>
              <a:rPr lang="it-IT" b="1" dirty="0" smtClean="0">
                <a:latin typeface="Comic Sans MS" panose="030F0702030302020204" pitchFamily="66" charset="0"/>
              </a:rPr>
              <a:t> Living)" si fa riferimento alle attività fondamentali della vita quotidiana nelle quali il soggetto è dipendente: su una scala da 0 a 6 punti, più basso è il punteggio finale (es. </a:t>
            </a:r>
            <a:r>
              <a:rPr lang="it-IT" b="1" dirty="0" err="1" smtClean="0">
                <a:latin typeface="Comic Sans MS" panose="030F0702030302020204" pitchFamily="66" charset="0"/>
              </a:rPr>
              <a:t>ADL</a:t>
            </a:r>
            <a:r>
              <a:rPr lang="it-IT" b="1" dirty="0" smtClean="0">
                <a:latin typeface="Comic Sans MS" panose="030F0702030302020204" pitchFamily="66" charset="0"/>
              </a:rPr>
              <a:t>: 1/6), maggiore è il bisogno di assistenza del soggetto.</a:t>
            </a:r>
            <a:endParaRPr lang="it-IT" b="1" dirty="0">
              <a:latin typeface="Comic Sans MS" panose="030F0702030302020204" pitchFamily="66" charset="0"/>
            </a:endParaRPr>
          </a:p>
        </p:txBody>
      </p:sp>
      <p:sp>
        <p:nvSpPr>
          <p:cNvPr id="3" name="Rettangolo 2"/>
          <p:cNvSpPr/>
          <p:nvPr/>
        </p:nvSpPr>
        <p:spPr>
          <a:xfrm>
            <a:off x="899592" y="5661248"/>
            <a:ext cx="3159839" cy="369332"/>
          </a:xfrm>
          <a:prstGeom prst="rect">
            <a:avLst/>
          </a:prstGeom>
        </p:spPr>
        <p:txBody>
          <a:bodyPr wrap="none">
            <a:spAutoFit/>
          </a:bodyPr>
          <a:lstStyle/>
          <a:p>
            <a:r>
              <a:rPr lang="it-IT" dirty="0"/>
              <a:t>Roma 16-17 ottobre 2017</a:t>
            </a:r>
          </a:p>
        </p:txBody>
      </p:sp>
      <p:sp>
        <p:nvSpPr>
          <p:cNvPr id="4" name="Rettangolo 3"/>
          <p:cNvSpPr/>
          <p:nvPr/>
        </p:nvSpPr>
        <p:spPr>
          <a:xfrm>
            <a:off x="5940152" y="5661248"/>
            <a:ext cx="2292615" cy="369332"/>
          </a:xfrm>
          <a:prstGeom prst="rect">
            <a:avLst/>
          </a:prstGeom>
        </p:spPr>
        <p:txBody>
          <a:bodyPr wrap="none">
            <a:spAutoFit/>
          </a:bodyPr>
          <a:lstStyle/>
          <a:p>
            <a:r>
              <a:rPr lang="it-IT" dirty="0" smtClean="0"/>
              <a:t>Prof. Mario Pochini</a:t>
            </a:r>
            <a:endParaRPr lang="it-IT" dirty="0"/>
          </a:p>
        </p:txBody>
      </p:sp>
    </p:spTree>
    <p:extLst>
      <p:ext uri="{BB962C8B-B14F-4D97-AF65-F5344CB8AC3E}">
        <p14:creationId xmlns:p14="http://schemas.microsoft.com/office/powerpoint/2010/main" xmlns="" val="2409449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548680"/>
            <a:ext cx="7620000" cy="162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87824" y="2072609"/>
            <a:ext cx="3197180" cy="45199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ttangolo 1"/>
          <p:cNvSpPr/>
          <p:nvPr/>
        </p:nvSpPr>
        <p:spPr>
          <a:xfrm>
            <a:off x="151791" y="5388605"/>
            <a:ext cx="2836033" cy="338554"/>
          </a:xfrm>
          <a:prstGeom prst="rect">
            <a:avLst/>
          </a:prstGeom>
        </p:spPr>
        <p:txBody>
          <a:bodyPr wrap="none">
            <a:spAutoFit/>
          </a:bodyPr>
          <a:lstStyle/>
          <a:p>
            <a:r>
              <a:rPr lang="it-IT" sz="1600" dirty="0"/>
              <a:t>Roma 16-17 ottobre 2017</a:t>
            </a:r>
          </a:p>
        </p:txBody>
      </p:sp>
      <p:sp>
        <p:nvSpPr>
          <p:cNvPr id="3" name="Rettangolo 2"/>
          <p:cNvSpPr/>
          <p:nvPr/>
        </p:nvSpPr>
        <p:spPr>
          <a:xfrm>
            <a:off x="6226977" y="5373216"/>
            <a:ext cx="2292615" cy="369332"/>
          </a:xfrm>
          <a:prstGeom prst="rect">
            <a:avLst/>
          </a:prstGeom>
        </p:spPr>
        <p:txBody>
          <a:bodyPr wrap="none">
            <a:spAutoFit/>
          </a:bodyPr>
          <a:lstStyle/>
          <a:p>
            <a:r>
              <a:rPr lang="it-IT" dirty="0" smtClean="0"/>
              <a:t>Prof. Mario Pochini</a:t>
            </a:r>
            <a:endParaRPr lang="it-IT" dirty="0"/>
          </a:p>
        </p:txBody>
      </p:sp>
    </p:spTree>
    <p:extLst>
      <p:ext uri="{BB962C8B-B14F-4D97-AF65-F5344CB8AC3E}">
        <p14:creationId xmlns:p14="http://schemas.microsoft.com/office/powerpoint/2010/main" xmlns="" val="1208690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5676" y="404664"/>
            <a:ext cx="7620000" cy="162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ttangolo 1"/>
          <p:cNvSpPr/>
          <p:nvPr/>
        </p:nvSpPr>
        <p:spPr>
          <a:xfrm>
            <a:off x="2286000" y="2492896"/>
            <a:ext cx="4572000" cy="2585323"/>
          </a:xfrm>
          <a:prstGeom prst="rect">
            <a:avLst/>
          </a:prstGeom>
        </p:spPr>
        <p:txBody>
          <a:bodyPr>
            <a:spAutoFit/>
          </a:bodyPr>
          <a:lstStyle/>
          <a:p>
            <a:r>
              <a:rPr lang="it-IT" b="1" dirty="0" smtClean="0">
                <a:latin typeface="Comic Sans MS" panose="030F0702030302020204" pitchFamily="66" charset="0"/>
              </a:rPr>
              <a:t>Con la valutazione "</a:t>
            </a:r>
            <a:r>
              <a:rPr lang="it-IT" b="1" dirty="0" err="1" smtClean="0">
                <a:latin typeface="Comic Sans MS" panose="030F0702030302020204" pitchFamily="66" charset="0"/>
              </a:rPr>
              <a:t>I.A.D.L</a:t>
            </a:r>
            <a:r>
              <a:rPr lang="it-IT" b="1" dirty="0" smtClean="0">
                <a:latin typeface="Comic Sans MS" panose="030F0702030302020204" pitchFamily="66" charset="0"/>
              </a:rPr>
              <a:t>. (</a:t>
            </a:r>
            <a:r>
              <a:rPr lang="it-IT" b="1" dirty="0" err="1" smtClean="0">
                <a:latin typeface="Comic Sans MS" panose="030F0702030302020204" pitchFamily="66" charset="0"/>
              </a:rPr>
              <a:t>Instrumental</a:t>
            </a:r>
            <a:r>
              <a:rPr lang="it-IT" b="1" dirty="0" smtClean="0">
                <a:latin typeface="Comic Sans MS" panose="030F0702030302020204" pitchFamily="66" charset="0"/>
              </a:rPr>
              <a:t> </a:t>
            </a:r>
            <a:r>
              <a:rPr lang="it-IT" b="1" dirty="0" err="1" smtClean="0">
                <a:latin typeface="Comic Sans MS" panose="030F0702030302020204" pitchFamily="66" charset="0"/>
              </a:rPr>
              <a:t>Activities</a:t>
            </a:r>
            <a:r>
              <a:rPr lang="it-IT" b="1" dirty="0" smtClean="0">
                <a:latin typeface="Comic Sans MS" panose="030F0702030302020204" pitchFamily="66" charset="0"/>
              </a:rPr>
              <a:t> of </a:t>
            </a:r>
            <a:r>
              <a:rPr lang="it-IT" b="1" dirty="0" err="1" smtClean="0">
                <a:latin typeface="Comic Sans MS" panose="030F0702030302020204" pitchFamily="66" charset="0"/>
              </a:rPr>
              <a:t>Dailiy</a:t>
            </a:r>
            <a:r>
              <a:rPr lang="it-IT" b="1" dirty="0" smtClean="0">
                <a:latin typeface="Comic Sans MS" panose="030F0702030302020204" pitchFamily="66" charset="0"/>
              </a:rPr>
              <a:t> Living)" si fa, invece, riferimento al grado di compromissione nelle attività strumentali della vita quotidiana: su una scala da 0 a 8 punti, minore è il punteggio finale (es. </a:t>
            </a:r>
            <a:r>
              <a:rPr lang="it-IT" b="1" dirty="0" err="1" smtClean="0">
                <a:latin typeface="Comic Sans MS" panose="030F0702030302020204" pitchFamily="66" charset="0"/>
              </a:rPr>
              <a:t>IADL</a:t>
            </a:r>
            <a:r>
              <a:rPr lang="it-IT" b="1" dirty="0" smtClean="0">
                <a:latin typeface="Comic Sans MS" panose="030F0702030302020204" pitchFamily="66" charset="0"/>
              </a:rPr>
              <a:t>: 1/8), maggiore è il grado di compromissione dell'autonomia del soggetto.</a:t>
            </a:r>
            <a:endParaRPr lang="it-IT" b="1" dirty="0">
              <a:latin typeface="Comic Sans MS" panose="030F0702030302020204" pitchFamily="66" charset="0"/>
            </a:endParaRPr>
          </a:p>
        </p:txBody>
      </p:sp>
      <p:sp>
        <p:nvSpPr>
          <p:cNvPr id="3" name="Rettangolo 2"/>
          <p:cNvSpPr/>
          <p:nvPr/>
        </p:nvSpPr>
        <p:spPr>
          <a:xfrm>
            <a:off x="775676" y="5733256"/>
            <a:ext cx="3159839" cy="369332"/>
          </a:xfrm>
          <a:prstGeom prst="rect">
            <a:avLst/>
          </a:prstGeom>
        </p:spPr>
        <p:txBody>
          <a:bodyPr wrap="none">
            <a:spAutoFit/>
          </a:bodyPr>
          <a:lstStyle/>
          <a:p>
            <a:r>
              <a:rPr lang="it-IT" dirty="0"/>
              <a:t>Roma 16-17 ottobre 2017</a:t>
            </a:r>
          </a:p>
        </p:txBody>
      </p:sp>
      <p:sp>
        <p:nvSpPr>
          <p:cNvPr id="4" name="Rettangolo 3"/>
          <p:cNvSpPr/>
          <p:nvPr/>
        </p:nvSpPr>
        <p:spPr>
          <a:xfrm>
            <a:off x="6103061" y="5733256"/>
            <a:ext cx="2292615" cy="369332"/>
          </a:xfrm>
          <a:prstGeom prst="rect">
            <a:avLst/>
          </a:prstGeom>
        </p:spPr>
        <p:txBody>
          <a:bodyPr wrap="none">
            <a:spAutoFit/>
          </a:bodyPr>
          <a:lstStyle/>
          <a:p>
            <a:r>
              <a:rPr lang="it-IT" dirty="0" smtClean="0"/>
              <a:t>Prof. Mario Pochini</a:t>
            </a:r>
            <a:endParaRPr lang="it-IT" dirty="0"/>
          </a:p>
        </p:txBody>
      </p:sp>
    </p:spTree>
    <p:extLst>
      <p:ext uri="{BB962C8B-B14F-4D97-AF65-F5344CB8AC3E}">
        <p14:creationId xmlns:p14="http://schemas.microsoft.com/office/powerpoint/2010/main" xmlns="" val="1495402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1012</Words>
  <Application>Microsoft Office PowerPoint</Application>
  <PresentationFormat>Presentazione su schermo (4:3)</PresentationFormat>
  <Paragraphs>133</Paragraphs>
  <Slides>24</Slides>
  <Notes>0</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Tema di Office</vt:lpstr>
      <vt:lpstr>SEMINARIO IN SALUTE CLIMA SOCIETA’ ED INQUINAMENTO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SEMINARIO IN SALUTE SOCIETA’ ED INQUINAMENTO</dc:title>
  <dc:creator>User</dc:creator>
  <cp:lastModifiedBy>admin</cp:lastModifiedBy>
  <cp:revision>44</cp:revision>
  <dcterms:created xsi:type="dcterms:W3CDTF">2017-04-28T13:42:37Z</dcterms:created>
  <dcterms:modified xsi:type="dcterms:W3CDTF">2017-10-16T13:55:47Z</dcterms:modified>
</cp:coreProperties>
</file>