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48" r:id="rId1"/>
  </p:sldMasterIdLst>
  <p:notesMasterIdLst>
    <p:notesMasterId r:id="rId88"/>
  </p:notesMasterIdLst>
  <p:sldIdLst>
    <p:sldId id="296" r:id="rId2"/>
    <p:sldId id="340" r:id="rId3"/>
    <p:sldId id="346" r:id="rId4"/>
    <p:sldId id="338" r:id="rId5"/>
    <p:sldId id="339" r:id="rId6"/>
    <p:sldId id="328" r:id="rId7"/>
    <p:sldId id="287" r:id="rId8"/>
    <p:sldId id="298" r:id="rId9"/>
    <p:sldId id="288" r:id="rId10"/>
    <p:sldId id="291" r:id="rId11"/>
    <p:sldId id="292" r:id="rId12"/>
    <p:sldId id="293" r:id="rId13"/>
    <p:sldId id="294" r:id="rId14"/>
    <p:sldId id="295" r:id="rId15"/>
    <p:sldId id="289" r:id="rId16"/>
    <p:sldId id="290" r:id="rId17"/>
    <p:sldId id="341" r:id="rId18"/>
    <p:sldId id="297" r:id="rId19"/>
    <p:sldId id="299" r:id="rId20"/>
    <p:sldId id="301" r:id="rId21"/>
    <p:sldId id="302" r:id="rId22"/>
    <p:sldId id="303" r:id="rId23"/>
    <p:sldId id="304" r:id="rId24"/>
    <p:sldId id="305" r:id="rId25"/>
    <p:sldId id="306" r:id="rId26"/>
    <p:sldId id="307" r:id="rId27"/>
    <p:sldId id="308" r:id="rId28"/>
    <p:sldId id="309" r:id="rId29"/>
    <p:sldId id="310" r:id="rId30"/>
    <p:sldId id="329" r:id="rId31"/>
    <p:sldId id="330" r:id="rId32"/>
    <p:sldId id="331" r:id="rId33"/>
    <p:sldId id="333" r:id="rId34"/>
    <p:sldId id="311" r:id="rId35"/>
    <p:sldId id="332" r:id="rId36"/>
    <p:sldId id="334" r:id="rId37"/>
    <p:sldId id="336" r:id="rId38"/>
    <p:sldId id="342" r:id="rId39"/>
    <p:sldId id="343" r:id="rId40"/>
    <p:sldId id="347" r:id="rId41"/>
    <p:sldId id="348" r:id="rId42"/>
    <p:sldId id="312" r:id="rId43"/>
    <p:sldId id="313" r:id="rId44"/>
    <p:sldId id="318" r:id="rId45"/>
    <p:sldId id="314" r:id="rId46"/>
    <p:sldId id="324" r:id="rId47"/>
    <p:sldId id="325" r:id="rId48"/>
    <p:sldId id="326" r:id="rId49"/>
    <p:sldId id="327" r:id="rId50"/>
    <p:sldId id="323" r:id="rId51"/>
    <p:sldId id="320" r:id="rId52"/>
    <p:sldId id="321" r:id="rId53"/>
    <p:sldId id="322" r:id="rId54"/>
    <p:sldId id="300" r:id="rId55"/>
    <p:sldId id="283" r:id="rId56"/>
    <p:sldId id="284" r:id="rId57"/>
    <p:sldId id="286" r:id="rId58"/>
    <p:sldId id="285" r:id="rId59"/>
    <p:sldId id="344" r:id="rId60"/>
    <p:sldId id="256" r:id="rId61"/>
    <p:sldId id="349" r:id="rId62"/>
    <p:sldId id="282" r:id="rId63"/>
    <p:sldId id="257" r:id="rId64"/>
    <p:sldId id="258" r:id="rId65"/>
    <p:sldId id="261" r:id="rId66"/>
    <p:sldId id="259" r:id="rId67"/>
    <p:sldId id="260" r:id="rId68"/>
    <p:sldId id="262" r:id="rId69"/>
    <p:sldId id="271" r:id="rId70"/>
    <p:sldId id="263" r:id="rId71"/>
    <p:sldId id="272" r:id="rId72"/>
    <p:sldId id="273" r:id="rId73"/>
    <p:sldId id="264" r:id="rId74"/>
    <p:sldId id="266" r:id="rId75"/>
    <p:sldId id="265" r:id="rId76"/>
    <p:sldId id="267" r:id="rId77"/>
    <p:sldId id="268" r:id="rId78"/>
    <p:sldId id="269" r:id="rId79"/>
    <p:sldId id="270" r:id="rId80"/>
    <p:sldId id="274" r:id="rId81"/>
    <p:sldId id="275" r:id="rId82"/>
    <p:sldId id="276" r:id="rId83"/>
    <p:sldId id="277" r:id="rId84"/>
    <p:sldId id="350" r:id="rId85"/>
    <p:sldId id="351" r:id="rId86"/>
    <p:sldId id="352" r:id="rId87"/>
  </p:sldIdLst>
  <p:sldSz cx="9144000" cy="6858000" type="screen4x3"/>
  <p:notesSz cx="6858000" cy="9144000"/>
  <p:defaultTextStyle>
    <a:defPPr>
      <a:defRPr lang="it-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40472"/>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CH"/>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31DE169-68B7-457E-873E-1A0815DE8DE4}" type="datetimeFigureOut">
              <a:rPr lang="it-CH" smtClean="0"/>
              <a:pPr/>
              <a:t>15.10.2017</a:t>
            </a:fld>
            <a:endParaRPr lang="it-CH"/>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CH"/>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CH"/>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CH"/>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A6AE6A9-8141-4366-8C6C-044D7B4E16D8}" type="slidenum">
              <a:rPr lang="it-CH" smtClean="0"/>
              <a:pPr/>
              <a:t>‹N›</a:t>
            </a:fld>
            <a:endParaRPr lang="it-CH"/>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CH" dirty="0"/>
          </a:p>
        </p:txBody>
      </p:sp>
      <p:sp>
        <p:nvSpPr>
          <p:cNvPr id="4" name="Segnaposto numero diapositiva 3"/>
          <p:cNvSpPr>
            <a:spLocks noGrp="1"/>
          </p:cNvSpPr>
          <p:nvPr>
            <p:ph type="sldNum" sz="quarter" idx="10"/>
          </p:nvPr>
        </p:nvSpPr>
        <p:spPr/>
        <p:txBody>
          <a:bodyPr/>
          <a:lstStyle/>
          <a:p>
            <a:fld id="{8A6AE6A9-8141-4366-8C6C-044D7B4E16D8}" type="slidenum">
              <a:rPr lang="it-CH" smtClean="0"/>
              <a:pPr/>
              <a:t>49</a:t>
            </a:fld>
            <a:endParaRPr lang="it-CH"/>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CH"/>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CH"/>
          </a:p>
        </p:txBody>
      </p:sp>
      <p:sp>
        <p:nvSpPr>
          <p:cNvPr id="4" name="Segnaposto data 3"/>
          <p:cNvSpPr>
            <a:spLocks noGrp="1"/>
          </p:cNvSpPr>
          <p:nvPr>
            <p:ph type="dt" sz="half" idx="10"/>
          </p:nvPr>
        </p:nvSpPr>
        <p:spPr/>
        <p:txBody>
          <a:bodyPr/>
          <a:lstStyle/>
          <a:p>
            <a:fld id="{7FDE4500-FBCF-495F-96E7-153D2501B2F5}" type="datetime1">
              <a:rPr lang="it-CH" smtClean="0"/>
              <a:pPr/>
              <a:t>15.10.2017</a:t>
            </a:fld>
            <a:endParaRPr lang="it-CH"/>
          </a:p>
        </p:txBody>
      </p:sp>
      <p:sp>
        <p:nvSpPr>
          <p:cNvPr id="5" name="Segnaposto piè di pagina 4"/>
          <p:cNvSpPr>
            <a:spLocks noGrp="1"/>
          </p:cNvSpPr>
          <p:nvPr>
            <p:ph type="ftr" sz="quarter" idx="11"/>
          </p:nvPr>
        </p:nvSpPr>
        <p:spPr/>
        <p:txBody>
          <a:bodyPr/>
          <a:lstStyle/>
          <a:p>
            <a:r>
              <a:rPr lang="it-CH" smtClean="0"/>
              <a:t>Prof. M.D. Giancarlo PANTALEONI  Prorettore UNISRITA</a:t>
            </a:r>
            <a:endParaRPr lang="it-CH"/>
          </a:p>
        </p:txBody>
      </p:sp>
      <p:sp>
        <p:nvSpPr>
          <p:cNvPr id="6" name="Segnaposto numero diapositiva 5"/>
          <p:cNvSpPr>
            <a:spLocks noGrp="1"/>
          </p:cNvSpPr>
          <p:nvPr>
            <p:ph type="sldNum" sz="quarter" idx="12"/>
          </p:nvPr>
        </p:nvSpPr>
        <p:spPr/>
        <p:txBody>
          <a:bodyPr/>
          <a:lstStyle/>
          <a:p>
            <a:fld id="{636FC043-2B80-49F1-AC42-A292737F8566}" type="slidenum">
              <a:rPr lang="it-CH" smtClean="0"/>
              <a:pPr/>
              <a:t>‹N›</a:t>
            </a:fld>
            <a:endParaRPr lang="it-CH"/>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CH"/>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CH"/>
          </a:p>
        </p:txBody>
      </p:sp>
      <p:sp>
        <p:nvSpPr>
          <p:cNvPr id="4" name="Segnaposto data 3"/>
          <p:cNvSpPr>
            <a:spLocks noGrp="1"/>
          </p:cNvSpPr>
          <p:nvPr>
            <p:ph type="dt" sz="half" idx="10"/>
          </p:nvPr>
        </p:nvSpPr>
        <p:spPr/>
        <p:txBody>
          <a:bodyPr/>
          <a:lstStyle/>
          <a:p>
            <a:fld id="{28C756C3-2316-4C23-A739-8664073BABEE}" type="datetime1">
              <a:rPr lang="it-CH" smtClean="0"/>
              <a:pPr/>
              <a:t>15.10.2017</a:t>
            </a:fld>
            <a:endParaRPr lang="it-CH"/>
          </a:p>
        </p:txBody>
      </p:sp>
      <p:sp>
        <p:nvSpPr>
          <p:cNvPr id="5" name="Segnaposto piè di pagina 4"/>
          <p:cNvSpPr>
            <a:spLocks noGrp="1"/>
          </p:cNvSpPr>
          <p:nvPr>
            <p:ph type="ftr" sz="quarter" idx="11"/>
          </p:nvPr>
        </p:nvSpPr>
        <p:spPr/>
        <p:txBody>
          <a:bodyPr/>
          <a:lstStyle/>
          <a:p>
            <a:r>
              <a:rPr lang="it-CH" smtClean="0"/>
              <a:t>Prof. M.D. Giancarlo PANTALEONI  Prorettore UNISRITA</a:t>
            </a:r>
            <a:endParaRPr lang="it-CH"/>
          </a:p>
        </p:txBody>
      </p:sp>
      <p:sp>
        <p:nvSpPr>
          <p:cNvPr id="6" name="Segnaposto numero diapositiva 5"/>
          <p:cNvSpPr>
            <a:spLocks noGrp="1"/>
          </p:cNvSpPr>
          <p:nvPr>
            <p:ph type="sldNum" sz="quarter" idx="12"/>
          </p:nvPr>
        </p:nvSpPr>
        <p:spPr/>
        <p:txBody>
          <a:bodyPr/>
          <a:lstStyle/>
          <a:p>
            <a:fld id="{636FC043-2B80-49F1-AC42-A292737F8566}" type="slidenum">
              <a:rPr lang="it-CH" smtClean="0"/>
              <a:pPr/>
              <a:t>‹N›</a:t>
            </a:fld>
            <a:endParaRPr lang="it-CH"/>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CH"/>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CH"/>
          </a:p>
        </p:txBody>
      </p:sp>
      <p:sp>
        <p:nvSpPr>
          <p:cNvPr id="4" name="Segnaposto data 3"/>
          <p:cNvSpPr>
            <a:spLocks noGrp="1"/>
          </p:cNvSpPr>
          <p:nvPr>
            <p:ph type="dt" sz="half" idx="10"/>
          </p:nvPr>
        </p:nvSpPr>
        <p:spPr/>
        <p:txBody>
          <a:bodyPr/>
          <a:lstStyle/>
          <a:p>
            <a:fld id="{BEFA3137-0B85-474D-A10B-DC6EFCD592F4}" type="datetime1">
              <a:rPr lang="it-CH" smtClean="0"/>
              <a:pPr/>
              <a:t>15.10.2017</a:t>
            </a:fld>
            <a:endParaRPr lang="it-CH"/>
          </a:p>
        </p:txBody>
      </p:sp>
      <p:sp>
        <p:nvSpPr>
          <p:cNvPr id="5" name="Segnaposto piè di pagina 4"/>
          <p:cNvSpPr>
            <a:spLocks noGrp="1"/>
          </p:cNvSpPr>
          <p:nvPr>
            <p:ph type="ftr" sz="quarter" idx="11"/>
          </p:nvPr>
        </p:nvSpPr>
        <p:spPr/>
        <p:txBody>
          <a:bodyPr/>
          <a:lstStyle/>
          <a:p>
            <a:r>
              <a:rPr lang="it-CH" smtClean="0"/>
              <a:t>Prof. M.D. Giancarlo PANTALEONI  Prorettore UNISRITA</a:t>
            </a:r>
            <a:endParaRPr lang="it-CH"/>
          </a:p>
        </p:txBody>
      </p:sp>
      <p:sp>
        <p:nvSpPr>
          <p:cNvPr id="6" name="Segnaposto numero diapositiva 5"/>
          <p:cNvSpPr>
            <a:spLocks noGrp="1"/>
          </p:cNvSpPr>
          <p:nvPr>
            <p:ph type="sldNum" sz="quarter" idx="12"/>
          </p:nvPr>
        </p:nvSpPr>
        <p:spPr/>
        <p:txBody>
          <a:bodyPr/>
          <a:lstStyle/>
          <a:p>
            <a:fld id="{636FC043-2B80-49F1-AC42-A292737F8566}" type="slidenum">
              <a:rPr lang="it-CH" smtClean="0"/>
              <a:pPr/>
              <a:t>‹N›</a:t>
            </a:fld>
            <a:endParaRPr lang="it-CH"/>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CH"/>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CH"/>
          </a:p>
        </p:txBody>
      </p:sp>
      <p:sp>
        <p:nvSpPr>
          <p:cNvPr id="4" name="Segnaposto data 3"/>
          <p:cNvSpPr>
            <a:spLocks noGrp="1"/>
          </p:cNvSpPr>
          <p:nvPr>
            <p:ph type="dt" sz="half" idx="10"/>
          </p:nvPr>
        </p:nvSpPr>
        <p:spPr/>
        <p:txBody>
          <a:bodyPr/>
          <a:lstStyle/>
          <a:p>
            <a:fld id="{14894BA0-605D-4ED4-B34D-1A967C0CBB80}" type="datetime1">
              <a:rPr lang="it-CH" smtClean="0"/>
              <a:pPr/>
              <a:t>15.10.2017</a:t>
            </a:fld>
            <a:endParaRPr lang="it-CH"/>
          </a:p>
        </p:txBody>
      </p:sp>
      <p:sp>
        <p:nvSpPr>
          <p:cNvPr id="5" name="Segnaposto piè di pagina 4"/>
          <p:cNvSpPr>
            <a:spLocks noGrp="1"/>
          </p:cNvSpPr>
          <p:nvPr>
            <p:ph type="ftr" sz="quarter" idx="11"/>
          </p:nvPr>
        </p:nvSpPr>
        <p:spPr/>
        <p:txBody>
          <a:bodyPr/>
          <a:lstStyle/>
          <a:p>
            <a:r>
              <a:rPr lang="it-CH" smtClean="0"/>
              <a:t>Prof. M.D. Giancarlo PANTALEONI  Prorettore UNISRITA</a:t>
            </a:r>
            <a:endParaRPr lang="it-CH"/>
          </a:p>
        </p:txBody>
      </p:sp>
      <p:sp>
        <p:nvSpPr>
          <p:cNvPr id="6" name="Segnaposto numero diapositiva 5"/>
          <p:cNvSpPr>
            <a:spLocks noGrp="1"/>
          </p:cNvSpPr>
          <p:nvPr>
            <p:ph type="sldNum" sz="quarter" idx="12"/>
          </p:nvPr>
        </p:nvSpPr>
        <p:spPr/>
        <p:txBody>
          <a:bodyPr/>
          <a:lstStyle/>
          <a:p>
            <a:fld id="{636FC043-2B80-49F1-AC42-A292737F8566}" type="slidenum">
              <a:rPr lang="it-CH" smtClean="0"/>
              <a:pPr/>
              <a:t>‹N›</a:t>
            </a:fld>
            <a:endParaRPr lang="it-CH"/>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CH"/>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EF8E5026-133C-4D01-92F0-3EDFC32F6DDA}" type="datetime1">
              <a:rPr lang="it-CH" smtClean="0"/>
              <a:pPr/>
              <a:t>15.10.2017</a:t>
            </a:fld>
            <a:endParaRPr lang="it-CH"/>
          </a:p>
        </p:txBody>
      </p:sp>
      <p:sp>
        <p:nvSpPr>
          <p:cNvPr id="5" name="Segnaposto piè di pagina 4"/>
          <p:cNvSpPr>
            <a:spLocks noGrp="1"/>
          </p:cNvSpPr>
          <p:nvPr>
            <p:ph type="ftr" sz="quarter" idx="11"/>
          </p:nvPr>
        </p:nvSpPr>
        <p:spPr/>
        <p:txBody>
          <a:bodyPr/>
          <a:lstStyle/>
          <a:p>
            <a:r>
              <a:rPr lang="it-CH" smtClean="0"/>
              <a:t>Prof. M.D. Giancarlo PANTALEONI  Prorettore UNISRITA</a:t>
            </a:r>
            <a:endParaRPr lang="it-CH"/>
          </a:p>
        </p:txBody>
      </p:sp>
      <p:sp>
        <p:nvSpPr>
          <p:cNvPr id="6" name="Segnaposto numero diapositiva 5"/>
          <p:cNvSpPr>
            <a:spLocks noGrp="1"/>
          </p:cNvSpPr>
          <p:nvPr>
            <p:ph type="sldNum" sz="quarter" idx="12"/>
          </p:nvPr>
        </p:nvSpPr>
        <p:spPr/>
        <p:txBody>
          <a:bodyPr/>
          <a:lstStyle/>
          <a:p>
            <a:fld id="{636FC043-2B80-49F1-AC42-A292737F8566}" type="slidenum">
              <a:rPr lang="it-CH" smtClean="0"/>
              <a:pPr/>
              <a:t>‹N›</a:t>
            </a:fld>
            <a:endParaRPr lang="it-CH"/>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CH"/>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CH"/>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CH"/>
          </a:p>
        </p:txBody>
      </p:sp>
      <p:sp>
        <p:nvSpPr>
          <p:cNvPr id="5" name="Segnaposto data 4"/>
          <p:cNvSpPr>
            <a:spLocks noGrp="1"/>
          </p:cNvSpPr>
          <p:nvPr>
            <p:ph type="dt" sz="half" idx="10"/>
          </p:nvPr>
        </p:nvSpPr>
        <p:spPr/>
        <p:txBody>
          <a:bodyPr/>
          <a:lstStyle/>
          <a:p>
            <a:fld id="{05CE857C-28A5-4AAB-BF58-8854356FCCC8}" type="datetime1">
              <a:rPr lang="it-CH" smtClean="0"/>
              <a:pPr/>
              <a:t>15.10.2017</a:t>
            </a:fld>
            <a:endParaRPr lang="it-CH"/>
          </a:p>
        </p:txBody>
      </p:sp>
      <p:sp>
        <p:nvSpPr>
          <p:cNvPr id="6" name="Segnaposto piè di pagina 5"/>
          <p:cNvSpPr>
            <a:spLocks noGrp="1"/>
          </p:cNvSpPr>
          <p:nvPr>
            <p:ph type="ftr" sz="quarter" idx="11"/>
          </p:nvPr>
        </p:nvSpPr>
        <p:spPr/>
        <p:txBody>
          <a:bodyPr/>
          <a:lstStyle/>
          <a:p>
            <a:r>
              <a:rPr lang="it-CH" smtClean="0"/>
              <a:t>Prof. M.D. Giancarlo PANTALEONI  Prorettore UNISRITA</a:t>
            </a:r>
            <a:endParaRPr lang="it-CH"/>
          </a:p>
        </p:txBody>
      </p:sp>
      <p:sp>
        <p:nvSpPr>
          <p:cNvPr id="7" name="Segnaposto numero diapositiva 6"/>
          <p:cNvSpPr>
            <a:spLocks noGrp="1"/>
          </p:cNvSpPr>
          <p:nvPr>
            <p:ph type="sldNum" sz="quarter" idx="12"/>
          </p:nvPr>
        </p:nvSpPr>
        <p:spPr/>
        <p:txBody>
          <a:bodyPr/>
          <a:lstStyle/>
          <a:p>
            <a:fld id="{636FC043-2B80-49F1-AC42-A292737F8566}" type="slidenum">
              <a:rPr lang="it-CH" smtClean="0"/>
              <a:pPr/>
              <a:t>‹N›</a:t>
            </a:fld>
            <a:endParaRPr lang="it-CH"/>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CH"/>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CH"/>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CH"/>
          </a:p>
        </p:txBody>
      </p:sp>
      <p:sp>
        <p:nvSpPr>
          <p:cNvPr id="7" name="Segnaposto data 6"/>
          <p:cNvSpPr>
            <a:spLocks noGrp="1"/>
          </p:cNvSpPr>
          <p:nvPr>
            <p:ph type="dt" sz="half" idx="10"/>
          </p:nvPr>
        </p:nvSpPr>
        <p:spPr/>
        <p:txBody>
          <a:bodyPr/>
          <a:lstStyle/>
          <a:p>
            <a:fld id="{3934771F-CB61-473A-B391-CDF9D32D99B4}" type="datetime1">
              <a:rPr lang="it-CH" smtClean="0"/>
              <a:pPr/>
              <a:t>15.10.2017</a:t>
            </a:fld>
            <a:endParaRPr lang="it-CH"/>
          </a:p>
        </p:txBody>
      </p:sp>
      <p:sp>
        <p:nvSpPr>
          <p:cNvPr id="8" name="Segnaposto piè di pagina 7"/>
          <p:cNvSpPr>
            <a:spLocks noGrp="1"/>
          </p:cNvSpPr>
          <p:nvPr>
            <p:ph type="ftr" sz="quarter" idx="11"/>
          </p:nvPr>
        </p:nvSpPr>
        <p:spPr/>
        <p:txBody>
          <a:bodyPr/>
          <a:lstStyle/>
          <a:p>
            <a:r>
              <a:rPr lang="it-CH" smtClean="0"/>
              <a:t>Prof. M.D. Giancarlo PANTALEONI  Prorettore UNISRITA</a:t>
            </a:r>
            <a:endParaRPr lang="it-CH"/>
          </a:p>
        </p:txBody>
      </p:sp>
      <p:sp>
        <p:nvSpPr>
          <p:cNvPr id="9" name="Segnaposto numero diapositiva 8"/>
          <p:cNvSpPr>
            <a:spLocks noGrp="1"/>
          </p:cNvSpPr>
          <p:nvPr>
            <p:ph type="sldNum" sz="quarter" idx="12"/>
          </p:nvPr>
        </p:nvSpPr>
        <p:spPr/>
        <p:txBody>
          <a:bodyPr/>
          <a:lstStyle/>
          <a:p>
            <a:fld id="{636FC043-2B80-49F1-AC42-A292737F8566}" type="slidenum">
              <a:rPr lang="it-CH" smtClean="0"/>
              <a:pPr/>
              <a:t>‹N›</a:t>
            </a:fld>
            <a:endParaRPr lang="it-CH"/>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CH"/>
          </a:p>
        </p:txBody>
      </p:sp>
      <p:sp>
        <p:nvSpPr>
          <p:cNvPr id="3" name="Segnaposto data 2"/>
          <p:cNvSpPr>
            <a:spLocks noGrp="1"/>
          </p:cNvSpPr>
          <p:nvPr>
            <p:ph type="dt" sz="half" idx="10"/>
          </p:nvPr>
        </p:nvSpPr>
        <p:spPr/>
        <p:txBody>
          <a:bodyPr/>
          <a:lstStyle/>
          <a:p>
            <a:fld id="{D1FA1325-3AF6-49AB-85D9-25B3E0088154}" type="datetime1">
              <a:rPr lang="it-CH" smtClean="0"/>
              <a:pPr/>
              <a:t>15.10.2017</a:t>
            </a:fld>
            <a:endParaRPr lang="it-CH"/>
          </a:p>
        </p:txBody>
      </p:sp>
      <p:sp>
        <p:nvSpPr>
          <p:cNvPr id="4" name="Segnaposto piè di pagina 3"/>
          <p:cNvSpPr>
            <a:spLocks noGrp="1"/>
          </p:cNvSpPr>
          <p:nvPr>
            <p:ph type="ftr" sz="quarter" idx="11"/>
          </p:nvPr>
        </p:nvSpPr>
        <p:spPr/>
        <p:txBody>
          <a:bodyPr/>
          <a:lstStyle/>
          <a:p>
            <a:r>
              <a:rPr lang="it-CH" smtClean="0"/>
              <a:t>Prof. M.D. Giancarlo PANTALEONI  Prorettore UNISRITA</a:t>
            </a:r>
            <a:endParaRPr lang="it-CH"/>
          </a:p>
        </p:txBody>
      </p:sp>
      <p:sp>
        <p:nvSpPr>
          <p:cNvPr id="5" name="Segnaposto numero diapositiva 4"/>
          <p:cNvSpPr>
            <a:spLocks noGrp="1"/>
          </p:cNvSpPr>
          <p:nvPr>
            <p:ph type="sldNum" sz="quarter" idx="12"/>
          </p:nvPr>
        </p:nvSpPr>
        <p:spPr/>
        <p:txBody>
          <a:bodyPr/>
          <a:lstStyle/>
          <a:p>
            <a:fld id="{636FC043-2B80-49F1-AC42-A292737F8566}" type="slidenum">
              <a:rPr lang="it-CH" smtClean="0"/>
              <a:pPr/>
              <a:t>‹N›</a:t>
            </a:fld>
            <a:endParaRPr lang="it-CH"/>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519EC60-20B0-47AC-96F4-1AB774825B27}" type="datetime1">
              <a:rPr lang="it-CH" smtClean="0"/>
              <a:pPr/>
              <a:t>15.10.2017</a:t>
            </a:fld>
            <a:endParaRPr lang="it-CH"/>
          </a:p>
        </p:txBody>
      </p:sp>
      <p:sp>
        <p:nvSpPr>
          <p:cNvPr id="3" name="Segnaposto piè di pagina 2"/>
          <p:cNvSpPr>
            <a:spLocks noGrp="1"/>
          </p:cNvSpPr>
          <p:nvPr>
            <p:ph type="ftr" sz="quarter" idx="11"/>
          </p:nvPr>
        </p:nvSpPr>
        <p:spPr/>
        <p:txBody>
          <a:bodyPr/>
          <a:lstStyle/>
          <a:p>
            <a:r>
              <a:rPr lang="it-CH" smtClean="0"/>
              <a:t>Prof. M.D. Giancarlo PANTALEONI  Prorettore UNISRITA</a:t>
            </a:r>
            <a:endParaRPr lang="it-CH"/>
          </a:p>
        </p:txBody>
      </p:sp>
      <p:sp>
        <p:nvSpPr>
          <p:cNvPr id="4" name="Segnaposto numero diapositiva 3"/>
          <p:cNvSpPr>
            <a:spLocks noGrp="1"/>
          </p:cNvSpPr>
          <p:nvPr>
            <p:ph type="sldNum" sz="quarter" idx="12"/>
          </p:nvPr>
        </p:nvSpPr>
        <p:spPr/>
        <p:txBody>
          <a:bodyPr/>
          <a:lstStyle/>
          <a:p>
            <a:fld id="{636FC043-2B80-49F1-AC42-A292737F8566}" type="slidenum">
              <a:rPr lang="it-CH" smtClean="0"/>
              <a:pPr/>
              <a:t>‹N›</a:t>
            </a:fld>
            <a:endParaRPr lang="it-CH"/>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CH"/>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CH"/>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BDBB964-569A-4939-AF55-BA047C454AC7}" type="datetime1">
              <a:rPr lang="it-CH" smtClean="0"/>
              <a:pPr/>
              <a:t>15.10.2017</a:t>
            </a:fld>
            <a:endParaRPr lang="it-CH"/>
          </a:p>
        </p:txBody>
      </p:sp>
      <p:sp>
        <p:nvSpPr>
          <p:cNvPr id="6" name="Segnaposto piè di pagina 5"/>
          <p:cNvSpPr>
            <a:spLocks noGrp="1"/>
          </p:cNvSpPr>
          <p:nvPr>
            <p:ph type="ftr" sz="quarter" idx="11"/>
          </p:nvPr>
        </p:nvSpPr>
        <p:spPr/>
        <p:txBody>
          <a:bodyPr/>
          <a:lstStyle/>
          <a:p>
            <a:r>
              <a:rPr lang="it-CH" smtClean="0"/>
              <a:t>Prof. M.D. Giancarlo PANTALEONI  Prorettore UNISRITA</a:t>
            </a:r>
            <a:endParaRPr lang="it-CH"/>
          </a:p>
        </p:txBody>
      </p:sp>
      <p:sp>
        <p:nvSpPr>
          <p:cNvPr id="7" name="Segnaposto numero diapositiva 6"/>
          <p:cNvSpPr>
            <a:spLocks noGrp="1"/>
          </p:cNvSpPr>
          <p:nvPr>
            <p:ph type="sldNum" sz="quarter" idx="12"/>
          </p:nvPr>
        </p:nvSpPr>
        <p:spPr/>
        <p:txBody>
          <a:bodyPr/>
          <a:lstStyle/>
          <a:p>
            <a:fld id="{636FC043-2B80-49F1-AC42-A292737F8566}" type="slidenum">
              <a:rPr lang="it-CH" smtClean="0"/>
              <a:pPr/>
              <a:t>‹N›</a:t>
            </a:fld>
            <a:endParaRPr lang="it-CH"/>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CH"/>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CH"/>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A9802420-85BB-40D1-8CEE-9DF9023F4432}" type="datetime1">
              <a:rPr lang="it-CH" smtClean="0"/>
              <a:pPr/>
              <a:t>15.10.2017</a:t>
            </a:fld>
            <a:endParaRPr lang="it-CH"/>
          </a:p>
        </p:txBody>
      </p:sp>
      <p:sp>
        <p:nvSpPr>
          <p:cNvPr id="6" name="Segnaposto piè di pagina 5"/>
          <p:cNvSpPr>
            <a:spLocks noGrp="1"/>
          </p:cNvSpPr>
          <p:nvPr>
            <p:ph type="ftr" sz="quarter" idx="11"/>
          </p:nvPr>
        </p:nvSpPr>
        <p:spPr/>
        <p:txBody>
          <a:bodyPr/>
          <a:lstStyle/>
          <a:p>
            <a:r>
              <a:rPr lang="it-CH" smtClean="0"/>
              <a:t>Prof. M.D. Giancarlo PANTALEONI  Prorettore UNISRITA</a:t>
            </a:r>
            <a:endParaRPr lang="it-CH"/>
          </a:p>
        </p:txBody>
      </p:sp>
      <p:sp>
        <p:nvSpPr>
          <p:cNvPr id="7" name="Segnaposto numero diapositiva 6"/>
          <p:cNvSpPr>
            <a:spLocks noGrp="1"/>
          </p:cNvSpPr>
          <p:nvPr>
            <p:ph type="sldNum" sz="quarter" idx="12"/>
          </p:nvPr>
        </p:nvSpPr>
        <p:spPr/>
        <p:txBody>
          <a:bodyPr/>
          <a:lstStyle/>
          <a:p>
            <a:fld id="{636FC043-2B80-49F1-AC42-A292737F8566}" type="slidenum">
              <a:rPr lang="it-CH" smtClean="0"/>
              <a:pPr/>
              <a:t>‹N›</a:t>
            </a:fld>
            <a:endParaRPr lang="it-CH"/>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CH"/>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CH"/>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E439D7-DB26-4116-8736-6A8ABD1FA2AD}" type="datetime1">
              <a:rPr lang="it-CH" smtClean="0"/>
              <a:pPr/>
              <a:t>15.10.2017</a:t>
            </a:fld>
            <a:endParaRPr lang="it-CH"/>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CH" smtClean="0"/>
              <a:t>Prof. M.D. Giancarlo PANTALEONI  Prorettore UNISRITA</a:t>
            </a:r>
            <a:endParaRPr lang="it-CH"/>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6FC043-2B80-49F1-AC42-A292737F8566}" type="slidenum">
              <a:rPr lang="it-CH" smtClean="0"/>
              <a:pPr/>
              <a:t>‹N›</a:t>
            </a:fld>
            <a:endParaRPr lang="it-CH"/>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climate.nasa.gov/news/2218/global-is-the-new-local-pollution-changes-clouds-climate-downstream/"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www.who.int/healthinfo/global_burden_disease/GlobalHealthRisks_report_full.pdf"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s://it.wikipedia.org/wiki/De_Oratore" TargetMode="External"/><Relationship Id="rId2" Type="http://schemas.openxmlformats.org/officeDocument/2006/relationships/hyperlink" Target="https://it.wikipedia.org/wiki/Marco_Tullio_Cicerone" TargetMode="Externa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hyperlink" Target="http://www.sciencedirect.com/science/article/pii/0196978181900036?via=ihub" TargetMode="Externa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s://it.pinterest.com/pin/383791199470182030/" TargetMode="External"/><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s://artempori.files.wordpress.com/2013/08/tribrain.jpg" TargetMode="External"/><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hyperlink" Target="http://www.effettoterra.org/servizi/inquinamento/inquinamento.html" TargetMode="Externa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hyperlink" Target="https://www.google.it/search?q=Pantaleoni+Behavioral+teratogenesis&amp;oq=Pantaleoni+Behavioral+teratogenesis&amp;aqs=chrome..69i57j69i59.26287j0j8&amp;sourceid=chrome&amp;ie=UTF-8" TargetMode="Externa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www.who.int/ceh/publications/ceh-Infographics-2017-english.pdf?ua=1" TargetMode="External"/><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hyperlink" Target="http://www.txalzresearch.org/pdf/cv_adams_1-5-09.pdf" TargetMode="Externa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hyperlink" Target="https://www.google.it/search?q=Pantaleoni+Cardiotoxicity+of+Fluorinated+Propellers&amp;oq=Pantaleoni+Cardiotoxicity+of+Fluorinated+Propellers&amp;aqs=chrome..69i57.21471j0j8&amp;sourceid=chrome&amp;ie=UTF-8" TargetMode="Externa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hyperlink" Target="https://translate.google.it/translate?hl=it&amp;sl=en&amp;u=https://www.ncbi.nlm.nih.gov/pubmed/3146520&amp;prev=search" TargetMode="External"/><Relationship Id="rId2" Type="http://schemas.openxmlformats.org/officeDocument/2006/relationships/hyperlink" Target="https://www.google.it/url?sa=t&amp;rct=j&amp;q=&amp;esrc=s&amp;source=web&amp;cd=1&amp;cad=rja&amp;uact=8&amp;ved=0ahUKEwirm7WWtO3WAhUKsxQKHZntAVYQFggsMAA&amp;url=https://www.ncbi.nlm.nih.gov/pubmed/3146520&amp;usg=AOvVaw0_9vRriu7mC6-FBbxOzfw6" TargetMode="External"/><Relationship Id="rId1" Type="http://schemas.openxmlformats.org/officeDocument/2006/relationships/slideLayout" Target="../slideLayouts/slideLayout7.xml"/><Relationship Id="rId5" Type="http://schemas.openxmlformats.org/officeDocument/2006/relationships/hyperlink" Target="https://scholar.google.it/scholar?newwindow=1&amp;um=1&amp;ie=UTF-8&amp;lr&amp;q=related:4Zby4bBGvbUfhM:scholar.google.com/" TargetMode="External"/><Relationship Id="rId4" Type="http://schemas.openxmlformats.org/officeDocument/2006/relationships/hyperlink" Target="https://scholar.google.it/scholar?newwindow=1&amp;um=1&amp;ie=UTF-8&amp;lr&amp;cites=13095701016982230753"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hyperlink" Target="https://www.researchgate.net/publication/282186649_International_urgency_for_control_and_containment_of_environmental_and_climatological_damage_that_produces_the_disappearance_of_natural_medicines" TargetMode="Externa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hyperlink" Target="https://www.google.it/url?sa=t&amp;rct=j&amp;q=&amp;esrc=s&amp;source=web&amp;cd=1&amp;cad=rja&amp;uact=8&amp;ved=0ahUKEwjvhrmOtu3WAhWBWxQKHfk6D3gQFggnMAA&amp;url=https://www.facebook.com/permalink.php?story_fbid=163824910679893&amp;id=103404990055219&amp;usg=AOvVaw3kDlfQpsHYSj-Y2cBYlvLI" TargetMode="External"/><Relationship Id="rId2" Type="http://schemas.openxmlformats.org/officeDocument/2006/relationships/hyperlink" Target="http://www.unisrita.com/wp-content/uploads/2017/02/Conferenza-PANTALEONI-per-Universit__-UNISRITA-DIPARTIMENTO-DI-MEDICINA-INTEGRATA-ALLA-FARMACOLOGIA-13-ottobre-2016.pdf" TargetMode="External"/><Relationship Id="rId1" Type="http://schemas.openxmlformats.org/officeDocument/2006/relationships/slideLayout" Target="../slideLayouts/slideLayout7.xml"/><Relationship Id="rId4" Type="http://schemas.openxmlformats.org/officeDocument/2006/relationships/hyperlink" Target="http://www.doctor33.it/forum/yaf_postst2541_Ricerca-Scientifica-il-coinvolgimento-della-Classe-Medica-spontaneo-e-provocato.aspx"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hyperlink" Target="https://www.weforum.org/agenda/2016/01/what-are-the-top-global-risks-for-2016/" TargetMode="External"/><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8" Type="http://schemas.openxmlformats.org/officeDocument/2006/relationships/hyperlink" Target="https://www.ncbi.nlm.nih.gov/pubmed/3146520" TargetMode="External"/><Relationship Id="rId3" Type="http://schemas.openxmlformats.org/officeDocument/2006/relationships/hyperlink" Target="http://www.tandfonline.com/author/Judd,+Nancy" TargetMode="External"/><Relationship Id="rId7" Type="http://schemas.openxmlformats.org/officeDocument/2006/relationships/hyperlink" Target="http://dx.doi.org/10.1080/713609962" TargetMode="External"/><Relationship Id="rId2" Type="http://schemas.openxmlformats.org/officeDocument/2006/relationships/hyperlink" Target="https://www.google.it/search?q=assesment+of+Toxic+global+risk&amp;oq=assesment+of+Toxic+global+risk&amp;aqs=chrome..69i57.20639j0j7&amp;sourceid=chrome&amp;ie=UTF-8" TargetMode="External"/><Relationship Id="rId1" Type="http://schemas.openxmlformats.org/officeDocument/2006/relationships/slideLayout" Target="../slideLayouts/slideLayout7.xml"/><Relationship Id="rId6" Type="http://schemas.openxmlformats.org/officeDocument/2006/relationships/hyperlink" Target="http://www.tandfonline.com/action/showCitFormats?doi=10.1080/713609962" TargetMode="External"/><Relationship Id="rId11" Type="http://schemas.openxmlformats.org/officeDocument/2006/relationships/hyperlink" Target="https://scholar.google.it/scholar?um=1&amp;ie=UTF-8&amp;lr&amp;q=related:4Zby4bBGvbUfhM:scholar.google.com/" TargetMode="External"/><Relationship Id="rId5" Type="http://schemas.openxmlformats.org/officeDocument/2006/relationships/hyperlink" Target="http://www.tandfonline.com/author/Kalman,+David+A" TargetMode="External"/><Relationship Id="rId10" Type="http://schemas.openxmlformats.org/officeDocument/2006/relationships/hyperlink" Target="https://scholar.google.it/scholar?um=1&amp;ie=UTF-8&amp;lr&amp;cites=13095701016982230753" TargetMode="External"/><Relationship Id="rId4" Type="http://schemas.openxmlformats.org/officeDocument/2006/relationships/hyperlink" Target="http://www.tandfonline.com/author/O'Neill,+Sandra+M" TargetMode="External"/><Relationship Id="rId9" Type="http://schemas.openxmlformats.org/officeDocument/2006/relationships/hyperlink" Target="https://translate.google.it/translate?hl=it&amp;sl=en&amp;u=https://www.ncbi.nlm.nih.gov/pubmed/3146520&amp;prev=search" TargetMode="External"/></Relationships>
</file>

<file path=ppt/slides/_rels/slide71.xml.rels><?xml version="1.0" encoding="UTF-8" standalone="yes"?>
<Relationships xmlns="http://schemas.openxmlformats.org/package/2006/relationships"><Relationship Id="rId3" Type="http://schemas.openxmlformats.org/officeDocument/2006/relationships/hyperlink" Target="http://scholar.google.it/scholar_url?url=http://www.sciencedirect.com/science/article/pii/027205908890108X&amp;hl=it&amp;sa=X&amp;scisig=AAGBfm1OwaiiHxmKBHDG5ZG_dPge8ErFoQ&amp;nossl=1&amp;oi=scholarr&amp;ved=0ahUKEwjgn6e8n7jWAhXBAsAKHSx0AkkQgAMIKSgAMAA" TargetMode="External"/><Relationship Id="rId2" Type="http://schemas.openxmlformats.org/officeDocument/2006/relationships/hyperlink" Target="http://scholar.google.it/scholar?q=pantaleoni+PCB+behavioral+teratogenesis&amp;hl=it&amp;as_sdt=0&amp;as_vis=1&amp;oi=scholart&amp;sa=X&amp;ved=0ahUKEwjgn6e8n7jWAhXBAsAKHSx0AkkQgQMIKDAA" TargetMode="External"/><Relationship Id="rId1" Type="http://schemas.openxmlformats.org/officeDocument/2006/relationships/slideLayout" Target="../slideLayouts/slideLayout7.xml"/><Relationship Id="rId5" Type="http://schemas.openxmlformats.org/officeDocument/2006/relationships/hyperlink" Target="http://scholar.google.it/scholar_url?url=http://www.teratology.org/updates/55pg338.pdf&amp;hl=it&amp;sa=X&amp;scisig=AAGBfm1VqzDY8yaqWd9upL8-CFjb40mOWw&amp;nossl=1&amp;oi=scholarr&amp;ved=0ahUKEwjgn6e8n7jWAhXBAsAKHSx0AkkQgAMIKygCMAA" TargetMode="External"/><Relationship Id="rId4" Type="http://schemas.openxmlformats.org/officeDocument/2006/relationships/hyperlink" Target="http://scholar.google.it/scholar_url?url=http://journals.lww.com/behaviouralpharm/Abstract/1990/00160/Behavioral_effects_of_PCBs_in_mice.4.aspx&amp;hl=it&amp;sa=X&amp;scisig=AAGBfm272OICt2XGSssLkVBOT_dyWm7aQg&amp;nossl=1&amp;oi=scholarr&amp;ved=0ahUKEwjgn6e8n7jWAhXBAsAKHSx0AkkQgAMIKigBMAA"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s://www.ncbi.nlm.nih.gov/pubmed/?term=Fanini%20D%5bAuthor%5d&amp;cauthor=true&amp;cauthor_uid=11175436" TargetMode="External"/><Relationship Id="rId2" Type="http://schemas.openxmlformats.org/officeDocument/2006/relationships/hyperlink" Target="https://www.ncbi.nlm.nih.gov/pubmed/11175436" TargetMode="External"/><Relationship Id="rId1" Type="http://schemas.openxmlformats.org/officeDocument/2006/relationships/slideLayout" Target="../slideLayouts/slideLayout7.xml"/><Relationship Id="rId6" Type="http://schemas.openxmlformats.org/officeDocument/2006/relationships/hyperlink" Target="https://www.ncbi.nlm.nih.gov/pubmed/?term=Pantaleoni%20G%5bAuthor%5d&amp;cauthor=true&amp;cauthor_uid=11175436" TargetMode="External"/><Relationship Id="rId5" Type="http://schemas.openxmlformats.org/officeDocument/2006/relationships/hyperlink" Target="https://www.ncbi.nlm.nih.gov/pubmed/?term=Giorgi%20R%5bAuthor%5d&amp;cauthor=true&amp;cauthor_uid=11175436" TargetMode="External"/><Relationship Id="rId4" Type="http://schemas.openxmlformats.org/officeDocument/2006/relationships/hyperlink" Target="https://www.ncbi.nlm.nih.gov/pubmed/?term=Palumbo%20G%5bAuthor%5d&amp;cauthor=true&amp;cauthor_uid=11175436"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s://www.unodc.org/wdr2017/field/Booklet_2_HEALTH.pdf" TargetMode="External"/><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hyperlink" Target="http://www.webdc.com/pdfs/deathbymedicine.pdf" TargetMode="External"/><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hyperlink" Target="http://www.who.int/ceh/publications/ceh-Infographics-2017-english.pdf?ua=1" TargetMode="External"/><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hyperlink" Target="http://www.who.int/mediacentre/news/releases/2017/half-deaths-recorded/en/" TargetMode="Externa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www.unisrita.com/" TargetMode="Externa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8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gmao.gsfc.nasa.gov/research/aerosol/modeling/nr1_movie/GEOS5_aerosols.mov" TargetMode="External"/><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fld id="{25C0CAD9-3A4D-4960-98CA-A75446EC1FD8}" type="datetime1">
              <a:rPr lang="it-CH" smtClean="0"/>
              <a:pPr/>
              <a:t>15.10.2017</a:t>
            </a:fld>
            <a:endParaRPr lang="it-CH"/>
          </a:p>
        </p:txBody>
      </p:sp>
      <p:sp>
        <p:nvSpPr>
          <p:cNvPr id="5" name="Segnaposto numero diapositiva 4"/>
          <p:cNvSpPr>
            <a:spLocks noGrp="1"/>
          </p:cNvSpPr>
          <p:nvPr>
            <p:ph type="sldNum" sz="quarter" idx="12"/>
          </p:nvPr>
        </p:nvSpPr>
        <p:spPr/>
        <p:txBody>
          <a:bodyPr/>
          <a:lstStyle/>
          <a:p>
            <a:fld id="{636FC043-2B80-49F1-AC42-A292737F8566}" type="slidenum">
              <a:rPr lang="it-CH" smtClean="0"/>
              <a:pPr/>
              <a:t>1</a:t>
            </a:fld>
            <a:endParaRPr lang="it-CH"/>
          </a:p>
        </p:txBody>
      </p:sp>
      <p:sp>
        <p:nvSpPr>
          <p:cNvPr id="6" name="Segnaposto piè di pagina 5"/>
          <p:cNvSpPr>
            <a:spLocks noGrp="1"/>
          </p:cNvSpPr>
          <p:nvPr>
            <p:ph type="ftr" sz="quarter" idx="11"/>
          </p:nvPr>
        </p:nvSpPr>
        <p:spPr/>
        <p:txBody>
          <a:bodyPr/>
          <a:lstStyle/>
          <a:p>
            <a:r>
              <a:rPr lang="it-CH" smtClean="0"/>
              <a:t>Prof. M.D. Giancarlo PANTALEONI  Prorettore UNISRITA</a:t>
            </a:r>
            <a:endParaRPr lang="it-CH"/>
          </a:p>
        </p:txBody>
      </p:sp>
      <p:pic>
        <p:nvPicPr>
          <p:cNvPr id="51201" name="Picture 1"/>
          <p:cNvPicPr>
            <a:picLocks noChangeAspect="1" noChangeArrowheads="1"/>
          </p:cNvPicPr>
          <p:nvPr/>
        </p:nvPicPr>
        <p:blipFill>
          <a:blip r:embed="rId2"/>
          <a:srcRect/>
          <a:stretch>
            <a:fillRect/>
          </a:stretch>
        </p:blipFill>
        <p:spPr bwMode="auto">
          <a:xfrm>
            <a:off x="2285984" y="1500174"/>
            <a:ext cx="4106790" cy="2428892"/>
          </a:xfrm>
          <a:prstGeom prst="rect">
            <a:avLst/>
          </a:prstGeom>
          <a:noFill/>
          <a:ln w="9525">
            <a:noFill/>
            <a:miter lim="800000"/>
            <a:headEnd/>
            <a:tailEnd/>
          </a:ln>
          <a:effectLst/>
        </p:spPr>
      </p:pic>
      <p:sp>
        <p:nvSpPr>
          <p:cNvPr id="51202" name="Rectangle 2"/>
          <p:cNvSpPr>
            <a:spLocks noChangeArrowheads="1"/>
          </p:cNvSpPr>
          <p:nvPr/>
        </p:nvSpPr>
        <p:spPr bwMode="auto">
          <a:xfrm>
            <a:off x="0" y="0"/>
            <a:ext cx="9144000" cy="1292662"/>
          </a:xfrm>
          <a:prstGeom prst="rect">
            <a:avLst/>
          </a:prstGeom>
          <a:gradFill>
            <a:gsLst>
              <a:gs pos="0">
                <a:srgbClr val="CCCCFF">
                  <a:alpha val="47000"/>
                </a:srgbClr>
              </a:gs>
              <a:gs pos="17999">
                <a:srgbClr val="99CCFF"/>
              </a:gs>
              <a:gs pos="36000">
                <a:srgbClr val="9966FF"/>
              </a:gs>
              <a:gs pos="61000">
                <a:srgbClr val="CC99FF"/>
              </a:gs>
              <a:gs pos="82001">
                <a:srgbClr val="99CCFF"/>
              </a:gs>
              <a:gs pos="100000">
                <a:srgbClr val="CCCCFF"/>
              </a:gs>
            </a:gsLst>
            <a:lin ang="5400000" scaled="0"/>
          </a:gra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8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“UNISRITA IN COLLABORAZIONE CON ROMA CAPITALE”</a:t>
            </a:r>
            <a:endParaRPr kumimoji="0" lang="it-CH"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it-IT" sz="2400" b="1" i="0" u="none" strike="noStrike" cap="none" normalizeH="0" baseline="0" dirty="0" smtClean="0">
                <a:ln>
                  <a:noFill/>
                </a:ln>
                <a:solidFill>
                  <a:srgbClr val="0070C0"/>
                </a:solidFill>
                <a:effectLst>
                  <a:outerShdw blurRad="38100" dist="38100" dir="2700000" algn="tl">
                    <a:srgbClr val="000000">
                      <a:alpha val="43137"/>
                    </a:srgbClr>
                  </a:outerShdw>
                </a:effectLst>
                <a:latin typeface="Cambria Math" pitchFamily="18" charset="0"/>
                <a:ea typeface="Calibri" pitchFamily="34" charset="0"/>
                <a:cs typeface="Calibri" pitchFamily="34" charset="0"/>
              </a:rPr>
              <a:t>≪</a:t>
            </a:r>
            <a:r>
              <a:rPr kumimoji="0" lang="it-IT" sz="2400" b="1" i="0" u="none" strike="noStrike" cap="none" normalizeH="0" baseline="0" dirty="0" smtClean="0">
                <a:ln>
                  <a:noFill/>
                </a:ln>
                <a:solidFill>
                  <a:srgbClr val="0070C0"/>
                </a:solidFill>
                <a:effectLst>
                  <a:outerShdw blurRad="38100" dist="38100" dir="2700000" algn="tl">
                    <a:srgbClr val="000000">
                      <a:alpha val="43137"/>
                    </a:srgbClr>
                  </a:outerShdw>
                </a:effectLst>
                <a:latin typeface="Calibri" pitchFamily="34" charset="0"/>
                <a:ea typeface="Calibri" pitchFamily="34" charset="0"/>
                <a:cs typeface="Calibri" pitchFamily="34" charset="0"/>
              </a:rPr>
              <a:t>INQUINAMENTO - SALUTE  - CLIMA - SOCIETA’&gt;&gt;</a:t>
            </a:r>
            <a:endParaRPr kumimoji="0" lang="it-CH" sz="800" b="0" i="0" u="none" strike="noStrike" cap="none" normalizeH="0" baseline="0" dirty="0" smtClean="0">
              <a:ln>
                <a:noFill/>
              </a:ln>
              <a:solidFill>
                <a:srgbClr val="0070C0"/>
              </a:solidFill>
              <a:effectLst>
                <a:outerShdw blurRad="38100" dist="38100" dir="2700000" algn="tl">
                  <a:srgbClr val="000000">
                    <a:alpha val="43137"/>
                  </a:srgbClr>
                </a:outerShdw>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it-IT" sz="18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Secondo le direttive emerse dai COP 21 di Parigi 2015; COP 22 di Marrakech 2016</a:t>
            </a:r>
            <a:endParaRPr kumimoji="0" lang="it-CH"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it-IT" sz="18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 ROMA-</a:t>
            </a:r>
            <a:r>
              <a:rPr kumimoji="0" lang="it-IT" sz="1800" b="0" i="0" u="none" strike="noStrike" cap="none" normalizeH="0" dirty="0" smtClean="0">
                <a:ln>
                  <a:noFill/>
                </a:ln>
                <a:solidFill>
                  <a:schemeClr val="tx1"/>
                </a:solidFill>
                <a:effectLst/>
                <a:latin typeface="Calibri" pitchFamily="34" charset="0"/>
                <a:ea typeface="Calibri" pitchFamily="34" charset="0"/>
                <a:cs typeface="Calibri" pitchFamily="34" charset="0"/>
              </a:rPr>
              <a:t> </a:t>
            </a:r>
            <a:r>
              <a:rPr kumimoji="0" lang="it-IT" sz="18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SALA DELLA PROTOMOTECA CAMPIDOGLIO</a:t>
            </a:r>
            <a:endParaRPr kumimoji="0" lang="it-IT"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CasellaDiTesto 8"/>
          <p:cNvSpPr txBox="1"/>
          <p:nvPr/>
        </p:nvSpPr>
        <p:spPr>
          <a:xfrm>
            <a:off x="0" y="4286256"/>
            <a:ext cx="9144000" cy="2031325"/>
          </a:xfrm>
          <a:prstGeom prst="rect">
            <a:avLst/>
          </a:prstGeom>
          <a:solidFill>
            <a:srgbClr val="00B0F0">
              <a:alpha val="16000"/>
            </a:srgbClr>
          </a:solidFill>
        </p:spPr>
        <p:txBody>
          <a:bodyPr wrap="square" rtlCol="0">
            <a:spAutoFit/>
          </a:bodyPr>
          <a:lstStyle/>
          <a:p>
            <a:r>
              <a:rPr lang="it-IT" b="1" i="1" dirty="0" smtClean="0"/>
              <a:t>Prof. Dott. Giancarlo Pantaleoni</a:t>
            </a:r>
            <a:r>
              <a:rPr lang="it-IT" i="1" dirty="0" smtClean="0"/>
              <a:t>, Prorettore UNISRITA e Direttore del Dipartimento di Medicina Integrata e Farmacologia:  </a:t>
            </a:r>
          </a:p>
          <a:p>
            <a:r>
              <a:rPr lang="it-IT" dirty="0" smtClean="0"/>
              <a:t>Presentazione preliminare  in sintesi del </a:t>
            </a:r>
            <a:r>
              <a:rPr lang="it-IT" b="1" dirty="0" smtClean="0"/>
              <a:t>≪Progetto UNISRITA AMBIENTE E SALUTE&gt;&gt;</a:t>
            </a:r>
            <a:r>
              <a:rPr lang="it-IT" dirty="0" smtClean="0"/>
              <a:t>; </a:t>
            </a:r>
            <a:r>
              <a:rPr lang="it-IT" b="1" u="sng" dirty="0" smtClean="0"/>
              <a:t> Tema dell’intervento</a:t>
            </a:r>
            <a:r>
              <a:rPr lang="it-IT" dirty="0" smtClean="0"/>
              <a:t> : ≪ </a:t>
            </a:r>
            <a:r>
              <a:rPr lang="it-IT" dirty="0" smtClean="0">
                <a:solidFill>
                  <a:srgbClr val="FF0000"/>
                </a:solidFill>
              </a:rPr>
              <a:t>Progetto integrato per le emergenze attuali da  “</a:t>
            </a:r>
            <a:r>
              <a:rPr lang="it-IT" dirty="0" smtClean="0">
                <a:solidFill>
                  <a:srgbClr val="FF0000"/>
                </a:solidFill>
                <a:effectLst>
                  <a:outerShdw blurRad="38100" dist="38100" dir="2700000" algn="tl">
                    <a:srgbClr val="000000">
                      <a:alpha val="43137"/>
                    </a:srgbClr>
                  </a:outerShdw>
                </a:effectLst>
              </a:rPr>
              <a:t>INQUINAMENTO GLOBALIZZATO E PRINCIPALI TOSSICI AMBIENTALI</a:t>
            </a:r>
            <a:r>
              <a:rPr lang="it-IT" dirty="0" smtClean="0">
                <a:solidFill>
                  <a:srgbClr val="FF0000"/>
                </a:solidFill>
              </a:rPr>
              <a:t>" con rischi alla Salute per gli  Esseri Umani ( … ed animali) anche filogenetici e di Behavioral Teratogenesis DNA dipendente</a:t>
            </a:r>
            <a:r>
              <a:rPr lang="it-IT" dirty="0" smtClean="0"/>
              <a:t>.</a:t>
            </a:r>
          </a:p>
          <a:p>
            <a:pPr algn="ctr"/>
            <a:r>
              <a:rPr lang="it-IT" dirty="0" smtClean="0">
                <a:solidFill>
                  <a:srgbClr val="FF0000"/>
                </a:solidFill>
                <a:effectLst>
                  <a:outerShdw blurRad="38100" dist="38100" dir="2700000" algn="tl">
                    <a:srgbClr val="000000">
                      <a:alpha val="43137"/>
                    </a:srgbClr>
                  </a:outerShdw>
                </a:effectLst>
              </a:rPr>
              <a:t>Pericolo scomparsa mondiale di Farmaci Filogenetici: Proposte operative</a:t>
            </a:r>
            <a:r>
              <a:rPr lang="it-IT" dirty="0" smtClean="0">
                <a:effectLst>
                  <a:outerShdw blurRad="38100" dist="38100" dir="2700000" algn="tl">
                    <a:srgbClr val="000000">
                      <a:alpha val="43137"/>
                    </a:srgbClr>
                  </a:outerShdw>
                </a:effectLst>
              </a:rPr>
              <a:t>.</a:t>
            </a:r>
            <a:endParaRPr lang="it-CH" dirty="0">
              <a:effectLst>
                <a:outerShdw blurRad="38100" dist="38100" dir="2700000" algn="tl">
                  <a:srgbClr val="000000">
                    <a:alpha val="43137"/>
                  </a:srgbClr>
                </a:outerShdw>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9A710B0B-B708-4E62-86CD-4E45C50FA01D}" type="datetime1">
              <a:rPr lang="it-CH" smtClean="0"/>
              <a:pPr/>
              <a:t>15.10.2017</a:t>
            </a:fld>
            <a:endParaRPr lang="it-CH"/>
          </a:p>
        </p:txBody>
      </p:sp>
      <p:sp>
        <p:nvSpPr>
          <p:cNvPr id="3" name="Segnaposto piè di pagina 2"/>
          <p:cNvSpPr>
            <a:spLocks noGrp="1"/>
          </p:cNvSpPr>
          <p:nvPr>
            <p:ph type="ftr" sz="quarter" idx="11"/>
          </p:nvPr>
        </p:nvSpPr>
        <p:spPr/>
        <p:txBody>
          <a:bodyPr/>
          <a:lstStyle/>
          <a:p>
            <a:r>
              <a:rPr lang="it-CH" smtClean="0"/>
              <a:t>Prof. M.D. Giancarlo PANTALEONI  Prorettore UNISRITA</a:t>
            </a:r>
            <a:endParaRPr lang="it-CH"/>
          </a:p>
        </p:txBody>
      </p:sp>
      <p:sp>
        <p:nvSpPr>
          <p:cNvPr id="4" name="Segnaposto numero diapositiva 3"/>
          <p:cNvSpPr>
            <a:spLocks noGrp="1"/>
          </p:cNvSpPr>
          <p:nvPr>
            <p:ph type="sldNum" sz="quarter" idx="12"/>
          </p:nvPr>
        </p:nvSpPr>
        <p:spPr/>
        <p:txBody>
          <a:bodyPr/>
          <a:lstStyle/>
          <a:p>
            <a:fld id="{636FC043-2B80-49F1-AC42-A292737F8566}" type="slidenum">
              <a:rPr lang="it-CH" smtClean="0"/>
              <a:pPr/>
              <a:t>10</a:t>
            </a:fld>
            <a:endParaRPr lang="it-CH"/>
          </a:p>
        </p:txBody>
      </p:sp>
      <p:pic>
        <p:nvPicPr>
          <p:cNvPr id="44034" name="Picture 2"/>
          <p:cNvPicPr>
            <a:picLocks noChangeAspect="1" noChangeArrowheads="1"/>
          </p:cNvPicPr>
          <p:nvPr/>
        </p:nvPicPr>
        <p:blipFill>
          <a:blip r:embed="rId2"/>
          <a:srcRect/>
          <a:stretch>
            <a:fillRect/>
          </a:stretch>
        </p:blipFill>
        <p:spPr bwMode="auto">
          <a:xfrm>
            <a:off x="1071538" y="8094"/>
            <a:ext cx="6573862" cy="6424456"/>
          </a:xfrm>
          <a:prstGeom prst="rect">
            <a:avLst/>
          </a:prstGeom>
          <a:noFill/>
          <a:ln w="9525">
            <a:noFill/>
            <a:miter lim="800000"/>
            <a:headEnd/>
            <a:tailEnd/>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89510D2E-1712-49BF-9D4D-C9381F32FDD3}" type="datetime1">
              <a:rPr lang="it-CH" smtClean="0"/>
              <a:pPr/>
              <a:t>15.10.2017</a:t>
            </a:fld>
            <a:endParaRPr lang="it-CH"/>
          </a:p>
        </p:txBody>
      </p:sp>
      <p:sp>
        <p:nvSpPr>
          <p:cNvPr id="3" name="Segnaposto piè di pagina 2"/>
          <p:cNvSpPr>
            <a:spLocks noGrp="1"/>
          </p:cNvSpPr>
          <p:nvPr>
            <p:ph type="ftr" sz="quarter" idx="11"/>
          </p:nvPr>
        </p:nvSpPr>
        <p:spPr/>
        <p:txBody>
          <a:bodyPr/>
          <a:lstStyle/>
          <a:p>
            <a:r>
              <a:rPr lang="it-CH" smtClean="0"/>
              <a:t>Prof. M.D. Giancarlo PANTALEONI  Prorettore UNISRITA</a:t>
            </a:r>
            <a:endParaRPr lang="it-CH"/>
          </a:p>
        </p:txBody>
      </p:sp>
      <p:sp>
        <p:nvSpPr>
          <p:cNvPr id="4" name="Segnaposto numero diapositiva 3"/>
          <p:cNvSpPr>
            <a:spLocks noGrp="1"/>
          </p:cNvSpPr>
          <p:nvPr>
            <p:ph type="sldNum" sz="quarter" idx="12"/>
          </p:nvPr>
        </p:nvSpPr>
        <p:spPr/>
        <p:txBody>
          <a:bodyPr/>
          <a:lstStyle/>
          <a:p>
            <a:fld id="{636FC043-2B80-49F1-AC42-A292737F8566}" type="slidenum">
              <a:rPr lang="it-CH" smtClean="0"/>
              <a:pPr/>
              <a:t>11</a:t>
            </a:fld>
            <a:endParaRPr lang="it-CH"/>
          </a:p>
        </p:txBody>
      </p:sp>
      <p:pic>
        <p:nvPicPr>
          <p:cNvPr id="45058" name="Picture 2"/>
          <p:cNvPicPr>
            <a:picLocks noChangeAspect="1" noChangeArrowheads="1"/>
          </p:cNvPicPr>
          <p:nvPr/>
        </p:nvPicPr>
        <p:blipFill>
          <a:blip r:embed="rId2"/>
          <a:srcRect/>
          <a:stretch>
            <a:fillRect/>
          </a:stretch>
        </p:blipFill>
        <p:spPr bwMode="auto">
          <a:xfrm>
            <a:off x="1457325" y="415925"/>
            <a:ext cx="6229350" cy="6026150"/>
          </a:xfrm>
          <a:prstGeom prst="rect">
            <a:avLst/>
          </a:prstGeom>
          <a:noFill/>
          <a:ln w="9525">
            <a:noFill/>
            <a:miter lim="800000"/>
            <a:headEnd/>
            <a:tailEnd/>
          </a:ln>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8981C27B-4B97-42ED-9570-6BD6BE4FAD60}" type="datetime1">
              <a:rPr lang="it-CH" smtClean="0"/>
              <a:pPr/>
              <a:t>15.10.2017</a:t>
            </a:fld>
            <a:endParaRPr lang="it-CH"/>
          </a:p>
        </p:txBody>
      </p:sp>
      <p:sp>
        <p:nvSpPr>
          <p:cNvPr id="3" name="Segnaposto piè di pagina 2"/>
          <p:cNvSpPr>
            <a:spLocks noGrp="1"/>
          </p:cNvSpPr>
          <p:nvPr>
            <p:ph type="ftr" sz="quarter" idx="11"/>
          </p:nvPr>
        </p:nvSpPr>
        <p:spPr/>
        <p:txBody>
          <a:bodyPr/>
          <a:lstStyle/>
          <a:p>
            <a:r>
              <a:rPr lang="it-CH" smtClean="0"/>
              <a:t>Prof. M.D. Giancarlo PANTALEONI  Prorettore UNISRITA</a:t>
            </a:r>
            <a:endParaRPr lang="it-CH"/>
          </a:p>
        </p:txBody>
      </p:sp>
      <p:sp>
        <p:nvSpPr>
          <p:cNvPr id="4" name="Segnaposto numero diapositiva 3"/>
          <p:cNvSpPr>
            <a:spLocks noGrp="1"/>
          </p:cNvSpPr>
          <p:nvPr>
            <p:ph type="sldNum" sz="quarter" idx="12"/>
          </p:nvPr>
        </p:nvSpPr>
        <p:spPr/>
        <p:txBody>
          <a:bodyPr/>
          <a:lstStyle/>
          <a:p>
            <a:fld id="{636FC043-2B80-49F1-AC42-A292737F8566}" type="slidenum">
              <a:rPr lang="it-CH" smtClean="0"/>
              <a:pPr/>
              <a:t>12</a:t>
            </a:fld>
            <a:endParaRPr lang="it-CH"/>
          </a:p>
        </p:txBody>
      </p:sp>
      <p:pic>
        <p:nvPicPr>
          <p:cNvPr id="46082" name="Picture 2"/>
          <p:cNvPicPr>
            <a:picLocks noChangeAspect="1" noChangeArrowheads="1"/>
          </p:cNvPicPr>
          <p:nvPr/>
        </p:nvPicPr>
        <p:blipFill>
          <a:blip r:embed="rId2"/>
          <a:srcRect/>
          <a:stretch>
            <a:fillRect/>
          </a:stretch>
        </p:blipFill>
        <p:spPr bwMode="auto">
          <a:xfrm>
            <a:off x="1000100" y="0"/>
            <a:ext cx="6216650" cy="6057900"/>
          </a:xfrm>
          <a:prstGeom prst="rect">
            <a:avLst/>
          </a:prstGeom>
          <a:noFill/>
          <a:ln w="9525">
            <a:noFill/>
            <a:miter lim="800000"/>
            <a:headEnd/>
            <a:tailEnd/>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CCB99E2-163A-4F15-8B23-31118FA926D6}" type="datetime1">
              <a:rPr lang="it-CH" smtClean="0"/>
              <a:pPr/>
              <a:t>15.10.2017</a:t>
            </a:fld>
            <a:endParaRPr lang="it-CH"/>
          </a:p>
        </p:txBody>
      </p:sp>
      <p:sp>
        <p:nvSpPr>
          <p:cNvPr id="3" name="Segnaposto piè di pagina 2"/>
          <p:cNvSpPr>
            <a:spLocks noGrp="1"/>
          </p:cNvSpPr>
          <p:nvPr>
            <p:ph type="ftr" sz="quarter" idx="11"/>
          </p:nvPr>
        </p:nvSpPr>
        <p:spPr/>
        <p:txBody>
          <a:bodyPr/>
          <a:lstStyle/>
          <a:p>
            <a:r>
              <a:rPr lang="it-CH" smtClean="0"/>
              <a:t>Prof. M.D. Giancarlo PANTALEONI  Prorettore UNISRITA</a:t>
            </a:r>
            <a:endParaRPr lang="it-CH"/>
          </a:p>
        </p:txBody>
      </p:sp>
      <p:sp>
        <p:nvSpPr>
          <p:cNvPr id="4" name="Segnaposto numero diapositiva 3"/>
          <p:cNvSpPr>
            <a:spLocks noGrp="1"/>
          </p:cNvSpPr>
          <p:nvPr>
            <p:ph type="sldNum" sz="quarter" idx="12"/>
          </p:nvPr>
        </p:nvSpPr>
        <p:spPr/>
        <p:txBody>
          <a:bodyPr/>
          <a:lstStyle/>
          <a:p>
            <a:fld id="{636FC043-2B80-49F1-AC42-A292737F8566}" type="slidenum">
              <a:rPr lang="it-CH" smtClean="0"/>
              <a:pPr/>
              <a:t>13</a:t>
            </a:fld>
            <a:endParaRPr lang="it-CH"/>
          </a:p>
        </p:txBody>
      </p:sp>
      <p:pic>
        <p:nvPicPr>
          <p:cNvPr id="47106" name="Picture 2"/>
          <p:cNvPicPr>
            <a:picLocks noChangeAspect="1" noChangeArrowheads="1"/>
          </p:cNvPicPr>
          <p:nvPr/>
        </p:nvPicPr>
        <p:blipFill>
          <a:blip r:embed="rId2"/>
          <a:srcRect/>
          <a:stretch>
            <a:fillRect/>
          </a:stretch>
        </p:blipFill>
        <p:spPr bwMode="auto">
          <a:xfrm>
            <a:off x="1500166" y="0"/>
            <a:ext cx="6216650" cy="6000750"/>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EF04B846-93AC-45D6-9677-1819096FF539}" type="datetime1">
              <a:rPr lang="it-CH" smtClean="0"/>
              <a:pPr/>
              <a:t>15.10.2017</a:t>
            </a:fld>
            <a:endParaRPr lang="it-CH"/>
          </a:p>
        </p:txBody>
      </p:sp>
      <p:sp>
        <p:nvSpPr>
          <p:cNvPr id="3" name="Segnaposto piè di pagina 2"/>
          <p:cNvSpPr>
            <a:spLocks noGrp="1"/>
          </p:cNvSpPr>
          <p:nvPr>
            <p:ph type="ftr" sz="quarter" idx="11"/>
          </p:nvPr>
        </p:nvSpPr>
        <p:spPr/>
        <p:txBody>
          <a:bodyPr/>
          <a:lstStyle/>
          <a:p>
            <a:r>
              <a:rPr lang="it-CH" smtClean="0"/>
              <a:t>Prof. M.D. Giancarlo PANTALEONI  Prorettore UNISRITA</a:t>
            </a:r>
            <a:endParaRPr lang="it-CH"/>
          </a:p>
        </p:txBody>
      </p:sp>
      <p:sp>
        <p:nvSpPr>
          <p:cNvPr id="4" name="Segnaposto numero diapositiva 3"/>
          <p:cNvSpPr>
            <a:spLocks noGrp="1"/>
          </p:cNvSpPr>
          <p:nvPr>
            <p:ph type="sldNum" sz="quarter" idx="12"/>
          </p:nvPr>
        </p:nvSpPr>
        <p:spPr/>
        <p:txBody>
          <a:bodyPr/>
          <a:lstStyle/>
          <a:p>
            <a:fld id="{636FC043-2B80-49F1-AC42-A292737F8566}" type="slidenum">
              <a:rPr lang="it-CH" smtClean="0"/>
              <a:pPr/>
              <a:t>14</a:t>
            </a:fld>
            <a:endParaRPr lang="it-CH"/>
          </a:p>
        </p:txBody>
      </p:sp>
      <p:pic>
        <p:nvPicPr>
          <p:cNvPr id="48130" name="Picture 2"/>
          <p:cNvPicPr>
            <a:picLocks noChangeAspect="1" noChangeArrowheads="1"/>
          </p:cNvPicPr>
          <p:nvPr/>
        </p:nvPicPr>
        <p:blipFill>
          <a:blip r:embed="rId2"/>
          <a:srcRect/>
          <a:stretch>
            <a:fillRect/>
          </a:stretch>
        </p:blipFill>
        <p:spPr bwMode="auto">
          <a:xfrm>
            <a:off x="1460500" y="422275"/>
            <a:ext cx="6223000" cy="6013450"/>
          </a:xfrm>
          <a:prstGeom prst="rect">
            <a:avLst/>
          </a:prstGeom>
          <a:noFill/>
          <a:ln w="9525">
            <a:noFill/>
            <a:miter lim="800000"/>
            <a:headEnd/>
            <a:tailEnd/>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C62CFC9-BAC9-418C-A422-B937B33CD4D3}" type="datetime1">
              <a:rPr lang="it-CH" smtClean="0"/>
              <a:pPr/>
              <a:t>15.10.2017</a:t>
            </a:fld>
            <a:endParaRPr lang="it-CH"/>
          </a:p>
        </p:txBody>
      </p:sp>
      <p:sp>
        <p:nvSpPr>
          <p:cNvPr id="3" name="Segnaposto piè di pagina 2"/>
          <p:cNvSpPr>
            <a:spLocks noGrp="1"/>
          </p:cNvSpPr>
          <p:nvPr>
            <p:ph type="ftr" sz="quarter" idx="11"/>
          </p:nvPr>
        </p:nvSpPr>
        <p:spPr/>
        <p:txBody>
          <a:bodyPr/>
          <a:lstStyle/>
          <a:p>
            <a:r>
              <a:rPr lang="it-CH" smtClean="0"/>
              <a:t>Prof. M.D. Giancarlo PANTALEONI  Prorettore UNISRITA</a:t>
            </a:r>
            <a:endParaRPr lang="it-CH"/>
          </a:p>
        </p:txBody>
      </p:sp>
      <p:sp>
        <p:nvSpPr>
          <p:cNvPr id="4" name="Segnaposto numero diapositiva 3"/>
          <p:cNvSpPr>
            <a:spLocks noGrp="1"/>
          </p:cNvSpPr>
          <p:nvPr>
            <p:ph type="sldNum" sz="quarter" idx="12"/>
          </p:nvPr>
        </p:nvSpPr>
        <p:spPr/>
        <p:txBody>
          <a:bodyPr/>
          <a:lstStyle/>
          <a:p>
            <a:fld id="{636FC043-2B80-49F1-AC42-A292737F8566}" type="slidenum">
              <a:rPr lang="it-CH" smtClean="0"/>
              <a:pPr/>
              <a:t>15</a:t>
            </a:fld>
            <a:endParaRPr lang="it-CH"/>
          </a:p>
        </p:txBody>
      </p:sp>
      <p:sp>
        <p:nvSpPr>
          <p:cNvPr id="5" name="Rettangolo 4"/>
          <p:cNvSpPr/>
          <p:nvPr/>
        </p:nvSpPr>
        <p:spPr>
          <a:xfrm>
            <a:off x="214282" y="1643050"/>
            <a:ext cx="8715436" cy="1015663"/>
          </a:xfrm>
          <a:prstGeom prst="rect">
            <a:avLst/>
          </a:prstGeom>
        </p:spPr>
        <p:txBody>
          <a:bodyPr wrap="square">
            <a:spAutoFit/>
          </a:bodyPr>
          <a:lstStyle/>
          <a:p>
            <a:r>
              <a:rPr lang="it-CH" dirty="0" smtClean="0">
                <a:hlinkClick r:id="rId2"/>
              </a:rPr>
              <a:t>https://climate.nasa.gov/news/2218/global-is-the-</a:t>
            </a:r>
            <a:r>
              <a:rPr lang="it-CH" sz="2400" b="1" dirty="0" smtClean="0">
                <a:hlinkClick r:id="rId2"/>
              </a:rPr>
              <a:t>new-local-pollution-</a:t>
            </a:r>
            <a:r>
              <a:rPr lang="it-CH" dirty="0" smtClean="0">
                <a:hlinkClick r:id="rId2"/>
              </a:rPr>
              <a:t>changes-clouds-climate-downstream/</a:t>
            </a:r>
            <a:endParaRPr lang="it-CH" dirty="0" smtClean="0"/>
          </a:p>
          <a:p>
            <a:endParaRPr lang="it-CH" dirty="0"/>
          </a:p>
        </p:txBody>
      </p:sp>
      <p:pic>
        <p:nvPicPr>
          <p:cNvPr id="41986" name="Picture 2"/>
          <p:cNvPicPr>
            <a:picLocks noChangeAspect="1" noChangeArrowheads="1"/>
          </p:cNvPicPr>
          <p:nvPr/>
        </p:nvPicPr>
        <p:blipFill>
          <a:blip r:embed="rId3"/>
          <a:srcRect/>
          <a:stretch>
            <a:fillRect/>
          </a:stretch>
        </p:blipFill>
        <p:spPr bwMode="auto">
          <a:xfrm>
            <a:off x="168740" y="0"/>
            <a:ext cx="8859963" cy="1571612"/>
          </a:xfrm>
          <a:prstGeom prst="rect">
            <a:avLst/>
          </a:prstGeom>
          <a:noFill/>
          <a:ln w="9525">
            <a:noFill/>
            <a:miter lim="800000"/>
            <a:headEnd/>
            <a:tailEnd/>
          </a:ln>
          <a:effectLst/>
        </p:spPr>
      </p:pic>
      <p:sp>
        <p:nvSpPr>
          <p:cNvPr id="7" name="Rettangolo 6"/>
          <p:cNvSpPr/>
          <p:nvPr/>
        </p:nvSpPr>
        <p:spPr>
          <a:xfrm>
            <a:off x="0" y="2500306"/>
            <a:ext cx="9144000" cy="3416320"/>
          </a:xfrm>
          <a:prstGeom prst="rect">
            <a:avLst/>
          </a:prstGeom>
        </p:spPr>
        <p:txBody>
          <a:bodyPr wrap="square">
            <a:spAutoFit/>
          </a:bodyPr>
          <a:lstStyle/>
          <a:p>
            <a:pPr algn="ctr"/>
            <a:r>
              <a:rPr lang="it-CH" sz="2000" dirty="0" smtClean="0"/>
              <a:t>Gli scienziati chiamano “particelle aerosoliche” di qualsiasi tipo - umane o naturali : </a:t>
            </a:r>
            <a:r>
              <a:rPr lang="it-CH" sz="3600" b="1" u="sng" dirty="0" smtClean="0">
                <a:effectLst>
                  <a:outerShdw blurRad="38100" dist="38100" dir="2700000" algn="tl">
                    <a:srgbClr val="000000">
                      <a:alpha val="43137"/>
                    </a:srgbClr>
                  </a:outerShdw>
                </a:effectLst>
              </a:rPr>
              <a:t>AEROSOL </a:t>
            </a:r>
            <a:endParaRPr lang="it-CH" sz="2000" b="1" u="sng" dirty="0" smtClean="0">
              <a:effectLst>
                <a:outerShdw blurRad="38100" dist="38100" dir="2700000" algn="tl">
                  <a:srgbClr val="000000">
                    <a:alpha val="43137"/>
                  </a:srgbClr>
                </a:outerShdw>
              </a:effectLst>
            </a:endParaRPr>
          </a:p>
          <a:p>
            <a:r>
              <a:rPr lang="it-CH" sz="2000" dirty="0" smtClean="0"/>
              <a:t>L'effetto più semplice dell‘&lt;&lt;aumento degli </a:t>
            </a:r>
            <a:r>
              <a:rPr lang="it-CH" sz="2000" b="1" u="sng" dirty="0" smtClean="0">
                <a:effectLst>
                  <a:outerShdw blurRad="38100" dist="38100" dir="2700000" algn="tl">
                    <a:srgbClr val="000000">
                      <a:alpha val="43137"/>
                    </a:srgbClr>
                  </a:outerShdw>
                </a:effectLst>
              </a:rPr>
              <a:t>AEROSOL</a:t>
            </a:r>
            <a:r>
              <a:rPr lang="it-CH" sz="2000" dirty="0" smtClean="0"/>
              <a:t>&gt;&gt; è quello di </a:t>
            </a:r>
            <a:r>
              <a:rPr lang="it-CH" sz="2000" b="1" u="sng" dirty="0" smtClean="0">
                <a:effectLst>
                  <a:outerShdw blurRad="38100" dist="38100" dir="2700000" algn="tl">
                    <a:srgbClr val="000000">
                      <a:alpha val="43137"/>
                    </a:srgbClr>
                  </a:outerShdw>
                </a:effectLst>
              </a:rPr>
              <a:t>AUMENTARE LE NUVOLE.</a:t>
            </a:r>
          </a:p>
          <a:p>
            <a:r>
              <a:rPr lang="it-CH" sz="2000" dirty="0" smtClean="0"/>
              <a:t> Per formare nuvole, il VAPORE ACQUEO IN ARIA RICHIEDE PARTICELLE SU CUI CONDENSARSI. </a:t>
            </a:r>
          </a:p>
          <a:p>
            <a:r>
              <a:rPr lang="it-CH" sz="2000" dirty="0" smtClean="0"/>
              <a:t>Con </a:t>
            </a:r>
            <a:r>
              <a:rPr lang="it-CH" sz="2000" u="sng" dirty="0" smtClean="0">
                <a:effectLst>
                  <a:outerShdw blurRad="38100" dist="38100" dir="2700000" algn="tl">
                    <a:srgbClr val="000000">
                      <a:alpha val="43137"/>
                    </a:srgbClr>
                  </a:outerShdw>
                </a:effectLst>
              </a:rPr>
              <a:t>PIÙ AEROSOL</a:t>
            </a:r>
            <a:r>
              <a:rPr lang="it-CH" sz="2000" dirty="0" smtClean="0"/>
              <a:t>, ci possono essere più o </a:t>
            </a:r>
            <a:r>
              <a:rPr lang="it-CH" sz="2000" u="sng" dirty="0" smtClean="0">
                <a:effectLst>
                  <a:outerShdw blurRad="38100" dist="38100" dir="2700000" algn="tl">
                    <a:srgbClr val="000000">
                      <a:alpha val="43137"/>
                    </a:srgbClr>
                  </a:outerShdw>
                </a:effectLst>
              </a:rPr>
              <a:t>PIÙ</a:t>
            </a:r>
            <a:r>
              <a:rPr lang="it-CH" sz="2000" dirty="0" smtClean="0">
                <a:effectLst>
                  <a:outerShdw blurRad="38100" dist="38100" dir="2700000" algn="tl">
                    <a:srgbClr val="000000">
                      <a:alpha val="43137"/>
                    </a:srgbClr>
                  </a:outerShdw>
                </a:effectLst>
              </a:rPr>
              <a:t> SPESSO </a:t>
            </a:r>
            <a:r>
              <a:rPr lang="it-CH" sz="2000" u="sng" dirty="0" smtClean="0">
                <a:effectLst>
                  <a:outerShdw blurRad="38100" dist="38100" dir="2700000" algn="tl">
                    <a:srgbClr val="000000">
                      <a:alpha val="43137"/>
                    </a:srgbClr>
                  </a:outerShdw>
                </a:effectLst>
              </a:rPr>
              <a:t>NUVOLE</a:t>
            </a:r>
            <a:r>
              <a:rPr lang="it-CH" sz="2000" dirty="0" smtClean="0"/>
              <a:t>. </a:t>
            </a:r>
          </a:p>
          <a:p>
            <a:r>
              <a:rPr lang="it-CH" sz="2000" dirty="0" smtClean="0"/>
              <a:t>In un mondo che sta riscaldando, questo è buono. </a:t>
            </a:r>
          </a:p>
          <a:p>
            <a:r>
              <a:rPr lang="it-CH" sz="2000" dirty="0" smtClean="0"/>
              <a:t>La luce solare rimbalza le nuvole superiori nello spazio senza mai raggiungere la superficie della Terra, per cui </a:t>
            </a:r>
            <a:r>
              <a:rPr lang="it-CH" sz="2000" b="1" u="sng" dirty="0" smtClean="0">
                <a:effectLst>
                  <a:outerShdw blurRad="38100" dist="38100" dir="2700000" algn="tl">
                    <a:srgbClr val="000000">
                      <a:alpha val="43137"/>
                    </a:srgbClr>
                  </a:outerShdw>
                </a:effectLst>
              </a:rPr>
              <a:t>rimaniamo più freschi sotto la COPERTURA NUVOLOSA</a:t>
            </a:r>
            <a:r>
              <a:rPr lang="it-CH" sz="2000" dirty="0" smtClean="0"/>
              <a:t>.</a:t>
            </a:r>
            <a:endParaRPr lang="it-CH" sz="20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526AD2AF-C3F7-4CC5-BA30-146EDA0E686B}" type="datetime1">
              <a:rPr lang="it-CH" smtClean="0"/>
              <a:pPr/>
              <a:t>15.10.2017</a:t>
            </a:fld>
            <a:endParaRPr lang="it-CH"/>
          </a:p>
        </p:txBody>
      </p:sp>
      <p:sp>
        <p:nvSpPr>
          <p:cNvPr id="3" name="Segnaposto piè di pagina 2"/>
          <p:cNvSpPr>
            <a:spLocks noGrp="1"/>
          </p:cNvSpPr>
          <p:nvPr>
            <p:ph type="ftr" sz="quarter" idx="11"/>
          </p:nvPr>
        </p:nvSpPr>
        <p:spPr/>
        <p:txBody>
          <a:bodyPr/>
          <a:lstStyle/>
          <a:p>
            <a:r>
              <a:rPr lang="it-CH" smtClean="0"/>
              <a:t>Prof. M.D. Giancarlo PANTALEONI  Prorettore UNISRITA</a:t>
            </a:r>
            <a:endParaRPr lang="it-CH"/>
          </a:p>
        </p:txBody>
      </p:sp>
      <p:sp>
        <p:nvSpPr>
          <p:cNvPr id="4" name="Segnaposto numero diapositiva 3"/>
          <p:cNvSpPr>
            <a:spLocks noGrp="1"/>
          </p:cNvSpPr>
          <p:nvPr>
            <p:ph type="sldNum" sz="quarter" idx="12"/>
          </p:nvPr>
        </p:nvSpPr>
        <p:spPr/>
        <p:txBody>
          <a:bodyPr/>
          <a:lstStyle/>
          <a:p>
            <a:fld id="{636FC043-2B80-49F1-AC42-A292737F8566}" type="slidenum">
              <a:rPr lang="it-CH" smtClean="0"/>
              <a:pPr/>
              <a:t>16</a:t>
            </a:fld>
            <a:endParaRPr lang="it-CH"/>
          </a:p>
        </p:txBody>
      </p:sp>
      <p:sp>
        <p:nvSpPr>
          <p:cNvPr id="5" name="Rettangolo 4"/>
          <p:cNvSpPr/>
          <p:nvPr/>
        </p:nvSpPr>
        <p:spPr>
          <a:xfrm>
            <a:off x="0" y="214290"/>
            <a:ext cx="9144000" cy="5693866"/>
          </a:xfrm>
          <a:prstGeom prst="rect">
            <a:avLst/>
          </a:prstGeom>
        </p:spPr>
        <p:txBody>
          <a:bodyPr wrap="square">
            <a:spAutoFit/>
          </a:bodyPr>
          <a:lstStyle/>
          <a:p>
            <a:r>
              <a:rPr lang="it-CH" sz="4000" dirty="0" smtClean="0"/>
              <a:t>Le “particelle di fuliggine” a determinate </a:t>
            </a:r>
            <a:r>
              <a:rPr lang="it-CH" sz="4000" b="1" dirty="0" smtClean="0">
                <a:solidFill>
                  <a:srgbClr val="FF0000"/>
                </a:solidFill>
              </a:rPr>
              <a:t>ALTITUDINI</a:t>
            </a:r>
            <a:r>
              <a:rPr lang="it-CH" sz="4000" dirty="0" smtClean="0"/>
              <a:t> possono causare l'evaporazione delle gocce di nuvola, lasciando altro che foschia. </a:t>
            </a:r>
          </a:p>
          <a:p>
            <a:pPr algn="ctr"/>
            <a:r>
              <a:rPr lang="it-CH" sz="4000" u="sng" dirty="0" smtClean="0"/>
              <a:t>Ad altre </a:t>
            </a:r>
            <a:r>
              <a:rPr lang="it-CH" sz="4400" u="sng" dirty="0" smtClean="0">
                <a:effectLst>
                  <a:outerShdw blurRad="38100" dist="38100" dir="2700000" algn="tl">
                    <a:srgbClr val="000000">
                      <a:alpha val="43137"/>
                    </a:srgbClr>
                  </a:outerShdw>
                </a:effectLst>
              </a:rPr>
              <a:t>ALTITUDINI</a:t>
            </a:r>
            <a:r>
              <a:rPr lang="it-CH" sz="4000" dirty="0" smtClean="0"/>
              <a:t>, la “fuliggine” può causare che le </a:t>
            </a:r>
          </a:p>
          <a:p>
            <a:pPr algn="ctr"/>
            <a:r>
              <a:rPr lang="it-CH" sz="4000" b="1" u="sng" dirty="0" smtClean="0">
                <a:solidFill>
                  <a:srgbClr val="FF0000"/>
                </a:solidFill>
                <a:effectLst>
                  <a:outerShdw blurRad="38100" dist="38100" dir="2700000" algn="tl">
                    <a:srgbClr val="000000">
                      <a:alpha val="43137"/>
                    </a:srgbClr>
                  </a:outerShdw>
                </a:effectLst>
              </a:rPr>
              <a:t>NUVOLE</a:t>
            </a:r>
            <a:r>
              <a:rPr lang="it-CH" sz="4000" u="sng" dirty="0" smtClean="0">
                <a:effectLst>
                  <a:outerShdw blurRad="38100" dist="38100" dir="2700000" algn="tl">
                    <a:srgbClr val="000000">
                      <a:alpha val="43137"/>
                    </a:srgbClr>
                  </a:outerShdw>
                </a:effectLst>
              </a:rPr>
              <a:t> SIANO PIÙ PROFONDE E PIÙ ALTE</a:t>
            </a:r>
            <a:r>
              <a:rPr lang="it-CH" sz="4000" dirty="0" smtClean="0"/>
              <a:t>, producendo </a:t>
            </a:r>
          </a:p>
          <a:p>
            <a:pPr algn="ctr"/>
            <a:r>
              <a:rPr lang="it-CH" sz="4000" b="1" dirty="0" smtClean="0">
                <a:solidFill>
                  <a:srgbClr val="FF0000"/>
                </a:solidFill>
                <a:effectLst>
                  <a:outerShdw blurRad="38100" dist="38100" dir="2700000" algn="tl">
                    <a:srgbClr val="000000">
                      <a:alpha val="43137"/>
                    </a:srgbClr>
                  </a:outerShdw>
                </a:effectLst>
              </a:rPr>
              <a:t>FORTI TEMPORALI O GRANDINE</a:t>
            </a:r>
            <a:r>
              <a:rPr lang="it-CH" sz="4000" dirty="0" smtClean="0"/>
              <a:t>. </a:t>
            </a:r>
            <a:endParaRPr lang="it-CH" sz="4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519EC60-20B0-47AC-96F4-1AB774825B27}" type="datetime1">
              <a:rPr lang="it-CH" smtClean="0"/>
              <a:pPr/>
              <a:t>15.10.2017</a:t>
            </a:fld>
            <a:endParaRPr lang="it-CH"/>
          </a:p>
        </p:txBody>
      </p:sp>
      <p:sp>
        <p:nvSpPr>
          <p:cNvPr id="3" name="Segnaposto piè di pagina 2"/>
          <p:cNvSpPr>
            <a:spLocks noGrp="1"/>
          </p:cNvSpPr>
          <p:nvPr>
            <p:ph type="ftr" sz="quarter" idx="11"/>
          </p:nvPr>
        </p:nvSpPr>
        <p:spPr/>
        <p:txBody>
          <a:bodyPr/>
          <a:lstStyle/>
          <a:p>
            <a:r>
              <a:rPr lang="it-CH" smtClean="0"/>
              <a:t>Prof. M.D. Giancarlo PANTALEONI  Prorettore UNISRITA</a:t>
            </a:r>
            <a:endParaRPr lang="it-CH"/>
          </a:p>
        </p:txBody>
      </p:sp>
      <p:sp>
        <p:nvSpPr>
          <p:cNvPr id="4" name="Segnaposto numero diapositiva 3"/>
          <p:cNvSpPr>
            <a:spLocks noGrp="1"/>
          </p:cNvSpPr>
          <p:nvPr>
            <p:ph type="sldNum" sz="quarter" idx="12"/>
          </p:nvPr>
        </p:nvSpPr>
        <p:spPr/>
        <p:txBody>
          <a:bodyPr/>
          <a:lstStyle/>
          <a:p>
            <a:fld id="{636FC043-2B80-49F1-AC42-A292737F8566}" type="slidenum">
              <a:rPr lang="it-CH" smtClean="0"/>
              <a:pPr/>
              <a:t>17</a:t>
            </a:fld>
            <a:endParaRPr lang="it-CH"/>
          </a:p>
        </p:txBody>
      </p:sp>
      <p:sp>
        <p:nvSpPr>
          <p:cNvPr id="5" name="CasellaDiTesto 4"/>
          <p:cNvSpPr txBox="1"/>
          <p:nvPr/>
        </p:nvSpPr>
        <p:spPr>
          <a:xfrm>
            <a:off x="500034" y="428604"/>
            <a:ext cx="8001056" cy="5632311"/>
          </a:xfrm>
          <a:prstGeom prst="rect">
            <a:avLst/>
          </a:prstGeom>
          <a:solidFill>
            <a:srgbClr val="FFFF00">
              <a:alpha val="47000"/>
            </a:srgbClr>
          </a:solidFill>
        </p:spPr>
        <p:txBody>
          <a:bodyPr wrap="square" rtlCol="0">
            <a:spAutoFit/>
          </a:bodyPr>
          <a:lstStyle/>
          <a:p>
            <a:pPr algn="ctr"/>
            <a:r>
              <a:rPr lang="it-CH" sz="6000" dirty="0" smtClean="0"/>
              <a:t>PERICOLI TOSSICI DA INQUINANTI AMBIENTALI A CONFRONTO GLOBALE CON POPOLI IN VIA </a:t>
            </a:r>
            <a:r>
              <a:rPr lang="it-CH" sz="6000" dirty="0" err="1" smtClean="0"/>
              <a:t>DI</a:t>
            </a:r>
            <a:r>
              <a:rPr lang="it-CH" sz="6000" dirty="0" smtClean="0"/>
              <a:t> SVILUPPO NEL MONDO.</a:t>
            </a:r>
            <a:endParaRPr lang="it-CH" sz="60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8E649060-936B-4D2A-A257-5ABE86E29DF1}" type="datetime1">
              <a:rPr lang="it-CH" smtClean="0"/>
              <a:pPr/>
              <a:t>15.10.2017</a:t>
            </a:fld>
            <a:endParaRPr lang="it-CH"/>
          </a:p>
        </p:txBody>
      </p:sp>
      <p:sp>
        <p:nvSpPr>
          <p:cNvPr id="3" name="Segnaposto piè di pagina 2"/>
          <p:cNvSpPr>
            <a:spLocks noGrp="1"/>
          </p:cNvSpPr>
          <p:nvPr>
            <p:ph type="ftr" sz="quarter" idx="11"/>
          </p:nvPr>
        </p:nvSpPr>
        <p:spPr/>
        <p:txBody>
          <a:bodyPr/>
          <a:lstStyle/>
          <a:p>
            <a:r>
              <a:rPr lang="it-CH" smtClean="0"/>
              <a:t>Prof. M.D. Giancarlo PANTALEONI  Prorettore UNISRITA</a:t>
            </a:r>
            <a:endParaRPr lang="it-CH"/>
          </a:p>
        </p:txBody>
      </p:sp>
      <p:sp>
        <p:nvSpPr>
          <p:cNvPr id="4" name="Segnaposto numero diapositiva 3"/>
          <p:cNvSpPr>
            <a:spLocks noGrp="1"/>
          </p:cNvSpPr>
          <p:nvPr>
            <p:ph type="sldNum" sz="quarter" idx="12"/>
          </p:nvPr>
        </p:nvSpPr>
        <p:spPr/>
        <p:txBody>
          <a:bodyPr/>
          <a:lstStyle/>
          <a:p>
            <a:fld id="{636FC043-2B80-49F1-AC42-A292737F8566}" type="slidenum">
              <a:rPr lang="it-CH" smtClean="0"/>
              <a:pPr/>
              <a:t>18</a:t>
            </a:fld>
            <a:endParaRPr lang="it-CH"/>
          </a:p>
        </p:txBody>
      </p:sp>
      <p:pic>
        <p:nvPicPr>
          <p:cNvPr id="50178" name="Picture 2" descr="Immagine correlata"/>
          <p:cNvPicPr>
            <a:picLocks noChangeAspect="1" noChangeArrowheads="1"/>
          </p:cNvPicPr>
          <p:nvPr/>
        </p:nvPicPr>
        <p:blipFill>
          <a:blip r:embed="rId2" cstate="print"/>
          <a:srcRect/>
          <a:stretch>
            <a:fillRect/>
          </a:stretch>
        </p:blipFill>
        <p:spPr bwMode="auto">
          <a:xfrm>
            <a:off x="1785918" y="642918"/>
            <a:ext cx="5214192" cy="5368906"/>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35A6D8D3-622C-4358-9391-863081FE3B5B}" type="datetime1">
              <a:rPr lang="it-CH" smtClean="0"/>
              <a:pPr/>
              <a:t>15.10.2017</a:t>
            </a:fld>
            <a:endParaRPr lang="it-CH"/>
          </a:p>
        </p:txBody>
      </p:sp>
      <p:sp>
        <p:nvSpPr>
          <p:cNvPr id="3" name="Segnaposto piè di pagina 2"/>
          <p:cNvSpPr>
            <a:spLocks noGrp="1"/>
          </p:cNvSpPr>
          <p:nvPr>
            <p:ph type="ftr" sz="quarter" idx="11"/>
          </p:nvPr>
        </p:nvSpPr>
        <p:spPr/>
        <p:txBody>
          <a:bodyPr/>
          <a:lstStyle/>
          <a:p>
            <a:r>
              <a:rPr lang="it-CH" smtClean="0"/>
              <a:t>Prof. M.D. Giancarlo PANTALEONI  Prorettore UNISRITA</a:t>
            </a:r>
            <a:endParaRPr lang="it-CH"/>
          </a:p>
        </p:txBody>
      </p:sp>
      <p:sp>
        <p:nvSpPr>
          <p:cNvPr id="4" name="Segnaposto numero diapositiva 3"/>
          <p:cNvSpPr>
            <a:spLocks noGrp="1"/>
          </p:cNvSpPr>
          <p:nvPr>
            <p:ph type="sldNum" sz="quarter" idx="12"/>
          </p:nvPr>
        </p:nvSpPr>
        <p:spPr/>
        <p:txBody>
          <a:bodyPr/>
          <a:lstStyle/>
          <a:p>
            <a:fld id="{636FC043-2B80-49F1-AC42-A292737F8566}" type="slidenum">
              <a:rPr lang="it-CH" smtClean="0"/>
              <a:pPr/>
              <a:t>19</a:t>
            </a:fld>
            <a:endParaRPr lang="it-CH"/>
          </a:p>
        </p:txBody>
      </p:sp>
      <p:sp>
        <p:nvSpPr>
          <p:cNvPr id="5" name="CasellaDiTesto 4"/>
          <p:cNvSpPr txBox="1"/>
          <p:nvPr/>
        </p:nvSpPr>
        <p:spPr>
          <a:xfrm>
            <a:off x="500034" y="142852"/>
            <a:ext cx="8429684" cy="461665"/>
          </a:xfrm>
          <a:prstGeom prst="rect">
            <a:avLst/>
          </a:prstGeom>
          <a:noFill/>
        </p:spPr>
        <p:txBody>
          <a:bodyPr wrap="square" rtlCol="0">
            <a:spAutoFit/>
          </a:bodyPr>
          <a:lstStyle/>
          <a:p>
            <a:pPr algn="ctr"/>
            <a:r>
              <a:rPr lang="it-CH" sz="2400" b="1" dirty="0" smtClean="0">
                <a:solidFill>
                  <a:srgbClr val="FF0000"/>
                </a:solidFill>
                <a:effectLst>
                  <a:outerShdw blurRad="38100" dist="38100" dir="2700000" algn="tl">
                    <a:srgbClr val="000000">
                      <a:alpha val="43137"/>
                    </a:srgbClr>
                  </a:outerShdw>
                </a:effectLst>
              </a:rPr>
              <a:t>DANNO ANTROPICO DA ABUSO E CATTIVO USO DEI FARMACI</a:t>
            </a:r>
            <a:endParaRPr lang="it-CH" sz="2400" b="1" dirty="0">
              <a:solidFill>
                <a:srgbClr val="FF0000"/>
              </a:solidFill>
              <a:effectLst>
                <a:outerShdw blurRad="38100" dist="38100" dir="2700000" algn="tl">
                  <a:srgbClr val="000000">
                    <a:alpha val="43137"/>
                  </a:srgbClr>
                </a:outerShdw>
              </a:effectLst>
            </a:endParaRPr>
          </a:p>
        </p:txBody>
      </p:sp>
      <p:pic>
        <p:nvPicPr>
          <p:cNvPr id="3074" name="Picture 2"/>
          <p:cNvPicPr>
            <a:picLocks noChangeAspect="1" noChangeArrowheads="1"/>
          </p:cNvPicPr>
          <p:nvPr/>
        </p:nvPicPr>
        <p:blipFill>
          <a:blip r:embed="rId2"/>
          <a:srcRect/>
          <a:stretch>
            <a:fillRect/>
          </a:stretch>
        </p:blipFill>
        <p:spPr bwMode="auto">
          <a:xfrm>
            <a:off x="357157" y="636934"/>
            <a:ext cx="8744175" cy="5792461"/>
          </a:xfrm>
          <a:prstGeom prst="rect">
            <a:avLst/>
          </a:prstGeom>
          <a:noFill/>
          <a:ln w="9525">
            <a:noFill/>
            <a:miter lim="800000"/>
            <a:headEnd/>
            <a:tailEnd/>
          </a:ln>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5BC47EB6-38B9-48DD-8CBE-8E29653DA5A7}" type="datetime1">
              <a:rPr lang="it-CH" smtClean="0"/>
              <a:pPr/>
              <a:t>15.10.2017</a:t>
            </a:fld>
            <a:endParaRPr lang="it-CH"/>
          </a:p>
        </p:txBody>
      </p:sp>
      <p:sp>
        <p:nvSpPr>
          <p:cNvPr id="3" name="Segnaposto piè di pagina 2"/>
          <p:cNvSpPr>
            <a:spLocks noGrp="1"/>
          </p:cNvSpPr>
          <p:nvPr>
            <p:ph type="ftr" sz="quarter" idx="11"/>
          </p:nvPr>
        </p:nvSpPr>
        <p:spPr/>
        <p:txBody>
          <a:bodyPr/>
          <a:lstStyle/>
          <a:p>
            <a:r>
              <a:rPr lang="it-CH" smtClean="0"/>
              <a:t>Prof. M.D. Giancarlo PANTALEONI  Prorettore UNISRITA</a:t>
            </a:r>
            <a:endParaRPr lang="it-CH"/>
          </a:p>
        </p:txBody>
      </p:sp>
      <p:sp>
        <p:nvSpPr>
          <p:cNvPr id="4" name="Segnaposto numero diapositiva 3"/>
          <p:cNvSpPr>
            <a:spLocks noGrp="1"/>
          </p:cNvSpPr>
          <p:nvPr>
            <p:ph type="sldNum" sz="quarter" idx="12"/>
          </p:nvPr>
        </p:nvSpPr>
        <p:spPr/>
        <p:txBody>
          <a:bodyPr/>
          <a:lstStyle/>
          <a:p>
            <a:fld id="{636FC043-2B80-49F1-AC42-A292737F8566}" type="slidenum">
              <a:rPr lang="it-CH" smtClean="0"/>
              <a:pPr/>
              <a:t>2</a:t>
            </a:fld>
            <a:endParaRPr lang="it-CH"/>
          </a:p>
        </p:txBody>
      </p:sp>
      <p:sp>
        <p:nvSpPr>
          <p:cNvPr id="5" name="CasellaDiTesto 4"/>
          <p:cNvSpPr txBox="1"/>
          <p:nvPr/>
        </p:nvSpPr>
        <p:spPr>
          <a:xfrm>
            <a:off x="357158" y="428604"/>
            <a:ext cx="8358246" cy="6001643"/>
          </a:xfrm>
          <a:prstGeom prst="rect">
            <a:avLst/>
          </a:prstGeom>
          <a:solidFill>
            <a:srgbClr val="FFFF00">
              <a:alpha val="26000"/>
            </a:srgbClr>
          </a:solidFill>
        </p:spPr>
        <p:txBody>
          <a:bodyPr wrap="square" rtlCol="0">
            <a:spAutoFit/>
          </a:bodyPr>
          <a:lstStyle/>
          <a:p>
            <a:pPr algn="ctr"/>
            <a:r>
              <a:rPr lang="it-CH" sz="6600" dirty="0" smtClean="0"/>
              <a:t>EMERGENZE ACCERTATE PER </a:t>
            </a:r>
          </a:p>
          <a:p>
            <a:pPr algn="ctr"/>
            <a:r>
              <a:rPr lang="it-CH" sz="6600" dirty="0" smtClean="0"/>
              <a:t>&lt;&lt;INQUINAMENTO E PERICOLI PER LA SALUTE&gt;&gt;</a:t>
            </a:r>
          </a:p>
          <a:p>
            <a:endParaRPr lang="it-CH" dirty="0" smtClean="0"/>
          </a:p>
          <a:p>
            <a:endParaRPr lang="it-CH" dirty="0" smtClean="0"/>
          </a:p>
          <a:p>
            <a:r>
              <a:rPr lang="it-CH" dirty="0" smtClean="0"/>
              <a:t> </a:t>
            </a:r>
            <a:endParaRPr lang="it-CH"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E222692E-EB4B-401B-BF33-17DBC7334FAD}" type="datetime1">
              <a:rPr lang="it-CH" smtClean="0"/>
              <a:pPr/>
              <a:t>15.10.2017</a:t>
            </a:fld>
            <a:endParaRPr lang="it-CH"/>
          </a:p>
        </p:txBody>
      </p:sp>
      <p:sp>
        <p:nvSpPr>
          <p:cNvPr id="3" name="Segnaposto piè di pagina 2"/>
          <p:cNvSpPr>
            <a:spLocks noGrp="1"/>
          </p:cNvSpPr>
          <p:nvPr>
            <p:ph type="ftr" sz="quarter" idx="11"/>
          </p:nvPr>
        </p:nvSpPr>
        <p:spPr/>
        <p:txBody>
          <a:bodyPr/>
          <a:lstStyle/>
          <a:p>
            <a:r>
              <a:rPr lang="it-CH" smtClean="0"/>
              <a:t>Prof. M.D. Giancarlo PANTALEONI  Prorettore UNISRITA</a:t>
            </a:r>
            <a:endParaRPr lang="it-CH"/>
          </a:p>
        </p:txBody>
      </p:sp>
      <p:sp>
        <p:nvSpPr>
          <p:cNvPr id="4" name="Segnaposto numero diapositiva 3"/>
          <p:cNvSpPr>
            <a:spLocks noGrp="1"/>
          </p:cNvSpPr>
          <p:nvPr>
            <p:ph type="sldNum" sz="quarter" idx="12"/>
          </p:nvPr>
        </p:nvSpPr>
        <p:spPr/>
        <p:txBody>
          <a:bodyPr/>
          <a:lstStyle/>
          <a:p>
            <a:fld id="{636FC043-2B80-49F1-AC42-A292737F8566}" type="slidenum">
              <a:rPr lang="it-CH" smtClean="0"/>
              <a:pPr/>
              <a:t>20</a:t>
            </a:fld>
            <a:endParaRPr lang="it-CH"/>
          </a:p>
        </p:txBody>
      </p:sp>
      <p:sp>
        <p:nvSpPr>
          <p:cNvPr id="5" name="Rettangolo 4"/>
          <p:cNvSpPr/>
          <p:nvPr/>
        </p:nvSpPr>
        <p:spPr>
          <a:xfrm>
            <a:off x="0" y="214290"/>
            <a:ext cx="9144000" cy="738664"/>
          </a:xfrm>
          <a:prstGeom prst="rect">
            <a:avLst/>
          </a:prstGeom>
        </p:spPr>
        <p:txBody>
          <a:bodyPr wrap="square">
            <a:spAutoFit/>
          </a:bodyPr>
          <a:lstStyle/>
          <a:p>
            <a:r>
              <a:rPr lang="it-CH" dirty="0" smtClean="0">
                <a:hlinkClick r:id="rId2"/>
              </a:rPr>
              <a:t>http://www.who.int/</a:t>
            </a:r>
            <a:r>
              <a:rPr lang="it-CH" dirty="0" err="1" smtClean="0">
                <a:hlinkClick r:id="rId2"/>
              </a:rPr>
              <a:t>healthinfo</a:t>
            </a:r>
            <a:r>
              <a:rPr lang="it-CH" dirty="0" smtClean="0">
                <a:hlinkClick r:id="rId2"/>
              </a:rPr>
              <a:t>/global_burden_disease/</a:t>
            </a:r>
            <a:r>
              <a:rPr lang="it-CH" sz="2400" dirty="0" smtClean="0">
                <a:effectLst>
                  <a:outerShdw blurRad="38100" dist="38100" dir="2700000" algn="tl">
                    <a:srgbClr val="000000">
                      <a:alpha val="43137"/>
                    </a:srgbClr>
                  </a:outerShdw>
                </a:effectLst>
                <a:hlinkClick r:id="rId2"/>
              </a:rPr>
              <a:t>GlobalHealthRisks</a:t>
            </a:r>
            <a:r>
              <a:rPr lang="it-CH" dirty="0" smtClean="0">
                <a:hlinkClick r:id="rId2"/>
              </a:rPr>
              <a:t>_report_full.pdf</a:t>
            </a:r>
            <a:endParaRPr lang="it-CH" dirty="0" smtClean="0"/>
          </a:p>
          <a:p>
            <a:endParaRPr lang="it-CH" dirty="0"/>
          </a:p>
        </p:txBody>
      </p:sp>
      <p:pic>
        <p:nvPicPr>
          <p:cNvPr id="4098" name="Picture 2"/>
          <p:cNvPicPr>
            <a:picLocks noChangeAspect="1" noChangeArrowheads="1"/>
          </p:cNvPicPr>
          <p:nvPr/>
        </p:nvPicPr>
        <p:blipFill>
          <a:blip r:embed="rId3"/>
          <a:srcRect/>
          <a:stretch>
            <a:fillRect/>
          </a:stretch>
        </p:blipFill>
        <p:spPr bwMode="auto">
          <a:xfrm>
            <a:off x="1214438" y="733425"/>
            <a:ext cx="6715125" cy="5391150"/>
          </a:xfrm>
          <a:prstGeom prst="rect">
            <a:avLst/>
          </a:prstGeom>
          <a:noFill/>
          <a:ln w="9525">
            <a:noFill/>
            <a:miter lim="800000"/>
            <a:headEnd/>
            <a:tailEnd/>
          </a:ln>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06258795-9131-4709-94A0-21388686C478}" type="datetime1">
              <a:rPr lang="it-CH" smtClean="0"/>
              <a:pPr/>
              <a:t>15.10.2017</a:t>
            </a:fld>
            <a:endParaRPr lang="it-CH"/>
          </a:p>
        </p:txBody>
      </p:sp>
      <p:sp>
        <p:nvSpPr>
          <p:cNvPr id="3" name="Segnaposto piè di pagina 2"/>
          <p:cNvSpPr>
            <a:spLocks noGrp="1"/>
          </p:cNvSpPr>
          <p:nvPr>
            <p:ph type="ftr" sz="quarter" idx="11"/>
          </p:nvPr>
        </p:nvSpPr>
        <p:spPr/>
        <p:txBody>
          <a:bodyPr/>
          <a:lstStyle/>
          <a:p>
            <a:r>
              <a:rPr lang="it-CH" smtClean="0"/>
              <a:t>Prof. M.D. Giancarlo PANTALEONI  Prorettore UNISRITA</a:t>
            </a:r>
            <a:endParaRPr lang="it-CH"/>
          </a:p>
        </p:txBody>
      </p:sp>
      <p:sp>
        <p:nvSpPr>
          <p:cNvPr id="4" name="Segnaposto numero diapositiva 3"/>
          <p:cNvSpPr>
            <a:spLocks noGrp="1"/>
          </p:cNvSpPr>
          <p:nvPr>
            <p:ph type="sldNum" sz="quarter" idx="12"/>
          </p:nvPr>
        </p:nvSpPr>
        <p:spPr/>
        <p:txBody>
          <a:bodyPr/>
          <a:lstStyle/>
          <a:p>
            <a:fld id="{636FC043-2B80-49F1-AC42-A292737F8566}" type="slidenum">
              <a:rPr lang="it-CH" smtClean="0"/>
              <a:pPr/>
              <a:t>21</a:t>
            </a:fld>
            <a:endParaRPr lang="it-CH"/>
          </a:p>
        </p:txBody>
      </p:sp>
      <p:pic>
        <p:nvPicPr>
          <p:cNvPr id="5122" name="Picture 2"/>
          <p:cNvPicPr>
            <a:picLocks noChangeAspect="1" noChangeArrowheads="1"/>
          </p:cNvPicPr>
          <p:nvPr/>
        </p:nvPicPr>
        <p:blipFill>
          <a:blip r:embed="rId2"/>
          <a:srcRect/>
          <a:stretch>
            <a:fillRect/>
          </a:stretch>
        </p:blipFill>
        <p:spPr bwMode="auto">
          <a:xfrm>
            <a:off x="500034" y="214290"/>
            <a:ext cx="8232300" cy="5780637"/>
          </a:xfrm>
          <a:prstGeom prst="rect">
            <a:avLst/>
          </a:prstGeom>
          <a:noFill/>
          <a:ln w="9525">
            <a:noFill/>
            <a:miter lim="800000"/>
            <a:headEnd/>
            <a:tailEnd/>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94AF7817-1C86-48CE-ACA2-6B3917F0423B}" type="datetime1">
              <a:rPr lang="it-CH" smtClean="0"/>
              <a:pPr/>
              <a:t>15.10.2017</a:t>
            </a:fld>
            <a:endParaRPr lang="it-CH"/>
          </a:p>
        </p:txBody>
      </p:sp>
      <p:sp>
        <p:nvSpPr>
          <p:cNvPr id="3" name="Segnaposto piè di pagina 2"/>
          <p:cNvSpPr>
            <a:spLocks noGrp="1"/>
          </p:cNvSpPr>
          <p:nvPr>
            <p:ph type="ftr" sz="quarter" idx="11"/>
          </p:nvPr>
        </p:nvSpPr>
        <p:spPr/>
        <p:txBody>
          <a:bodyPr/>
          <a:lstStyle/>
          <a:p>
            <a:r>
              <a:rPr lang="it-CH" smtClean="0"/>
              <a:t>Prof. M.D. Giancarlo PANTALEONI  Prorettore UNISRITA</a:t>
            </a:r>
            <a:endParaRPr lang="it-CH"/>
          </a:p>
        </p:txBody>
      </p:sp>
      <p:sp>
        <p:nvSpPr>
          <p:cNvPr id="4" name="Segnaposto numero diapositiva 3"/>
          <p:cNvSpPr>
            <a:spLocks noGrp="1"/>
          </p:cNvSpPr>
          <p:nvPr>
            <p:ph type="sldNum" sz="quarter" idx="12"/>
          </p:nvPr>
        </p:nvSpPr>
        <p:spPr/>
        <p:txBody>
          <a:bodyPr/>
          <a:lstStyle/>
          <a:p>
            <a:fld id="{636FC043-2B80-49F1-AC42-A292737F8566}" type="slidenum">
              <a:rPr lang="it-CH" smtClean="0"/>
              <a:pPr/>
              <a:t>22</a:t>
            </a:fld>
            <a:endParaRPr lang="it-CH"/>
          </a:p>
        </p:txBody>
      </p:sp>
      <p:pic>
        <p:nvPicPr>
          <p:cNvPr id="6146" name="Picture 2"/>
          <p:cNvPicPr>
            <a:picLocks noChangeAspect="1" noChangeArrowheads="1"/>
          </p:cNvPicPr>
          <p:nvPr/>
        </p:nvPicPr>
        <p:blipFill>
          <a:blip r:embed="rId2"/>
          <a:srcRect/>
          <a:stretch>
            <a:fillRect/>
          </a:stretch>
        </p:blipFill>
        <p:spPr bwMode="auto">
          <a:xfrm>
            <a:off x="-1" y="0"/>
            <a:ext cx="9122883" cy="5572140"/>
          </a:xfrm>
          <a:prstGeom prst="rect">
            <a:avLst/>
          </a:prstGeom>
          <a:noFill/>
          <a:ln w="9525">
            <a:noFill/>
            <a:miter lim="800000"/>
            <a:headEnd/>
            <a:tailEnd/>
          </a:ln>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39E387FB-B881-4044-BBD7-F4B06B1CDC89}" type="datetime1">
              <a:rPr lang="it-CH" smtClean="0"/>
              <a:pPr/>
              <a:t>15.10.2017</a:t>
            </a:fld>
            <a:endParaRPr lang="it-CH"/>
          </a:p>
        </p:txBody>
      </p:sp>
      <p:sp>
        <p:nvSpPr>
          <p:cNvPr id="3" name="Segnaposto piè di pagina 2"/>
          <p:cNvSpPr>
            <a:spLocks noGrp="1"/>
          </p:cNvSpPr>
          <p:nvPr>
            <p:ph type="ftr" sz="quarter" idx="11"/>
          </p:nvPr>
        </p:nvSpPr>
        <p:spPr/>
        <p:txBody>
          <a:bodyPr/>
          <a:lstStyle/>
          <a:p>
            <a:r>
              <a:rPr lang="it-CH" smtClean="0"/>
              <a:t>Prof. M.D. Giancarlo PANTALEONI  Prorettore UNISRITA</a:t>
            </a:r>
            <a:endParaRPr lang="it-CH"/>
          </a:p>
        </p:txBody>
      </p:sp>
      <p:sp>
        <p:nvSpPr>
          <p:cNvPr id="4" name="Segnaposto numero diapositiva 3"/>
          <p:cNvSpPr>
            <a:spLocks noGrp="1"/>
          </p:cNvSpPr>
          <p:nvPr>
            <p:ph type="sldNum" sz="quarter" idx="12"/>
          </p:nvPr>
        </p:nvSpPr>
        <p:spPr/>
        <p:txBody>
          <a:bodyPr/>
          <a:lstStyle/>
          <a:p>
            <a:fld id="{636FC043-2B80-49F1-AC42-A292737F8566}" type="slidenum">
              <a:rPr lang="it-CH" smtClean="0"/>
              <a:pPr/>
              <a:t>23</a:t>
            </a:fld>
            <a:endParaRPr lang="it-CH"/>
          </a:p>
        </p:txBody>
      </p:sp>
      <p:pic>
        <p:nvPicPr>
          <p:cNvPr id="7170" name="Picture 2"/>
          <p:cNvPicPr>
            <a:picLocks noChangeAspect="1" noChangeArrowheads="1"/>
          </p:cNvPicPr>
          <p:nvPr/>
        </p:nvPicPr>
        <p:blipFill>
          <a:blip r:embed="rId2"/>
          <a:srcRect/>
          <a:stretch>
            <a:fillRect/>
          </a:stretch>
        </p:blipFill>
        <p:spPr bwMode="auto">
          <a:xfrm>
            <a:off x="571472" y="0"/>
            <a:ext cx="8113513" cy="5491679"/>
          </a:xfrm>
          <a:prstGeom prst="rect">
            <a:avLst/>
          </a:prstGeom>
          <a:noFill/>
          <a:ln w="9525">
            <a:noFill/>
            <a:miter lim="800000"/>
            <a:headEnd/>
            <a:tailEnd/>
          </a:ln>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CDF9C29A-EAA3-40C5-8E4B-288BF1B6F227}" type="datetime1">
              <a:rPr lang="it-CH" smtClean="0"/>
              <a:pPr/>
              <a:t>15.10.2017</a:t>
            </a:fld>
            <a:endParaRPr lang="it-CH"/>
          </a:p>
        </p:txBody>
      </p:sp>
      <p:sp>
        <p:nvSpPr>
          <p:cNvPr id="3" name="Segnaposto piè di pagina 2"/>
          <p:cNvSpPr>
            <a:spLocks noGrp="1"/>
          </p:cNvSpPr>
          <p:nvPr>
            <p:ph type="ftr" sz="quarter" idx="11"/>
          </p:nvPr>
        </p:nvSpPr>
        <p:spPr/>
        <p:txBody>
          <a:bodyPr/>
          <a:lstStyle/>
          <a:p>
            <a:r>
              <a:rPr lang="it-CH" smtClean="0"/>
              <a:t>Prof. M.D. Giancarlo PANTALEONI  Prorettore UNISRITA</a:t>
            </a:r>
            <a:endParaRPr lang="it-CH"/>
          </a:p>
        </p:txBody>
      </p:sp>
      <p:sp>
        <p:nvSpPr>
          <p:cNvPr id="4" name="Segnaposto numero diapositiva 3"/>
          <p:cNvSpPr>
            <a:spLocks noGrp="1"/>
          </p:cNvSpPr>
          <p:nvPr>
            <p:ph type="sldNum" sz="quarter" idx="12"/>
          </p:nvPr>
        </p:nvSpPr>
        <p:spPr/>
        <p:txBody>
          <a:bodyPr/>
          <a:lstStyle/>
          <a:p>
            <a:fld id="{636FC043-2B80-49F1-AC42-A292737F8566}" type="slidenum">
              <a:rPr lang="it-CH" smtClean="0"/>
              <a:pPr/>
              <a:t>24</a:t>
            </a:fld>
            <a:endParaRPr lang="it-CH"/>
          </a:p>
        </p:txBody>
      </p:sp>
      <p:pic>
        <p:nvPicPr>
          <p:cNvPr id="8194" name="Picture 2"/>
          <p:cNvPicPr>
            <a:picLocks noChangeAspect="1" noChangeArrowheads="1"/>
          </p:cNvPicPr>
          <p:nvPr/>
        </p:nvPicPr>
        <p:blipFill>
          <a:blip r:embed="rId2"/>
          <a:srcRect/>
          <a:stretch>
            <a:fillRect/>
          </a:stretch>
        </p:blipFill>
        <p:spPr bwMode="auto">
          <a:xfrm>
            <a:off x="928662" y="785794"/>
            <a:ext cx="7739688" cy="5668982"/>
          </a:xfrm>
          <a:prstGeom prst="rect">
            <a:avLst/>
          </a:prstGeom>
          <a:noFill/>
          <a:ln w="9525">
            <a:noFill/>
            <a:miter lim="800000"/>
            <a:headEnd/>
            <a:tailEnd/>
          </a:ln>
          <a:effectLst/>
        </p:spPr>
      </p:pic>
      <p:sp>
        <p:nvSpPr>
          <p:cNvPr id="6" name="CasellaDiTesto 5"/>
          <p:cNvSpPr txBox="1"/>
          <p:nvPr/>
        </p:nvSpPr>
        <p:spPr>
          <a:xfrm>
            <a:off x="142844" y="142852"/>
            <a:ext cx="8858312" cy="646331"/>
          </a:xfrm>
          <a:prstGeom prst="rect">
            <a:avLst/>
          </a:prstGeom>
          <a:noFill/>
        </p:spPr>
        <p:txBody>
          <a:bodyPr wrap="square" rtlCol="0">
            <a:spAutoFit/>
          </a:bodyPr>
          <a:lstStyle/>
          <a:p>
            <a:r>
              <a:rPr lang="it-CH" dirty="0" smtClean="0"/>
              <a:t>Figura 6: Morti attribuiti a 19 principali fattori di rischio, per </a:t>
            </a:r>
            <a:r>
              <a:rPr lang="it-CH" dirty="0" smtClean="0">
                <a:effectLst>
                  <a:outerShdw blurRad="38100" dist="38100" dir="2700000" algn="tl">
                    <a:srgbClr val="000000">
                      <a:alpha val="43137"/>
                    </a:srgbClr>
                  </a:outerShdw>
                </a:effectLst>
              </a:rPr>
              <a:t>LIVELLO Di REDDITO NAZIONALE</a:t>
            </a:r>
            <a:r>
              <a:rPr lang="it-CH" dirty="0" smtClean="0"/>
              <a:t>, 2004.</a:t>
            </a:r>
            <a:endParaRPr lang="it-CH"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71725B8-1411-4D19-96A1-7D136B58F8FE}" type="datetime1">
              <a:rPr lang="it-CH" smtClean="0"/>
              <a:pPr/>
              <a:t>15.10.2017</a:t>
            </a:fld>
            <a:endParaRPr lang="it-CH"/>
          </a:p>
        </p:txBody>
      </p:sp>
      <p:sp>
        <p:nvSpPr>
          <p:cNvPr id="3" name="Segnaposto piè di pagina 2"/>
          <p:cNvSpPr>
            <a:spLocks noGrp="1"/>
          </p:cNvSpPr>
          <p:nvPr>
            <p:ph type="ftr" sz="quarter" idx="11"/>
          </p:nvPr>
        </p:nvSpPr>
        <p:spPr/>
        <p:txBody>
          <a:bodyPr/>
          <a:lstStyle/>
          <a:p>
            <a:r>
              <a:rPr lang="it-CH" smtClean="0"/>
              <a:t>Prof. M.D. Giancarlo PANTALEONI  Prorettore UNISRITA</a:t>
            </a:r>
            <a:endParaRPr lang="it-CH"/>
          </a:p>
        </p:txBody>
      </p:sp>
      <p:sp>
        <p:nvSpPr>
          <p:cNvPr id="4" name="Segnaposto numero diapositiva 3"/>
          <p:cNvSpPr>
            <a:spLocks noGrp="1"/>
          </p:cNvSpPr>
          <p:nvPr>
            <p:ph type="sldNum" sz="quarter" idx="12"/>
          </p:nvPr>
        </p:nvSpPr>
        <p:spPr/>
        <p:txBody>
          <a:bodyPr/>
          <a:lstStyle/>
          <a:p>
            <a:fld id="{636FC043-2B80-49F1-AC42-A292737F8566}" type="slidenum">
              <a:rPr lang="it-CH" smtClean="0"/>
              <a:pPr/>
              <a:t>25</a:t>
            </a:fld>
            <a:endParaRPr lang="it-CH"/>
          </a:p>
        </p:txBody>
      </p:sp>
      <p:sp>
        <p:nvSpPr>
          <p:cNvPr id="5" name="Rettangolo 4"/>
          <p:cNvSpPr/>
          <p:nvPr/>
        </p:nvSpPr>
        <p:spPr>
          <a:xfrm>
            <a:off x="0" y="0"/>
            <a:ext cx="9144000" cy="646331"/>
          </a:xfrm>
          <a:prstGeom prst="rect">
            <a:avLst/>
          </a:prstGeom>
        </p:spPr>
        <p:txBody>
          <a:bodyPr wrap="square">
            <a:spAutoFit/>
          </a:bodyPr>
          <a:lstStyle/>
          <a:p>
            <a:r>
              <a:rPr lang="it-CH" dirty="0" smtClean="0"/>
              <a:t>Figura 7: Percentuale di anni di vita adattati alla disabilità (DALYs) attribuiti a 19 fattori di rischio principali, </a:t>
            </a:r>
            <a:r>
              <a:rPr lang="it-CH" b="1" u="sng" dirty="0" smtClean="0">
                <a:solidFill>
                  <a:srgbClr val="FF0000"/>
                </a:solidFill>
                <a:effectLst>
                  <a:outerShdw blurRad="38100" dist="38100" dir="2700000" algn="tl">
                    <a:srgbClr val="000000">
                      <a:alpha val="43137"/>
                    </a:srgbClr>
                  </a:outerShdw>
                </a:effectLst>
              </a:rPr>
              <a:t>PER LIVELLO </a:t>
            </a:r>
            <a:r>
              <a:rPr lang="it-CH" b="1" u="sng" dirty="0" err="1" smtClean="0">
                <a:solidFill>
                  <a:srgbClr val="FF0000"/>
                </a:solidFill>
                <a:effectLst>
                  <a:outerShdw blurRad="38100" dist="38100" dir="2700000" algn="tl">
                    <a:srgbClr val="000000">
                      <a:alpha val="43137"/>
                    </a:srgbClr>
                  </a:outerShdw>
                </a:effectLst>
              </a:rPr>
              <a:t>DI</a:t>
            </a:r>
            <a:r>
              <a:rPr lang="it-CH" b="1" u="sng" dirty="0" smtClean="0">
                <a:solidFill>
                  <a:srgbClr val="FF0000"/>
                </a:solidFill>
                <a:effectLst>
                  <a:outerShdw blurRad="38100" dist="38100" dir="2700000" algn="tl">
                    <a:srgbClr val="000000">
                      <a:alpha val="43137"/>
                    </a:srgbClr>
                  </a:outerShdw>
                </a:effectLst>
              </a:rPr>
              <a:t> REDDITO DEL PAESE</a:t>
            </a:r>
            <a:r>
              <a:rPr lang="it-CH" dirty="0" smtClean="0"/>
              <a:t>, 2004</a:t>
            </a:r>
            <a:endParaRPr lang="it-CH" dirty="0"/>
          </a:p>
        </p:txBody>
      </p:sp>
      <p:pic>
        <p:nvPicPr>
          <p:cNvPr id="9218" name="Picture 2"/>
          <p:cNvPicPr>
            <a:picLocks noChangeAspect="1" noChangeArrowheads="1"/>
          </p:cNvPicPr>
          <p:nvPr/>
        </p:nvPicPr>
        <p:blipFill>
          <a:blip r:embed="rId2"/>
          <a:srcRect/>
          <a:stretch>
            <a:fillRect/>
          </a:stretch>
        </p:blipFill>
        <p:spPr bwMode="auto">
          <a:xfrm>
            <a:off x="928662" y="663060"/>
            <a:ext cx="7313205" cy="5552022"/>
          </a:xfrm>
          <a:prstGeom prst="rect">
            <a:avLst/>
          </a:prstGeom>
          <a:noFill/>
          <a:ln w="9525">
            <a:noFill/>
            <a:miter lim="800000"/>
            <a:headEnd/>
            <a:tailEnd/>
          </a:ln>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DB8DDD60-6FD1-44CB-A6F1-8A0B6F7089CB}" type="datetime1">
              <a:rPr lang="it-CH" smtClean="0"/>
              <a:pPr/>
              <a:t>15.10.2017</a:t>
            </a:fld>
            <a:endParaRPr lang="it-CH"/>
          </a:p>
        </p:txBody>
      </p:sp>
      <p:sp>
        <p:nvSpPr>
          <p:cNvPr id="3" name="Segnaposto piè di pagina 2"/>
          <p:cNvSpPr>
            <a:spLocks noGrp="1"/>
          </p:cNvSpPr>
          <p:nvPr>
            <p:ph type="ftr" sz="quarter" idx="11"/>
          </p:nvPr>
        </p:nvSpPr>
        <p:spPr/>
        <p:txBody>
          <a:bodyPr/>
          <a:lstStyle/>
          <a:p>
            <a:r>
              <a:rPr lang="it-CH" smtClean="0"/>
              <a:t>Prof. M.D. Giancarlo PANTALEONI  Prorettore UNISRITA</a:t>
            </a:r>
            <a:endParaRPr lang="it-CH"/>
          </a:p>
        </p:txBody>
      </p:sp>
      <p:sp>
        <p:nvSpPr>
          <p:cNvPr id="4" name="Segnaposto numero diapositiva 3"/>
          <p:cNvSpPr>
            <a:spLocks noGrp="1"/>
          </p:cNvSpPr>
          <p:nvPr>
            <p:ph type="sldNum" sz="quarter" idx="12"/>
          </p:nvPr>
        </p:nvSpPr>
        <p:spPr/>
        <p:txBody>
          <a:bodyPr/>
          <a:lstStyle/>
          <a:p>
            <a:fld id="{636FC043-2B80-49F1-AC42-A292737F8566}" type="slidenum">
              <a:rPr lang="it-CH" smtClean="0"/>
              <a:pPr/>
              <a:t>26</a:t>
            </a:fld>
            <a:endParaRPr lang="it-CH"/>
          </a:p>
        </p:txBody>
      </p:sp>
      <p:pic>
        <p:nvPicPr>
          <p:cNvPr id="10242" name="Picture 2"/>
          <p:cNvPicPr>
            <a:picLocks noChangeAspect="1" noChangeArrowheads="1"/>
          </p:cNvPicPr>
          <p:nvPr/>
        </p:nvPicPr>
        <p:blipFill>
          <a:blip r:embed="rId2"/>
          <a:srcRect/>
          <a:stretch>
            <a:fillRect/>
          </a:stretch>
        </p:blipFill>
        <p:spPr bwMode="auto">
          <a:xfrm>
            <a:off x="1071538" y="0"/>
            <a:ext cx="7048500" cy="6400800"/>
          </a:xfrm>
          <a:prstGeom prst="rect">
            <a:avLst/>
          </a:prstGeom>
          <a:noFill/>
          <a:ln w="9525">
            <a:noFill/>
            <a:miter lim="800000"/>
            <a:headEnd/>
            <a:tailEnd/>
          </a:ln>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64BF7B0-7188-4BA5-8722-A246CBDBCD78}" type="datetime1">
              <a:rPr lang="it-CH" smtClean="0"/>
              <a:pPr/>
              <a:t>15.10.2017</a:t>
            </a:fld>
            <a:endParaRPr lang="it-CH"/>
          </a:p>
        </p:txBody>
      </p:sp>
      <p:sp>
        <p:nvSpPr>
          <p:cNvPr id="3" name="Segnaposto piè di pagina 2"/>
          <p:cNvSpPr>
            <a:spLocks noGrp="1"/>
          </p:cNvSpPr>
          <p:nvPr>
            <p:ph type="ftr" sz="quarter" idx="11"/>
          </p:nvPr>
        </p:nvSpPr>
        <p:spPr/>
        <p:txBody>
          <a:bodyPr/>
          <a:lstStyle/>
          <a:p>
            <a:r>
              <a:rPr lang="it-CH" smtClean="0"/>
              <a:t>Prof. M.D. Giancarlo PANTALEONI  Prorettore UNISRITA</a:t>
            </a:r>
            <a:endParaRPr lang="it-CH"/>
          </a:p>
        </p:txBody>
      </p:sp>
      <p:sp>
        <p:nvSpPr>
          <p:cNvPr id="4" name="Segnaposto numero diapositiva 3"/>
          <p:cNvSpPr>
            <a:spLocks noGrp="1"/>
          </p:cNvSpPr>
          <p:nvPr>
            <p:ph type="sldNum" sz="quarter" idx="12"/>
          </p:nvPr>
        </p:nvSpPr>
        <p:spPr/>
        <p:txBody>
          <a:bodyPr/>
          <a:lstStyle/>
          <a:p>
            <a:fld id="{636FC043-2B80-49F1-AC42-A292737F8566}" type="slidenum">
              <a:rPr lang="it-CH" smtClean="0"/>
              <a:pPr/>
              <a:t>27</a:t>
            </a:fld>
            <a:endParaRPr lang="it-CH"/>
          </a:p>
        </p:txBody>
      </p:sp>
      <p:pic>
        <p:nvPicPr>
          <p:cNvPr id="11266" name="Picture 2"/>
          <p:cNvPicPr>
            <a:picLocks noChangeAspect="1" noChangeArrowheads="1"/>
          </p:cNvPicPr>
          <p:nvPr/>
        </p:nvPicPr>
        <p:blipFill>
          <a:blip r:embed="rId2"/>
          <a:srcRect/>
          <a:stretch>
            <a:fillRect/>
          </a:stretch>
        </p:blipFill>
        <p:spPr bwMode="auto">
          <a:xfrm>
            <a:off x="428596" y="0"/>
            <a:ext cx="8741607" cy="5214950"/>
          </a:xfrm>
          <a:prstGeom prst="rect">
            <a:avLst/>
          </a:prstGeom>
          <a:noFill/>
          <a:ln w="9525">
            <a:noFill/>
            <a:miter lim="800000"/>
            <a:headEnd/>
            <a:tailEnd/>
          </a:ln>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CAE60A75-F3FF-4EAF-95DC-4EF9FC46B119}" type="datetime1">
              <a:rPr lang="it-CH" smtClean="0"/>
              <a:pPr/>
              <a:t>15.10.2017</a:t>
            </a:fld>
            <a:endParaRPr lang="it-CH"/>
          </a:p>
        </p:txBody>
      </p:sp>
      <p:sp>
        <p:nvSpPr>
          <p:cNvPr id="3" name="Segnaposto piè di pagina 2"/>
          <p:cNvSpPr>
            <a:spLocks noGrp="1"/>
          </p:cNvSpPr>
          <p:nvPr>
            <p:ph type="ftr" sz="quarter" idx="11"/>
          </p:nvPr>
        </p:nvSpPr>
        <p:spPr/>
        <p:txBody>
          <a:bodyPr/>
          <a:lstStyle/>
          <a:p>
            <a:r>
              <a:rPr lang="it-CH" smtClean="0"/>
              <a:t>Prof. M.D. Giancarlo PANTALEONI  Prorettore UNISRITA</a:t>
            </a:r>
            <a:endParaRPr lang="it-CH"/>
          </a:p>
        </p:txBody>
      </p:sp>
      <p:sp>
        <p:nvSpPr>
          <p:cNvPr id="4" name="Segnaposto numero diapositiva 3"/>
          <p:cNvSpPr>
            <a:spLocks noGrp="1"/>
          </p:cNvSpPr>
          <p:nvPr>
            <p:ph type="sldNum" sz="quarter" idx="12"/>
          </p:nvPr>
        </p:nvSpPr>
        <p:spPr/>
        <p:txBody>
          <a:bodyPr/>
          <a:lstStyle/>
          <a:p>
            <a:fld id="{636FC043-2B80-49F1-AC42-A292737F8566}" type="slidenum">
              <a:rPr lang="it-CH" smtClean="0"/>
              <a:pPr/>
              <a:t>28</a:t>
            </a:fld>
            <a:endParaRPr lang="it-CH"/>
          </a:p>
        </p:txBody>
      </p:sp>
      <p:pic>
        <p:nvPicPr>
          <p:cNvPr id="12290" name="Picture 2"/>
          <p:cNvPicPr>
            <a:picLocks noChangeAspect="1" noChangeArrowheads="1"/>
          </p:cNvPicPr>
          <p:nvPr/>
        </p:nvPicPr>
        <p:blipFill>
          <a:blip r:embed="rId2"/>
          <a:srcRect/>
          <a:stretch>
            <a:fillRect/>
          </a:stretch>
        </p:blipFill>
        <p:spPr bwMode="auto">
          <a:xfrm>
            <a:off x="0" y="1000108"/>
            <a:ext cx="9144000" cy="5710973"/>
          </a:xfrm>
          <a:prstGeom prst="rect">
            <a:avLst/>
          </a:prstGeom>
          <a:noFill/>
          <a:ln w="9525">
            <a:noFill/>
            <a:miter lim="800000"/>
            <a:headEnd/>
            <a:tailEnd/>
          </a:ln>
          <a:effectLst/>
        </p:spPr>
      </p:pic>
      <p:sp>
        <p:nvSpPr>
          <p:cNvPr id="6" name="CasellaDiTesto 5"/>
          <p:cNvSpPr txBox="1"/>
          <p:nvPr/>
        </p:nvSpPr>
        <p:spPr>
          <a:xfrm>
            <a:off x="0" y="0"/>
            <a:ext cx="9144000" cy="923330"/>
          </a:xfrm>
          <a:prstGeom prst="rect">
            <a:avLst/>
          </a:prstGeom>
          <a:solidFill>
            <a:srgbClr val="FFFF00"/>
          </a:solidFill>
        </p:spPr>
        <p:txBody>
          <a:bodyPr wrap="square" rtlCol="0">
            <a:spAutoFit/>
          </a:bodyPr>
          <a:lstStyle/>
          <a:p>
            <a:r>
              <a:rPr lang="it-CH" dirty="0" smtClean="0"/>
              <a:t>Tabella 6: </a:t>
            </a:r>
            <a:r>
              <a:rPr lang="it-CH" b="1" u="sng" dirty="0" smtClean="0">
                <a:effectLst>
                  <a:outerShdw blurRad="38100" dist="38100" dir="2700000" algn="tl">
                    <a:srgbClr val="000000">
                      <a:alpha val="43137"/>
                    </a:srgbClr>
                  </a:outerShdw>
                </a:effectLst>
              </a:rPr>
              <a:t>Morti e DALY </a:t>
            </a:r>
            <a:r>
              <a:rPr lang="it-CH" dirty="0" smtClean="0"/>
              <a:t>(Disability-Adjusted Life Years (DALYs)= anni di vita regolati dalla Disabilità (DALYs))attribuibili a cinque </a:t>
            </a:r>
            <a:r>
              <a:rPr lang="it-CH" b="1" u="sng" dirty="0" smtClean="0">
                <a:effectLst>
                  <a:outerShdw blurRad="38100" dist="38100" dir="2700000" algn="tl">
                    <a:srgbClr val="000000">
                      <a:alpha val="43137"/>
                    </a:srgbClr>
                  </a:outerShdw>
                </a:effectLst>
              </a:rPr>
              <a:t>RISCHI AMBIENTALI </a:t>
            </a:r>
            <a:r>
              <a:rPr lang="it-CH" dirty="0" smtClean="0"/>
              <a:t>e a tutti e cinque i rischi</a:t>
            </a:r>
          </a:p>
          <a:p>
            <a:r>
              <a:rPr lang="it-CH" dirty="0" smtClean="0"/>
              <a:t>combinati per regione, 2004. Mondo -Basso e reddito medio - alto reddito</a:t>
            </a:r>
            <a:endParaRPr lang="it-CH"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35820466-E72A-4641-9DF1-C9E941A51374}" type="datetime1">
              <a:rPr lang="it-CH" smtClean="0"/>
              <a:pPr/>
              <a:t>15.10.2017</a:t>
            </a:fld>
            <a:endParaRPr lang="it-CH"/>
          </a:p>
        </p:txBody>
      </p:sp>
      <p:sp>
        <p:nvSpPr>
          <p:cNvPr id="3" name="Segnaposto piè di pagina 2"/>
          <p:cNvSpPr>
            <a:spLocks noGrp="1"/>
          </p:cNvSpPr>
          <p:nvPr>
            <p:ph type="ftr" sz="quarter" idx="11"/>
          </p:nvPr>
        </p:nvSpPr>
        <p:spPr/>
        <p:txBody>
          <a:bodyPr/>
          <a:lstStyle/>
          <a:p>
            <a:r>
              <a:rPr lang="it-CH" smtClean="0"/>
              <a:t>Prof. M.D. Giancarlo PANTALEONI  Prorettore UNISRITA</a:t>
            </a:r>
            <a:endParaRPr lang="it-CH"/>
          </a:p>
        </p:txBody>
      </p:sp>
      <p:sp>
        <p:nvSpPr>
          <p:cNvPr id="4" name="Segnaposto numero diapositiva 3"/>
          <p:cNvSpPr>
            <a:spLocks noGrp="1"/>
          </p:cNvSpPr>
          <p:nvPr>
            <p:ph type="sldNum" sz="quarter" idx="12"/>
          </p:nvPr>
        </p:nvSpPr>
        <p:spPr/>
        <p:txBody>
          <a:bodyPr/>
          <a:lstStyle/>
          <a:p>
            <a:fld id="{636FC043-2B80-49F1-AC42-A292737F8566}" type="slidenum">
              <a:rPr lang="it-CH" smtClean="0"/>
              <a:pPr/>
              <a:t>29</a:t>
            </a:fld>
            <a:endParaRPr lang="it-CH"/>
          </a:p>
        </p:txBody>
      </p:sp>
      <p:sp>
        <p:nvSpPr>
          <p:cNvPr id="5" name="Rettangolo 4"/>
          <p:cNvSpPr/>
          <p:nvPr/>
        </p:nvSpPr>
        <p:spPr>
          <a:xfrm>
            <a:off x="0" y="0"/>
            <a:ext cx="9144000" cy="646331"/>
          </a:xfrm>
          <a:prstGeom prst="rect">
            <a:avLst/>
          </a:prstGeom>
        </p:spPr>
        <p:txBody>
          <a:bodyPr wrap="square">
            <a:spAutoFit/>
          </a:bodyPr>
          <a:lstStyle/>
          <a:p>
            <a:r>
              <a:rPr lang="it-CH" dirty="0" smtClean="0"/>
              <a:t>Figura 13: Guadagno potenziale </a:t>
            </a:r>
            <a:r>
              <a:rPr lang="it-CH" dirty="0" smtClean="0">
                <a:effectLst>
                  <a:outerShdw blurRad="38100" dist="38100" dir="2700000" algn="tl">
                    <a:srgbClr val="000000">
                      <a:alpha val="43137"/>
                    </a:srgbClr>
                  </a:outerShdw>
                </a:effectLst>
              </a:rPr>
              <a:t>NELL'ASPETTATIVA </a:t>
            </a:r>
            <a:r>
              <a:rPr lang="it-CH" dirty="0" err="1" smtClean="0">
                <a:effectLst>
                  <a:outerShdw blurRad="38100" dist="38100" dir="2700000" algn="tl">
                    <a:srgbClr val="000000">
                      <a:alpha val="43137"/>
                    </a:srgbClr>
                  </a:outerShdw>
                </a:effectLst>
              </a:rPr>
              <a:t>DI</a:t>
            </a:r>
            <a:r>
              <a:rPr lang="it-CH" dirty="0" smtClean="0">
                <a:effectLst>
                  <a:outerShdw blurRad="38100" dist="38100" dir="2700000" algn="tl">
                    <a:srgbClr val="000000">
                      <a:alpha val="43137"/>
                    </a:srgbClr>
                  </a:outerShdw>
                </a:effectLst>
              </a:rPr>
              <a:t> VITA IN ASSENZA </a:t>
            </a:r>
            <a:r>
              <a:rPr lang="it-CH" dirty="0" err="1" smtClean="0">
                <a:effectLst>
                  <a:outerShdw blurRad="38100" dist="38100" dir="2700000" algn="tl">
                    <a:srgbClr val="000000">
                      <a:alpha val="43137"/>
                    </a:srgbClr>
                  </a:outerShdw>
                </a:effectLst>
              </a:rPr>
              <a:t>DI</a:t>
            </a:r>
            <a:r>
              <a:rPr lang="it-CH" dirty="0" smtClean="0">
                <a:effectLst>
                  <a:outerShdw blurRad="38100" dist="38100" dir="2700000" algn="tl">
                    <a:srgbClr val="000000">
                      <a:alpha val="43137"/>
                    </a:srgbClr>
                  </a:outerShdw>
                </a:effectLst>
              </a:rPr>
              <a:t> RISCHI </a:t>
            </a:r>
            <a:r>
              <a:rPr lang="it-CH" dirty="0" smtClean="0"/>
              <a:t>selezionati per la salute, mondo, 2004</a:t>
            </a:r>
            <a:endParaRPr lang="it-CH" dirty="0"/>
          </a:p>
        </p:txBody>
      </p:sp>
      <p:pic>
        <p:nvPicPr>
          <p:cNvPr id="13314" name="Picture 2"/>
          <p:cNvPicPr>
            <a:picLocks noChangeAspect="1" noChangeArrowheads="1"/>
          </p:cNvPicPr>
          <p:nvPr/>
        </p:nvPicPr>
        <p:blipFill>
          <a:blip r:embed="rId2"/>
          <a:srcRect/>
          <a:stretch>
            <a:fillRect/>
          </a:stretch>
        </p:blipFill>
        <p:spPr bwMode="auto">
          <a:xfrm>
            <a:off x="326173" y="714356"/>
            <a:ext cx="8715115" cy="5572164"/>
          </a:xfrm>
          <a:prstGeom prst="rect">
            <a:avLst/>
          </a:prstGeom>
          <a:noFill/>
          <a:ln w="9525">
            <a:noFill/>
            <a:miter lim="800000"/>
            <a:headEnd/>
            <a:tailEnd/>
          </a:ln>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fld id="{F9A77019-AAD1-48DD-A88A-78821641E3C5}" type="datetime1">
              <a:rPr lang="it-CH" smtClean="0"/>
              <a:pPr/>
              <a:t>15.10.2017</a:t>
            </a:fld>
            <a:endParaRPr lang="it-CH"/>
          </a:p>
        </p:txBody>
      </p:sp>
      <p:sp>
        <p:nvSpPr>
          <p:cNvPr id="5" name="Segnaposto numero diapositiva 4"/>
          <p:cNvSpPr>
            <a:spLocks noGrp="1"/>
          </p:cNvSpPr>
          <p:nvPr>
            <p:ph type="sldNum" sz="quarter" idx="12"/>
          </p:nvPr>
        </p:nvSpPr>
        <p:spPr/>
        <p:txBody>
          <a:bodyPr/>
          <a:lstStyle/>
          <a:p>
            <a:fld id="{636FC043-2B80-49F1-AC42-A292737F8566}" type="slidenum">
              <a:rPr lang="it-CH" smtClean="0"/>
              <a:pPr/>
              <a:t>3</a:t>
            </a:fld>
            <a:endParaRPr lang="it-CH"/>
          </a:p>
        </p:txBody>
      </p:sp>
      <p:sp>
        <p:nvSpPr>
          <p:cNvPr id="6" name="Segnaposto piè di pagina 5"/>
          <p:cNvSpPr>
            <a:spLocks noGrp="1"/>
          </p:cNvSpPr>
          <p:nvPr>
            <p:ph type="ftr" sz="quarter" idx="11"/>
          </p:nvPr>
        </p:nvSpPr>
        <p:spPr/>
        <p:txBody>
          <a:bodyPr/>
          <a:lstStyle/>
          <a:p>
            <a:r>
              <a:rPr lang="it-CH" smtClean="0"/>
              <a:t>Prof. M.D. Giancarlo PANTALEONI  Prorettore UNISRITA</a:t>
            </a:r>
            <a:endParaRPr lang="it-CH"/>
          </a:p>
        </p:txBody>
      </p:sp>
      <p:sp>
        <p:nvSpPr>
          <p:cNvPr id="7" name="Rettangolo 6"/>
          <p:cNvSpPr/>
          <p:nvPr/>
        </p:nvSpPr>
        <p:spPr>
          <a:xfrm>
            <a:off x="0" y="0"/>
            <a:ext cx="9144000" cy="6617196"/>
          </a:xfrm>
          <a:prstGeom prst="rect">
            <a:avLst/>
          </a:prstGeom>
        </p:spPr>
        <p:txBody>
          <a:bodyPr wrap="square">
            <a:spAutoFit/>
          </a:bodyPr>
          <a:lstStyle/>
          <a:p>
            <a:pPr algn="ctr" fontAlgn="base"/>
            <a:r>
              <a:rPr lang="it-CH" sz="2800" b="1" dirty="0" smtClean="0">
                <a:solidFill>
                  <a:srgbClr val="FF0000"/>
                </a:solidFill>
              </a:rPr>
              <a:t>&lt;&lt;</a:t>
            </a:r>
            <a:r>
              <a:rPr lang="it-CH" sz="2800" b="1" u="sng" dirty="0" smtClean="0">
                <a:solidFill>
                  <a:srgbClr val="FF0000"/>
                </a:solidFill>
                <a:effectLst>
                  <a:outerShdw blurRad="38100" dist="38100" dir="2700000" algn="tl">
                    <a:srgbClr val="000000">
                      <a:alpha val="43137"/>
                    </a:srgbClr>
                  </a:outerShdw>
                </a:effectLst>
              </a:rPr>
              <a:t>INQUINAMENTO ATMOSFERICO&gt;&gt; </a:t>
            </a:r>
          </a:p>
          <a:p>
            <a:pPr algn="ctr" fontAlgn="base"/>
            <a:r>
              <a:rPr lang="it-CH" sz="2800" b="1" u="sng" dirty="0" smtClean="0">
                <a:effectLst>
                  <a:outerShdw blurRad="38100" dist="38100" dir="2700000" algn="tl">
                    <a:srgbClr val="000000">
                      <a:alpha val="43137"/>
                    </a:srgbClr>
                  </a:outerShdw>
                </a:effectLst>
              </a:rPr>
              <a:t>SULLA</a:t>
            </a:r>
          </a:p>
          <a:p>
            <a:pPr algn="ctr" fontAlgn="base"/>
            <a:r>
              <a:rPr lang="it-CH" sz="2800" u="sng" dirty="0" smtClean="0">
                <a:solidFill>
                  <a:srgbClr val="FF0000"/>
                </a:solidFill>
                <a:effectLst>
                  <a:outerShdw blurRad="38100" dist="38100" dir="2700000" algn="tl">
                    <a:srgbClr val="000000">
                      <a:alpha val="43137"/>
                    </a:srgbClr>
                  </a:outerShdw>
                </a:effectLst>
              </a:rPr>
              <a:t> &lt;&lt;</a:t>
            </a:r>
            <a:r>
              <a:rPr lang="it-CH" sz="2800" b="1" u="sng" dirty="0" smtClean="0">
                <a:solidFill>
                  <a:srgbClr val="FF0000"/>
                </a:solidFill>
                <a:effectLst>
                  <a:outerShdw blurRad="38100" dist="38100" dir="2700000" algn="tl">
                    <a:srgbClr val="000000">
                      <a:alpha val="43137"/>
                    </a:srgbClr>
                  </a:outerShdw>
                </a:effectLst>
              </a:rPr>
              <a:t>SALUTE UMANA&gt;&gt;: </a:t>
            </a:r>
          </a:p>
          <a:p>
            <a:pPr fontAlgn="base"/>
            <a:r>
              <a:rPr lang="it-CH" sz="3200" b="1" u="sng" dirty="0" smtClean="0">
                <a:solidFill>
                  <a:srgbClr val="FF0000"/>
                </a:solidFill>
                <a:effectLst>
                  <a:outerShdw blurRad="38100" dist="38100" dir="2700000" algn="tl">
                    <a:srgbClr val="000000">
                      <a:alpha val="43137"/>
                    </a:srgbClr>
                  </a:outerShdw>
                </a:effectLst>
              </a:rPr>
              <a:t>Circa 3 milioni di decessi all'anno </a:t>
            </a:r>
            <a:r>
              <a:rPr lang="it-CH" sz="2800" dirty="0" smtClean="0"/>
              <a:t>sono legati all'esposizione ALL'INQUINAMENTO DELL'ARIA </a:t>
            </a:r>
            <a:r>
              <a:rPr lang="it-CH" sz="2800" b="1" u="sng" dirty="0" smtClean="0">
                <a:solidFill>
                  <a:srgbClr val="FF0000"/>
                </a:solidFill>
                <a:effectLst>
                  <a:outerShdw blurRad="38100" dist="38100" dir="2700000" algn="tl">
                    <a:srgbClr val="000000">
                      <a:alpha val="43137"/>
                    </a:srgbClr>
                  </a:outerShdw>
                </a:effectLst>
              </a:rPr>
              <a:t>ESTERNA</a:t>
            </a:r>
            <a:r>
              <a:rPr lang="it-CH" sz="2800" dirty="0" smtClean="0"/>
              <a:t>. </a:t>
            </a:r>
          </a:p>
          <a:p>
            <a:pPr fontAlgn="base"/>
            <a:r>
              <a:rPr lang="it-CH" sz="2800" dirty="0" smtClean="0"/>
              <a:t>L'INQUINAMENTO DELL'ARIA </a:t>
            </a:r>
            <a:r>
              <a:rPr lang="it-CH" sz="2800" b="1" u="sng" dirty="0" smtClean="0">
                <a:effectLst>
                  <a:outerShdw blurRad="38100" dist="38100" dir="2700000" algn="tl">
                    <a:srgbClr val="000000">
                      <a:alpha val="43137"/>
                    </a:srgbClr>
                  </a:outerShdw>
                </a:effectLst>
              </a:rPr>
              <a:t>INTERNA</a:t>
            </a:r>
            <a:r>
              <a:rPr lang="it-CH" sz="2800" dirty="0" smtClean="0">
                <a:effectLst>
                  <a:outerShdw blurRad="38100" dist="38100" dir="2700000" algn="tl">
                    <a:srgbClr val="000000">
                      <a:alpha val="43137"/>
                    </a:srgbClr>
                  </a:outerShdw>
                </a:effectLst>
              </a:rPr>
              <a:t> </a:t>
            </a:r>
            <a:r>
              <a:rPr lang="it-CH" sz="2800" dirty="0" smtClean="0"/>
              <a:t>può essere altrettanto mortale.</a:t>
            </a:r>
          </a:p>
          <a:p>
            <a:pPr algn="ctr" fontAlgn="base"/>
            <a:r>
              <a:rPr lang="it-CH" sz="2800" dirty="0" smtClean="0"/>
              <a:t> Nel 2012, circa </a:t>
            </a:r>
            <a:r>
              <a:rPr lang="it-CH" sz="2800" b="1" u="sng" dirty="0" smtClean="0">
                <a:effectLst>
                  <a:outerShdw blurRad="38100" dist="38100" dir="2700000" algn="tl">
                    <a:srgbClr val="000000">
                      <a:alpha val="43137"/>
                    </a:srgbClr>
                  </a:outerShdw>
                </a:effectLst>
              </a:rPr>
              <a:t>6,5 ​​milioni di morti (11,6% di tutte le morti globali) sono state associate insieme </a:t>
            </a:r>
            <a:r>
              <a:rPr lang="it-CH" sz="2800" b="1" u="sng" dirty="0" smtClean="0">
                <a:solidFill>
                  <a:srgbClr val="FF0000"/>
                </a:solidFill>
                <a:effectLst>
                  <a:outerShdw blurRad="38100" dist="38100" dir="2700000" algn="tl">
                    <a:srgbClr val="000000">
                      <a:alpha val="43137"/>
                    </a:srgbClr>
                  </a:outerShdw>
                </a:effectLst>
              </a:rPr>
              <a:t>ALL'INQUINAMENTO ATMOSFERICO INTERNO ED ESTERNO</a:t>
            </a:r>
            <a:r>
              <a:rPr lang="it-CH" sz="2800" dirty="0" smtClean="0"/>
              <a:t>.</a:t>
            </a:r>
          </a:p>
          <a:p>
            <a:pPr fontAlgn="base"/>
            <a:endParaRPr lang="it-CH" sz="2800" dirty="0" smtClean="0"/>
          </a:p>
          <a:p>
            <a:pPr fontAlgn="base"/>
            <a:r>
              <a:rPr lang="it-CH" sz="2800" b="1" u="sng" dirty="0" smtClean="0">
                <a:solidFill>
                  <a:srgbClr val="FF0000"/>
                </a:solidFill>
                <a:effectLst>
                  <a:outerShdw blurRad="38100" dist="38100" dir="2700000" algn="tl">
                    <a:srgbClr val="000000">
                      <a:alpha val="43137"/>
                    </a:srgbClr>
                  </a:outerShdw>
                </a:effectLst>
              </a:rPr>
              <a:t>Quasi il 90% delle morti connesse all'inquinamento atmosferico</a:t>
            </a:r>
            <a:r>
              <a:rPr lang="it-CH" sz="2800" dirty="0" smtClean="0"/>
              <a:t> </a:t>
            </a:r>
            <a:r>
              <a:rPr lang="it-CH" sz="2800" b="1" u="sng" dirty="0" smtClean="0">
                <a:effectLst>
                  <a:outerShdw blurRad="38100" dist="38100" dir="2700000" algn="tl">
                    <a:srgbClr val="000000">
                      <a:alpha val="43137"/>
                    </a:srgbClr>
                  </a:outerShdw>
                </a:effectLst>
              </a:rPr>
              <a:t>si verifica nei paesi a basso e medio reddito</a:t>
            </a:r>
            <a:r>
              <a:rPr lang="it-CH" sz="2800" dirty="0" smtClean="0"/>
              <a:t>, con quasi </a:t>
            </a:r>
            <a:r>
              <a:rPr lang="it-CH" sz="2800" b="1" u="sng" dirty="0" smtClean="0">
                <a:solidFill>
                  <a:srgbClr val="FF0000"/>
                </a:solidFill>
                <a:effectLst>
                  <a:outerShdw blurRad="38100" dist="38100" dir="2700000" algn="tl">
                    <a:srgbClr val="000000">
                      <a:alpha val="43137"/>
                    </a:srgbClr>
                  </a:outerShdw>
                </a:effectLst>
              </a:rPr>
              <a:t>due su tre che si verificano nelle &lt;&lt;REGIONI dell'OMS dell'Asia sudorientale e del Pacifico occidentale&gt;&gt;</a:t>
            </a:r>
            <a:r>
              <a:rPr lang="it-CH" sz="2800" dirty="0" smtClean="0"/>
              <a:t>.</a:t>
            </a:r>
            <a:endParaRPr lang="it-CH" sz="28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65DD619F-2B03-4B37-98FB-CCFB6592A75D}" type="datetime1">
              <a:rPr lang="it-CH" smtClean="0"/>
              <a:pPr/>
              <a:t>15.10.2017</a:t>
            </a:fld>
            <a:endParaRPr lang="it-CH"/>
          </a:p>
        </p:txBody>
      </p:sp>
      <p:sp>
        <p:nvSpPr>
          <p:cNvPr id="3" name="Segnaposto piè di pagina 2"/>
          <p:cNvSpPr>
            <a:spLocks noGrp="1"/>
          </p:cNvSpPr>
          <p:nvPr>
            <p:ph type="ftr" sz="quarter" idx="11"/>
          </p:nvPr>
        </p:nvSpPr>
        <p:spPr/>
        <p:txBody>
          <a:bodyPr/>
          <a:lstStyle/>
          <a:p>
            <a:r>
              <a:rPr lang="it-CH" smtClean="0"/>
              <a:t>Prof. M.D. Giancarlo PANTALEONI  Prorettore UNISRITA</a:t>
            </a:r>
            <a:endParaRPr lang="it-CH"/>
          </a:p>
        </p:txBody>
      </p:sp>
      <p:sp>
        <p:nvSpPr>
          <p:cNvPr id="4" name="Segnaposto numero diapositiva 3"/>
          <p:cNvSpPr>
            <a:spLocks noGrp="1"/>
          </p:cNvSpPr>
          <p:nvPr>
            <p:ph type="sldNum" sz="quarter" idx="12"/>
          </p:nvPr>
        </p:nvSpPr>
        <p:spPr/>
        <p:txBody>
          <a:bodyPr/>
          <a:lstStyle/>
          <a:p>
            <a:fld id="{636FC043-2B80-49F1-AC42-A292737F8566}" type="slidenum">
              <a:rPr lang="it-CH" smtClean="0"/>
              <a:pPr/>
              <a:t>30</a:t>
            </a:fld>
            <a:endParaRPr lang="it-CH"/>
          </a:p>
        </p:txBody>
      </p:sp>
      <p:sp>
        <p:nvSpPr>
          <p:cNvPr id="5" name="CasellaDiTesto 4"/>
          <p:cNvSpPr txBox="1"/>
          <p:nvPr/>
        </p:nvSpPr>
        <p:spPr>
          <a:xfrm>
            <a:off x="0" y="0"/>
            <a:ext cx="9144000" cy="4524315"/>
          </a:xfrm>
          <a:prstGeom prst="rect">
            <a:avLst/>
          </a:prstGeom>
          <a:gradFill>
            <a:gsLst>
              <a:gs pos="0">
                <a:srgbClr val="CCCCFF">
                  <a:alpha val="47000"/>
                </a:srgbClr>
              </a:gs>
              <a:gs pos="17999">
                <a:srgbClr val="99CCFF"/>
              </a:gs>
              <a:gs pos="36000">
                <a:srgbClr val="9966FF"/>
              </a:gs>
              <a:gs pos="61000">
                <a:srgbClr val="CC99FF"/>
              </a:gs>
              <a:gs pos="82001">
                <a:srgbClr val="99CCFF"/>
              </a:gs>
              <a:gs pos="100000">
                <a:srgbClr val="CCCCFF"/>
              </a:gs>
            </a:gsLst>
            <a:lin ang="5400000" scaled="0"/>
          </a:gradFill>
        </p:spPr>
        <p:txBody>
          <a:bodyPr wrap="square" rtlCol="0">
            <a:spAutoFit/>
          </a:bodyPr>
          <a:lstStyle/>
          <a:p>
            <a:pPr algn="ctr"/>
            <a:r>
              <a:rPr lang="it-CH" sz="4800" dirty="0" smtClean="0"/>
              <a:t>CONSIDERAZIONI SCIENTIFICHE E STUDI IN CORSO ….  SUL</a:t>
            </a:r>
          </a:p>
          <a:p>
            <a:pPr algn="ctr"/>
            <a:r>
              <a:rPr lang="it-CH" sz="4800" dirty="0" smtClean="0"/>
              <a:t> &lt;&lt;</a:t>
            </a:r>
            <a:r>
              <a:rPr lang="it-CH" sz="4400" b="1" u="sng" dirty="0" smtClean="0">
                <a:effectLst>
                  <a:outerShdw blurRad="38100" dist="38100" dir="2700000" algn="tl">
                    <a:srgbClr val="000000">
                      <a:alpha val="43137"/>
                    </a:srgbClr>
                  </a:outerShdw>
                </a:effectLst>
              </a:rPr>
              <a:t>PERCHE’ COMPORTAMENTALE</a:t>
            </a:r>
            <a:r>
              <a:rPr lang="it-CH" sz="4800" dirty="0" smtClean="0"/>
              <a:t>&gt;&gt;</a:t>
            </a:r>
          </a:p>
          <a:p>
            <a:pPr algn="ctr"/>
            <a:r>
              <a:rPr lang="it-CH" sz="4800" dirty="0" smtClean="0"/>
              <a:t> DEL </a:t>
            </a:r>
          </a:p>
          <a:p>
            <a:pPr algn="ctr"/>
            <a:r>
              <a:rPr lang="it-CH" sz="4800" dirty="0" smtClean="0"/>
              <a:t>&lt;&lt;</a:t>
            </a:r>
            <a:r>
              <a:rPr lang="it-CH" sz="4800" b="1" dirty="0" smtClean="0">
                <a:effectLst>
                  <a:outerShdw blurRad="38100" dist="38100" dir="2700000" algn="tl">
                    <a:srgbClr val="000000">
                      <a:alpha val="43137"/>
                    </a:srgbClr>
                  </a:outerShdw>
                </a:effectLst>
              </a:rPr>
              <a:t>DANNO ANTROPICO GLOBALE DEL PIANETA </a:t>
            </a:r>
            <a:r>
              <a:rPr lang="it-CH" sz="4800" dirty="0" smtClean="0"/>
              <a:t>&gt;&gt;</a:t>
            </a:r>
            <a:endParaRPr lang="it-CH" sz="48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C6076C5-49E4-4371-B36A-E1D0E6566C29}" type="datetime1">
              <a:rPr lang="it-CH" smtClean="0"/>
              <a:pPr/>
              <a:t>15.10.2017</a:t>
            </a:fld>
            <a:endParaRPr lang="it-CH"/>
          </a:p>
        </p:txBody>
      </p:sp>
      <p:sp>
        <p:nvSpPr>
          <p:cNvPr id="3" name="Segnaposto piè di pagina 2"/>
          <p:cNvSpPr>
            <a:spLocks noGrp="1"/>
          </p:cNvSpPr>
          <p:nvPr>
            <p:ph type="ftr" sz="quarter" idx="11"/>
          </p:nvPr>
        </p:nvSpPr>
        <p:spPr/>
        <p:txBody>
          <a:bodyPr/>
          <a:lstStyle/>
          <a:p>
            <a:r>
              <a:rPr lang="it-CH" smtClean="0"/>
              <a:t>Prof. M.D. Giancarlo PANTALEONI  Prorettore UNISRITA</a:t>
            </a:r>
            <a:endParaRPr lang="it-CH"/>
          </a:p>
        </p:txBody>
      </p:sp>
      <p:sp>
        <p:nvSpPr>
          <p:cNvPr id="4" name="Segnaposto numero diapositiva 3"/>
          <p:cNvSpPr>
            <a:spLocks noGrp="1"/>
          </p:cNvSpPr>
          <p:nvPr>
            <p:ph type="sldNum" sz="quarter" idx="12"/>
          </p:nvPr>
        </p:nvSpPr>
        <p:spPr/>
        <p:txBody>
          <a:bodyPr/>
          <a:lstStyle/>
          <a:p>
            <a:fld id="{636FC043-2B80-49F1-AC42-A292737F8566}" type="slidenum">
              <a:rPr lang="it-CH" smtClean="0"/>
              <a:pPr/>
              <a:t>31</a:t>
            </a:fld>
            <a:endParaRPr lang="it-CH"/>
          </a:p>
        </p:txBody>
      </p:sp>
      <p:sp>
        <p:nvSpPr>
          <p:cNvPr id="5" name="CasellaDiTesto 4"/>
          <p:cNvSpPr txBox="1"/>
          <p:nvPr/>
        </p:nvSpPr>
        <p:spPr>
          <a:xfrm>
            <a:off x="0" y="857232"/>
            <a:ext cx="9144000" cy="5878532"/>
          </a:xfrm>
          <a:prstGeom prst="rect">
            <a:avLst/>
          </a:prstGeom>
          <a:noFill/>
        </p:spPr>
        <p:txBody>
          <a:bodyPr wrap="square" rtlCol="0">
            <a:spAutoFit/>
          </a:bodyPr>
          <a:lstStyle/>
          <a:p>
            <a:pPr marL="457200" indent="-457200">
              <a:buAutoNum type="alphaUcParenR"/>
            </a:pPr>
            <a:r>
              <a:rPr lang="it-CH" sz="2400" dirty="0" smtClean="0">
                <a:solidFill>
                  <a:srgbClr val="FF0000"/>
                </a:solidFill>
                <a:effectLst>
                  <a:outerShdw blurRad="38100" dist="38100" dir="2700000" algn="tl">
                    <a:srgbClr val="000000">
                      <a:alpha val="43137"/>
                    </a:srgbClr>
                  </a:outerShdw>
                </a:effectLst>
              </a:rPr>
              <a:t>TUTTI I &lt;&lt;COMPORTAMENTI </a:t>
            </a:r>
            <a:r>
              <a:rPr lang="it-CH" sz="2400" dirty="0" err="1" smtClean="0">
                <a:solidFill>
                  <a:srgbClr val="FF0000"/>
                </a:solidFill>
                <a:effectLst>
                  <a:outerShdw blurRad="38100" dist="38100" dir="2700000" algn="tl">
                    <a:srgbClr val="000000">
                      <a:alpha val="43137"/>
                    </a:srgbClr>
                  </a:outerShdw>
                </a:effectLst>
              </a:rPr>
              <a:t>DI</a:t>
            </a:r>
            <a:r>
              <a:rPr lang="it-CH" sz="2400" dirty="0" smtClean="0">
                <a:solidFill>
                  <a:srgbClr val="FF0000"/>
                </a:solidFill>
                <a:effectLst>
                  <a:outerShdw blurRad="38100" dist="38100" dir="2700000" algn="tl">
                    <a:srgbClr val="000000">
                      <a:alpha val="43137"/>
                    </a:srgbClr>
                  </a:outerShdw>
                </a:effectLst>
              </a:rPr>
              <a:t> SOPRAVVIVENZA SONO FILOGENETICI ed ONTOGENETICI! ( “L’Ontogenesi di ogni animale e degli Esseri Umani,  riepiloga la Filogenesi”)</a:t>
            </a:r>
          </a:p>
          <a:p>
            <a:pPr marL="457200" indent="-457200"/>
            <a:endParaRPr lang="it-CH" sz="2400" dirty="0" smtClean="0">
              <a:solidFill>
                <a:srgbClr val="FF0000"/>
              </a:solidFill>
              <a:effectLst>
                <a:outerShdw blurRad="38100" dist="38100" dir="2700000" algn="tl">
                  <a:srgbClr val="000000">
                    <a:alpha val="43137"/>
                  </a:srgbClr>
                </a:outerShdw>
              </a:effectLst>
            </a:endParaRPr>
          </a:p>
          <a:p>
            <a:pPr marL="457200" indent="-457200">
              <a:buAutoNum type="alphaUcParenR" startAt="2"/>
            </a:pPr>
            <a:r>
              <a:rPr lang="it-CH" sz="2000" dirty="0" smtClean="0">
                <a:solidFill>
                  <a:srgbClr val="FF0000"/>
                </a:solidFill>
                <a:effectLst>
                  <a:outerShdw blurRad="38100" dist="38100" dir="2700000" algn="tl">
                    <a:srgbClr val="000000">
                      <a:alpha val="43137"/>
                    </a:srgbClr>
                  </a:outerShdw>
                </a:effectLst>
              </a:rPr>
              <a:t>TUTTI I &lt;&lt;COMPORTAMENTI CORRETTI FILOGENETICI&gt;&gt; SONO STATI SCOPERTI …. (</a:t>
            </a:r>
            <a:r>
              <a:rPr lang="it-CH" sz="2000" b="1" dirty="0" smtClean="0">
                <a:effectLst>
                  <a:outerShdw blurRad="38100" dist="38100" dir="2700000" algn="tl">
                    <a:srgbClr val="000000">
                      <a:alpha val="43137"/>
                    </a:srgbClr>
                  </a:outerShdw>
                </a:effectLst>
              </a:rPr>
              <a:t>anche dai nostri studi di Behavioral Teratogenesis e seguenti …</a:t>
            </a:r>
            <a:r>
              <a:rPr lang="it-CH" sz="2000" b="1" dirty="0" smtClean="0">
                <a:solidFill>
                  <a:srgbClr val="FF0000"/>
                </a:solidFill>
                <a:effectLst>
                  <a:outerShdw blurRad="38100" dist="38100" dir="2700000" algn="tl">
                    <a:srgbClr val="000000">
                      <a:alpha val="43137"/>
                    </a:srgbClr>
                  </a:outerShdw>
                </a:effectLst>
              </a:rPr>
              <a:t>)</a:t>
            </a:r>
            <a:r>
              <a:rPr lang="it-CH" sz="2000" b="1" dirty="0" smtClean="0">
                <a:effectLst>
                  <a:outerShdw blurRad="38100" dist="38100" dir="2700000" algn="tl">
                    <a:srgbClr val="000000">
                      <a:alpha val="43137"/>
                    </a:srgbClr>
                  </a:outerShdw>
                </a:effectLst>
              </a:rPr>
              <a:t> </a:t>
            </a:r>
            <a:r>
              <a:rPr lang="it-CH" sz="2000" dirty="0" smtClean="0">
                <a:solidFill>
                  <a:srgbClr val="FF0000"/>
                </a:solidFill>
                <a:effectLst>
                  <a:outerShdw blurRad="38100" dist="38100" dir="2700000" algn="tl">
                    <a:srgbClr val="000000">
                      <a:alpha val="43137"/>
                    </a:srgbClr>
                  </a:outerShdw>
                </a:effectLst>
              </a:rPr>
              <a:t>COME &lt;&lt; DNA DIPENDENTI&gt;&gt;…. SIA NEI “PROCARIOTI” ( Batteri , Mitocondri, ecc.ecc..) che negli “EUCARIOTI” ( Piante- Animali -Esseri Umani)&gt;&gt;.</a:t>
            </a:r>
          </a:p>
          <a:p>
            <a:pPr marL="457200" indent="-457200">
              <a:buAutoNum type="alphaUcParenR" startAt="2"/>
            </a:pPr>
            <a:endParaRPr lang="it-CH" sz="2000" dirty="0" smtClean="0">
              <a:solidFill>
                <a:srgbClr val="FF0000"/>
              </a:solidFill>
              <a:effectLst>
                <a:outerShdw blurRad="38100" dist="38100" dir="2700000" algn="tl">
                  <a:srgbClr val="000000">
                    <a:alpha val="43137"/>
                  </a:srgbClr>
                </a:outerShdw>
              </a:effectLst>
            </a:endParaRPr>
          </a:p>
          <a:p>
            <a:pPr algn="ctr"/>
            <a:r>
              <a:rPr lang="it-CH" sz="2000" dirty="0" smtClean="0">
                <a:effectLst>
                  <a:outerShdw blurRad="38100" dist="38100" dir="2700000" algn="tl">
                    <a:srgbClr val="000000">
                      <a:alpha val="43137"/>
                    </a:srgbClr>
                  </a:outerShdw>
                </a:effectLst>
              </a:rPr>
              <a:t> </a:t>
            </a:r>
            <a:r>
              <a:rPr lang="it-CH" sz="2000" b="1" dirty="0" smtClean="0">
                <a:effectLst>
                  <a:outerShdw blurRad="38100" dist="38100" dir="2700000" algn="tl">
                    <a:srgbClr val="000000">
                      <a:alpha val="43137"/>
                    </a:srgbClr>
                  </a:outerShdw>
                </a:effectLst>
              </a:rPr>
              <a:t>&lt;&gt;&lt;&gt;&lt;&gt;…  </a:t>
            </a:r>
            <a:r>
              <a:rPr lang="it-CH" sz="2000" b="1" u="sng" dirty="0" smtClean="0">
                <a:solidFill>
                  <a:srgbClr val="FF0000"/>
                </a:solidFill>
                <a:effectLst>
                  <a:outerShdw blurRad="38100" dist="38100" dir="2700000" algn="tl">
                    <a:srgbClr val="000000">
                      <a:alpha val="43137"/>
                    </a:srgbClr>
                  </a:outerShdw>
                </a:effectLst>
              </a:rPr>
              <a:t>ATTENZIONE AGLI &lt;&lt;ESSERI UMANI&gt;&gt; … </a:t>
            </a:r>
            <a:r>
              <a:rPr lang="it-CH" sz="2000" b="1" u="sng" dirty="0" err="1" smtClean="0">
                <a:solidFill>
                  <a:srgbClr val="FF0000"/>
                </a:solidFill>
                <a:effectLst>
                  <a:outerShdw blurRad="38100" dist="38100" dir="2700000" algn="tl">
                    <a:srgbClr val="000000">
                      <a:alpha val="43137"/>
                    </a:srgbClr>
                  </a:outerShdw>
                </a:effectLst>
              </a:rPr>
              <a:t>cioe’</a:t>
            </a:r>
            <a:r>
              <a:rPr lang="it-CH" sz="2000" b="1" u="sng" dirty="0" smtClean="0">
                <a:solidFill>
                  <a:srgbClr val="FF0000"/>
                </a:solidFill>
                <a:effectLst>
                  <a:outerShdw blurRad="38100" dist="38100" dir="2700000" algn="tl">
                    <a:srgbClr val="000000">
                      <a:alpha val="43137"/>
                    </a:srgbClr>
                  </a:outerShdw>
                </a:effectLst>
              </a:rPr>
              <a:t> a NOI TUTTI </a:t>
            </a:r>
            <a:r>
              <a:rPr lang="it-CH" sz="2000" b="1" dirty="0" smtClean="0">
                <a:solidFill>
                  <a:srgbClr val="FF0000"/>
                </a:solidFill>
                <a:effectLst>
                  <a:outerShdw blurRad="38100" dist="38100" dir="2700000" algn="tl">
                    <a:srgbClr val="000000">
                      <a:alpha val="43137"/>
                    </a:srgbClr>
                  </a:outerShdw>
                </a:effectLst>
              </a:rPr>
              <a:t>  … !!!</a:t>
            </a:r>
            <a:r>
              <a:rPr lang="it-CH" sz="2000" b="1" u="sng" dirty="0" smtClean="0">
                <a:solidFill>
                  <a:srgbClr val="FF0000"/>
                </a:solidFill>
                <a:effectLst>
                  <a:outerShdw blurRad="38100" dist="38100" dir="2700000" algn="tl">
                    <a:srgbClr val="000000">
                      <a:alpha val="43137"/>
                    </a:srgbClr>
                  </a:outerShdw>
                </a:effectLst>
              </a:rPr>
              <a:t> </a:t>
            </a:r>
            <a:r>
              <a:rPr lang="it-CH" sz="2000" b="1" dirty="0" smtClean="0">
                <a:effectLst>
                  <a:outerShdw blurRad="38100" dist="38100" dir="2700000" algn="tl">
                    <a:srgbClr val="000000">
                      <a:alpha val="43137"/>
                    </a:srgbClr>
                  </a:outerShdw>
                </a:effectLst>
              </a:rPr>
              <a:t>&lt;&gt;&lt;&gt;&lt;&gt; </a:t>
            </a:r>
          </a:p>
          <a:p>
            <a:pPr algn="ctr"/>
            <a:endParaRPr lang="it-CH" sz="2000" b="1" u="sng" dirty="0" smtClean="0">
              <a:solidFill>
                <a:srgbClr val="FF0000"/>
              </a:solidFill>
              <a:effectLst>
                <a:outerShdw blurRad="38100" dist="38100" dir="2700000" algn="tl">
                  <a:srgbClr val="000000">
                    <a:alpha val="43137"/>
                  </a:srgbClr>
                </a:outerShdw>
              </a:effectLst>
            </a:endParaRPr>
          </a:p>
          <a:p>
            <a:r>
              <a:rPr lang="it-CH" sz="2000" u="sng" dirty="0" smtClean="0"/>
              <a:t>SOLO </a:t>
            </a:r>
            <a:r>
              <a:rPr lang="it-CH" sz="2000" b="1" dirty="0" smtClean="0">
                <a:effectLst>
                  <a:outerShdw blurRad="38100" dist="38100" dir="2700000" algn="tl">
                    <a:srgbClr val="000000">
                      <a:alpha val="43137"/>
                    </a:srgbClr>
                  </a:outerShdw>
                </a:effectLst>
              </a:rPr>
              <a:t>I &lt;&lt;COMPORTAMENTI UMANI  DNA DIPENDENTI&gt;&gt; </a:t>
            </a:r>
            <a:r>
              <a:rPr lang="it-CH" sz="2000" dirty="0" smtClean="0"/>
              <a:t>…  CHE SONO GENETICAMENTE CORRETTI  FIN DALLA FILOGENESI come per tutti  gli altri Esseri Viventi … </a:t>
            </a:r>
            <a:r>
              <a:rPr lang="it-CH" sz="2000" b="1" u="sng" dirty="0" smtClean="0">
                <a:effectLst>
                  <a:outerShdw blurRad="38100" dist="38100" dir="2700000" algn="tl">
                    <a:srgbClr val="000000">
                      <a:alpha val="43137"/>
                    </a:srgbClr>
                  </a:outerShdw>
                </a:effectLst>
              </a:rPr>
              <a:t>POSSONO ESSERE CAMBIATI e contrastati DALLA </a:t>
            </a:r>
            <a:r>
              <a:rPr lang="it-CH" sz="2000" b="1" dirty="0" smtClean="0">
                <a:effectLst>
                  <a:outerShdw blurRad="38100" dist="38100" dir="2700000" algn="tl">
                    <a:srgbClr val="000000">
                      <a:alpha val="43137"/>
                    </a:srgbClr>
                  </a:outerShdw>
                </a:effectLst>
              </a:rPr>
              <a:t>&lt;&lt;POTENZA CEREBRALE UMANA&gt;&gt; PIU’ AMPIA E PIU’ FORTE “VOLITIVAMENTE” ma anche PIU’ DEBOLE PER ESSERE SOPRAFFATTA DA &lt;&lt;</a:t>
            </a:r>
            <a:r>
              <a:rPr lang="it-CH" sz="2000" b="1" u="sng" dirty="0" smtClean="0">
                <a:solidFill>
                  <a:srgbClr val="FF0000"/>
                </a:solidFill>
                <a:effectLst>
                  <a:outerShdw blurRad="38100" dist="38100" dir="2700000" algn="tl">
                    <a:srgbClr val="000000">
                      <a:alpha val="43137"/>
                    </a:srgbClr>
                  </a:outerShdw>
                </a:effectLst>
              </a:rPr>
              <a:t>VIZI COMPORTAMENTALI “VOLITIVI” PERICOLOSI E TOSSICI </a:t>
            </a:r>
            <a:r>
              <a:rPr lang="it-CH" sz="2000" b="1" u="sng" dirty="0" err="1" smtClean="0">
                <a:solidFill>
                  <a:srgbClr val="FF0000"/>
                </a:solidFill>
                <a:effectLst>
                  <a:outerShdw blurRad="38100" dist="38100" dir="2700000" algn="tl">
                    <a:srgbClr val="000000">
                      <a:alpha val="43137"/>
                    </a:srgbClr>
                  </a:outerShdw>
                </a:effectLst>
              </a:rPr>
              <a:t>DI</a:t>
            </a:r>
            <a:r>
              <a:rPr lang="it-CH" sz="2000" b="1" u="sng" dirty="0" smtClean="0">
                <a:solidFill>
                  <a:srgbClr val="FF0000"/>
                </a:solidFill>
                <a:effectLst>
                  <a:outerShdw blurRad="38100" dist="38100" dir="2700000" algn="tl">
                    <a:srgbClr val="000000">
                      <a:alpha val="43137"/>
                    </a:srgbClr>
                  </a:outerShdw>
                </a:effectLst>
              </a:rPr>
              <a:t> ABUSO</a:t>
            </a:r>
            <a:r>
              <a:rPr lang="it-CH" sz="2000" b="1" dirty="0" smtClean="0">
                <a:effectLst>
                  <a:outerShdw blurRad="38100" dist="38100" dir="2700000" algn="tl">
                    <a:srgbClr val="000000">
                      <a:alpha val="43137"/>
                    </a:srgbClr>
                  </a:outerShdw>
                </a:effectLst>
              </a:rPr>
              <a:t>&gt;&gt; … </a:t>
            </a:r>
            <a:r>
              <a:rPr lang="it-CH" sz="2000" dirty="0" smtClean="0"/>
              <a:t>…  rispetto a QUELLA Di TUTTI GLI ALTRI &lt;&lt;ESSERI EUCARIOTI : Piante ed Animali&gt;&gt;</a:t>
            </a:r>
          </a:p>
        </p:txBody>
      </p:sp>
      <p:sp>
        <p:nvSpPr>
          <p:cNvPr id="6" name="CasellaDiTesto 5"/>
          <p:cNvSpPr txBox="1"/>
          <p:nvPr/>
        </p:nvSpPr>
        <p:spPr>
          <a:xfrm>
            <a:off x="0" y="0"/>
            <a:ext cx="9144000" cy="830997"/>
          </a:xfrm>
          <a:prstGeom prst="rect">
            <a:avLst/>
          </a:prstGeom>
          <a:solidFill>
            <a:srgbClr val="FFFF00">
              <a:alpha val="45000"/>
            </a:srgbClr>
          </a:solidFill>
        </p:spPr>
        <p:txBody>
          <a:bodyPr wrap="square" rtlCol="0">
            <a:spAutoFit/>
          </a:bodyPr>
          <a:lstStyle/>
          <a:p>
            <a:pPr algn="ctr"/>
            <a:r>
              <a:rPr lang="it-CH" sz="2400" b="1" u="sng" dirty="0" smtClean="0">
                <a:effectLst>
                  <a:outerShdw blurRad="38100" dist="38100" dir="2700000" algn="tl">
                    <a:srgbClr val="000000">
                      <a:alpha val="43137"/>
                    </a:srgbClr>
                  </a:outerShdw>
                </a:effectLst>
              </a:rPr>
              <a:t>LA SCIENZA COMPORTAMENTISTICA ATTUALE fino ad oggi anno 2017…. </a:t>
            </a:r>
            <a:r>
              <a:rPr lang="it-CH" sz="2400" b="1" u="sng" dirty="0" err="1" smtClean="0">
                <a:effectLst>
                  <a:outerShdw blurRad="38100" dist="38100" dir="2700000" algn="tl">
                    <a:srgbClr val="000000">
                      <a:alpha val="43137"/>
                    </a:srgbClr>
                  </a:outerShdw>
                </a:effectLst>
              </a:rPr>
              <a:t>CI</a:t>
            </a:r>
            <a:r>
              <a:rPr lang="it-CH" sz="2400" b="1" u="sng" dirty="0" smtClean="0">
                <a:effectLst>
                  <a:outerShdw blurRad="38100" dist="38100" dir="2700000" algn="tl">
                    <a:srgbClr val="000000">
                      <a:alpha val="43137"/>
                    </a:srgbClr>
                  </a:outerShdw>
                </a:effectLst>
              </a:rPr>
              <a:t> HA MOSTRATO COME :</a:t>
            </a:r>
            <a:endParaRPr lang="it-CH" sz="2400" b="1" u="sng" dirty="0">
              <a:effectLst>
                <a:outerShdw blurRad="38100" dist="38100" dir="2700000" algn="tl">
                  <a:srgbClr val="000000">
                    <a:alpha val="43137"/>
                  </a:srgbClr>
                </a:outerShdw>
              </a:effectLs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8C8B139A-0688-4890-AC3D-B6B701350933}" type="datetime1">
              <a:rPr lang="it-CH" smtClean="0"/>
              <a:pPr/>
              <a:t>15.10.2017</a:t>
            </a:fld>
            <a:endParaRPr lang="it-CH"/>
          </a:p>
        </p:txBody>
      </p:sp>
      <p:sp>
        <p:nvSpPr>
          <p:cNvPr id="3" name="Segnaposto piè di pagina 2"/>
          <p:cNvSpPr>
            <a:spLocks noGrp="1"/>
          </p:cNvSpPr>
          <p:nvPr>
            <p:ph type="ftr" sz="quarter" idx="11"/>
          </p:nvPr>
        </p:nvSpPr>
        <p:spPr/>
        <p:txBody>
          <a:bodyPr/>
          <a:lstStyle/>
          <a:p>
            <a:r>
              <a:rPr lang="it-CH" smtClean="0"/>
              <a:t>Prof. M.D. Giancarlo PANTALEONI  Prorettore UNISRITA</a:t>
            </a:r>
            <a:endParaRPr lang="it-CH"/>
          </a:p>
        </p:txBody>
      </p:sp>
      <p:sp>
        <p:nvSpPr>
          <p:cNvPr id="4" name="Segnaposto numero diapositiva 3"/>
          <p:cNvSpPr>
            <a:spLocks noGrp="1"/>
          </p:cNvSpPr>
          <p:nvPr>
            <p:ph type="sldNum" sz="quarter" idx="12"/>
          </p:nvPr>
        </p:nvSpPr>
        <p:spPr/>
        <p:txBody>
          <a:bodyPr/>
          <a:lstStyle/>
          <a:p>
            <a:fld id="{636FC043-2B80-49F1-AC42-A292737F8566}" type="slidenum">
              <a:rPr lang="it-CH" smtClean="0"/>
              <a:pPr/>
              <a:t>32</a:t>
            </a:fld>
            <a:endParaRPr lang="it-CH" dirty="0"/>
          </a:p>
        </p:txBody>
      </p:sp>
      <p:sp>
        <p:nvSpPr>
          <p:cNvPr id="5" name="Rettangolo 4"/>
          <p:cNvSpPr/>
          <p:nvPr/>
        </p:nvSpPr>
        <p:spPr>
          <a:xfrm>
            <a:off x="0" y="0"/>
            <a:ext cx="9144000" cy="6217087"/>
          </a:xfrm>
          <a:prstGeom prst="rect">
            <a:avLst/>
          </a:prstGeom>
          <a:solidFill>
            <a:srgbClr val="00B0F0">
              <a:alpha val="8000"/>
            </a:srgbClr>
          </a:solidFill>
        </p:spPr>
        <p:txBody>
          <a:bodyPr wrap="square">
            <a:spAutoFit/>
          </a:bodyPr>
          <a:lstStyle/>
          <a:p>
            <a:pPr algn="ctr"/>
            <a:r>
              <a:rPr lang="it-CH" sz="3200" b="1" u="sng" dirty="0" smtClean="0">
                <a:solidFill>
                  <a:srgbClr val="FF0000"/>
                </a:solidFill>
                <a:effectLst>
                  <a:outerShdw blurRad="38100" dist="38100" dir="2700000" algn="tl">
                    <a:srgbClr val="000000">
                      <a:alpha val="43137"/>
                    </a:srgbClr>
                  </a:outerShdw>
                </a:effectLst>
              </a:rPr>
              <a:t>NE CONSEGUE QUINDI </a:t>
            </a:r>
            <a:r>
              <a:rPr lang="it-CH" sz="3200" dirty="0" smtClean="0"/>
              <a:t>CHE </a:t>
            </a:r>
            <a:r>
              <a:rPr lang="it-CH" sz="3200" b="1" u="sng" dirty="0" smtClean="0">
                <a:effectLst>
                  <a:outerShdw blurRad="38100" dist="38100" dir="2700000" algn="tl">
                    <a:srgbClr val="000000">
                      <a:alpha val="43137"/>
                    </a:srgbClr>
                  </a:outerShdw>
                </a:effectLst>
              </a:rPr>
              <a:t>IL</a:t>
            </a:r>
            <a:r>
              <a:rPr lang="it-CH" sz="3200" u="sng" dirty="0" smtClean="0"/>
              <a:t> </a:t>
            </a:r>
            <a:r>
              <a:rPr lang="it-CH" sz="3200" b="1" u="sng" dirty="0" smtClean="0">
                <a:effectLst>
                  <a:outerShdw blurRad="38100" dist="38100" dir="2700000" algn="tl">
                    <a:srgbClr val="000000">
                      <a:alpha val="43137"/>
                    </a:srgbClr>
                  </a:outerShdw>
                </a:effectLst>
              </a:rPr>
              <a:t>PRIMO PROBLEMA FONDAMENTALE GLOBALE </a:t>
            </a:r>
            <a:r>
              <a:rPr lang="it-CH" sz="3200" b="1" dirty="0" smtClean="0">
                <a:effectLst>
                  <a:outerShdw blurRad="38100" dist="38100" dir="2700000" algn="tl">
                    <a:srgbClr val="000000">
                      <a:alpha val="43137"/>
                    </a:srgbClr>
                  </a:outerShdw>
                </a:effectLst>
              </a:rPr>
              <a:t>E’ </a:t>
            </a:r>
            <a:r>
              <a:rPr lang="it-CH" sz="3200" b="1" dirty="0" smtClean="0">
                <a:solidFill>
                  <a:srgbClr val="0070C0"/>
                </a:solidFill>
                <a:effectLst>
                  <a:outerShdw blurRad="38100" dist="38100" dir="2700000" algn="tl">
                    <a:srgbClr val="000000">
                      <a:alpha val="43137"/>
                    </a:srgbClr>
                  </a:outerShdw>
                </a:effectLst>
              </a:rPr>
              <a:t>&lt;&lt;</a:t>
            </a:r>
            <a:r>
              <a:rPr lang="it-CH" sz="3200" b="1" u="sng" dirty="0" smtClean="0">
                <a:solidFill>
                  <a:srgbClr val="FF0000"/>
                </a:solidFill>
                <a:effectLst>
                  <a:outerShdw blurRad="38100" dist="38100" dir="2700000" algn="tl">
                    <a:srgbClr val="000000">
                      <a:alpha val="43137"/>
                    </a:srgbClr>
                  </a:outerShdw>
                </a:effectLst>
              </a:rPr>
              <a:t>EDUCARE I POPOLI AL RISPETTO RECIPROCO</a:t>
            </a:r>
            <a:r>
              <a:rPr lang="it-CH" sz="3200" b="1" dirty="0" smtClean="0">
                <a:solidFill>
                  <a:srgbClr val="0070C0"/>
                </a:solidFill>
                <a:effectLst>
                  <a:outerShdw blurRad="38100" dist="38100" dir="2700000" algn="tl">
                    <a:srgbClr val="000000">
                      <a:alpha val="43137"/>
                    </a:srgbClr>
                  </a:outerShdw>
                </a:effectLst>
              </a:rPr>
              <a:t>&gt;&gt;</a:t>
            </a:r>
            <a:r>
              <a:rPr lang="it-CH" sz="3200" dirty="0" smtClean="0">
                <a:solidFill>
                  <a:srgbClr val="0070C0"/>
                </a:solidFill>
              </a:rPr>
              <a:t> </a:t>
            </a:r>
            <a:r>
              <a:rPr lang="it-CH" sz="3200" dirty="0" smtClean="0"/>
              <a:t>come risulta dal :</a:t>
            </a:r>
            <a:endParaRPr lang="it-CH" dirty="0" smtClean="0"/>
          </a:p>
          <a:p>
            <a:pPr algn="ctr"/>
            <a:r>
              <a:rPr lang="it-CH" sz="2000" dirty="0" smtClean="0"/>
              <a:t> &lt;&lt;</a:t>
            </a:r>
            <a:r>
              <a:rPr lang="it-CH" sz="2000" b="1" dirty="0" smtClean="0">
                <a:solidFill>
                  <a:srgbClr val="FF0000"/>
                </a:solidFill>
                <a:effectLst>
                  <a:outerShdw blurRad="38100" dist="38100" dir="2700000" algn="tl">
                    <a:srgbClr val="000000">
                      <a:alpha val="43137"/>
                    </a:srgbClr>
                  </a:outerShdw>
                </a:effectLst>
              </a:rPr>
              <a:t>IL PROBLEMA EDUCATIVO UMANO DIMOSTRATOSI “CORRETTAMENTE SCIENTIFICO”</a:t>
            </a:r>
            <a:r>
              <a:rPr lang="it-CH" sz="2000" b="1" dirty="0" smtClean="0">
                <a:effectLst>
                  <a:outerShdw blurRad="38100" dist="38100" dir="2700000" algn="tl">
                    <a:srgbClr val="000000">
                      <a:alpha val="43137"/>
                    </a:srgbClr>
                  </a:outerShdw>
                </a:effectLst>
              </a:rPr>
              <a:t>&gt;&gt;</a:t>
            </a:r>
          </a:p>
          <a:p>
            <a:pPr algn="ctr"/>
            <a:r>
              <a:rPr lang="it-CH" dirty="0" smtClean="0"/>
              <a:t>(Seguendo gli Studi sui  &lt;&lt;Comportamenti di Sopravvivenza DNA dipendenti FILOGENETICI ED ONTOGENETICI &gt;&gt;</a:t>
            </a:r>
          </a:p>
          <a:p>
            <a:pPr algn="ctr"/>
            <a:r>
              <a:rPr lang="it-CH" dirty="0" smtClean="0">
                <a:solidFill>
                  <a:srgbClr val="0070C0"/>
                </a:solidFill>
                <a:effectLst>
                  <a:outerShdw blurRad="38100" dist="38100" dir="2700000" algn="tl">
                    <a:srgbClr val="000000">
                      <a:alpha val="43137"/>
                    </a:srgbClr>
                  </a:outerShdw>
                </a:effectLst>
              </a:rPr>
              <a:t>anche alterabili dalla &lt;&lt;</a:t>
            </a:r>
            <a:r>
              <a:rPr lang="it-CH" sz="2400" b="1" dirty="0" smtClean="0">
                <a:solidFill>
                  <a:srgbClr val="0070C0"/>
                </a:solidFill>
                <a:effectLst>
                  <a:outerShdw blurRad="38100" dist="38100" dir="2700000" algn="tl">
                    <a:srgbClr val="000000">
                      <a:alpha val="43137"/>
                    </a:srgbClr>
                  </a:outerShdw>
                </a:effectLst>
              </a:rPr>
              <a:t>BEHAVIORAL TERATOGENESIS</a:t>
            </a:r>
            <a:r>
              <a:rPr lang="it-CH" dirty="0" smtClean="0">
                <a:solidFill>
                  <a:srgbClr val="0070C0"/>
                </a:solidFill>
                <a:effectLst>
                  <a:outerShdw blurRad="38100" dist="38100" dir="2700000" algn="tl">
                    <a:srgbClr val="000000">
                      <a:alpha val="43137"/>
                    </a:srgbClr>
                  </a:outerShdw>
                </a:effectLst>
              </a:rPr>
              <a:t>&gt;&gt; con </a:t>
            </a:r>
            <a:r>
              <a:rPr lang="it-CH" u="sng" dirty="0" smtClean="0">
                <a:solidFill>
                  <a:srgbClr val="0070C0"/>
                </a:solidFill>
                <a:effectLst>
                  <a:outerShdw blurRad="38100" dist="38100" dir="2700000" algn="tl">
                    <a:srgbClr val="000000">
                      <a:alpha val="43137"/>
                    </a:srgbClr>
                  </a:outerShdw>
                </a:effectLst>
              </a:rPr>
              <a:t>gravissimo pericolo mondiale per ogni Essere Vivente del Pianeta </a:t>
            </a:r>
            <a:r>
              <a:rPr lang="it-CH" dirty="0" smtClean="0">
                <a:solidFill>
                  <a:srgbClr val="0070C0"/>
                </a:solidFill>
                <a:effectLst>
                  <a:outerShdw blurRad="38100" dist="38100" dir="2700000" algn="tl">
                    <a:srgbClr val="000000">
                      <a:alpha val="43137"/>
                    </a:srgbClr>
                  </a:outerShdw>
                </a:effectLst>
              </a:rPr>
              <a:t>…   </a:t>
            </a:r>
          </a:p>
          <a:p>
            <a:r>
              <a:rPr lang="it-CH" sz="2400" b="1" u="sng" dirty="0" smtClean="0">
                <a:solidFill>
                  <a:srgbClr val="FF0000"/>
                </a:solidFill>
                <a:effectLst>
                  <a:outerShdw blurRad="38100" dist="38100" dir="2700000" algn="tl">
                    <a:srgbClr val="000000">
                      <a:alpha val="43137"/>
                    </a:srgbClr>
                  </a:outerShdw>
                </a:effectLst>
              </a:rPr>
              <a:t>PER IL TERZO MILLENNIO </a:t>
            </a:r>
            <a:r>
              <a:rPr lang="it-CH" sz="2400" u="sng" dirty="0" smtClean="0">
                <a:solidFill>
                  <a:srgbClr val="FF0000"/>
                </a:solidFill>
              </a:rPr>
              <a:t>…  quindi </a:t>
            </a:r>
            <a:r>
              <a:rPr lang="it-CH" sz="2400" b="1" u="sng" dirty="0" smtClean="0">
                <a:solidFill>
                  <a:srgbClr val="FF0000"/>
                </a:solidFill>
                <a:effectLst>
                  <a:outerShdw blurRad="38100" dist="38100" dir="2700000" algn="tl">
                    <a:srgbClr val="000000">
                      <a:alpha val="43137"/>
                    </a:srgbClr>
                  </a:outerShdw>
                </a:effectLst>
              </a:rPr>
              <a:t>risulterebbe giusto e corretto </a:t>
            </a:r>
            <a:r>
              <a:rPr lang="it-CH" sz="2400" u="sng" dirty="0" smtClean="0">
                <a:solidFill>
                  <a:srgbClr val="FF0000"/>
                </a:solidFill>
              </a:rPr>
              <a:t>:</a:t>
            </a:r>
          </a:p>
          <a:p>
            <a:r>
              <a:rPr lang="it-CH" sz="2000" dirty="0" smtClean="0"/>
              <a:t>1°) </a:t>
            </a:r>
            <a:r>
              <a:rPr lang="it-CH" sz="2000" b="1" u="sng" dirty="0" smtClean="0">
                <a:solidFill>
                  <a:srgbClr val="0070C0"/>
                </a:solidFill>
                <a:effectLst>
                  <a:outerShdw blurRad="38100" dist="38100" dir="2700000" algn="tl">
                    <a:srgbClr val="000000">
                      <a:alpha val="43137"/>
                    </a:srgbClr>
                  </a:outerShdw>
                </a:effectLst>
              </a:rPr>
              <a:t>SCOPRIRE</a:t>
            </a:r>
            <a:r>
              <a:rPr lang="it-CH" sz="2000" dirty="0" smtClean="0"/>
              <a:t> quali dovrebbero essere i COMPORTAMENTI UMANI CORRETTI. (</a:t>
            </a:r>
            <a:r>
              <a:rPr lang="it-CH" sz="2000" b="1" u="sng" dirty="0" smtClean="0">
                <a:solidFill>
                  <a:srgbClr val="FF0000"/>
                </a:solidFill>
                <a:effectLst>
                  <a:outerShdw blurRad="38100" dist="38100" dir="2700000" algn="tl">
                    <a:srgbClr val="000000">
                      <a:alpha val="43137"/>
                    </a:srgbClr>
                  </a:outerShdw>
                </a:effectLst>
              </a:rPr>
              <a:t>per EVITARE AUTOMATICAMENTE IL “DANNO ANTROPICO</a:t>
            </a:r>
            <a:r>
              <a:rPr lang="it-CH" sz="2000" dirty="0" smtClean="0"/>
              <a:t>”)</a:t>
            </a:r>
          </a:p>
          <a:p>
            <a:r>
              <a:rPr lang="it-CH" sz="2000" dirty="0" smtClean="0"/>
              <a:t>2°) </a:t>
            </a:r>
            <a:r>
              <a:rPr lang="it-CH" sz="2000" b="1" u="sng" dirty="0" smtClean="0">
                <a:solidFill>
                  <a:srgbClr val="0070C0"/>
                </a:solidFill>
                <a:effectLst>
                  <a:outerShdw blurRad="38100" dist="38100" dir="2700000" algn="tl">
                    <a:srgbClr val="000000">
                      <a:alpha val="43137"/>
                    </a:srgbClr>
                  </a:outerShdw>
                </a:effectLst>
              </a:rPr>
              <a:t>EDUCARE</a:t>
            </a:r>
            <a:r>
              <a:rPr lang="it-CH" sz="2000" dirty="0" smtClean="0"/>
              <a:t> </a:t>
            </a:r>
            <a:r>
              <a:rPr lang="it-CH" sz="2000" u="sng" dirty="0" smtClean="0"/>
              <a:t>fin dalla prima infanzia </a:t>
            </a:r>
            <a:r>
              <a:rPr lang="it-CH" sz="2000" dirty="0" smtClean="0"/>
              <a:t>( vedi Imprinting del Premio Nobel Comportamentista - Konrad Lorenz) </a:t>
            </a:r>
            <a:r>
              <a:rPr lang="it-CH" sz="2000" u="sng" dirty="0" smtClean="0">
                <a:solidFill>
                  <a:srgbClr val="FF0000"/>
                </a:solidFill>
              </a:rPr>
              <a:t>ai &lt;&lt;</a:t>
            </a:r>
            <a:r>
              <a:rPr lang="it-CH" sz="2000" b="1" u="sng" dirty="0" smtClean="0">
                <a:solidFill>
                  <a:srgbClr val="FF0000"/>
                </a:solidFill>
                <a:effectLst>
                  <a:outerShdw blurRad="38100" dist="38100" dir="2700000" algn="tl">
                    <a:srgbClr val="000000">
                      <a:alpha val="43137"/>
                    </a:srgbClr>
                  </a:outerShdw>
                </a:effectLst>
              </a:rPr>
              <a:t>COMPORTAMENTI UMANI CORRETTI</a:t>
            </a:r>
            <a:r>
              <a:rPr lang="it-CH" sz="2000" u="sng" dirty="0" smtClean="0">
                <a:solidFill>
                  <a:srgbClr val="FF0000"/>
                </a:solidFill>
              </a:rPr>
              <a:t>&gt;&gt;.</a:t>
            </a:r>
          </a:p>
          <a:p>
            <a:r>
              <a:rPr lang="it-CH" sz="2000" dirty="0" smtClean="0">
                <a:solidFill>
                  <a:srgbClr val="FF0000"/>
                </a:solidFill>
              </a:rPr>
              <a:t>3°) </a:t>
            </a:r>
            <a:r>
              <a:rPr lang="it-CH" sz="2000" b="1" u="sng" dirty="0" smtClean="0">
                <a:solidFill>
                  <a:srgbClr val="0070C0"/>
                </a:solidFill>
                <a:effectLst>
                  <a:outerShdw blurRad="38100" dist="38100" dir="2700000" algn="tl">
                    <a:srgbClr val="000000">
                      <a:alpha val="43137"/>
                    </a:srgbClr>
                  </a:outerShdw>
                </a:effectLst>
              </a:rPr>
              <a:t>RIFLETTERE</a:t>
            </a:r>
            <a:r>
              <a:rPr lang="it-CH" sz="2000" u="sng" dirty="0" smtClean="0">
                <a:solidFill>
                  <a:srgbClr val="FF0000"/>
                </a:solidFill>
              </a:rPr>
              <a:t> </a:t>
            </a:r>
            <a:r>
              <a:rPr lang="it-CH" sz="2000" dirty="0" smtClean="0">
                <a:solidFill>
                  <a:srgbClr val="FF0000"/>
                </a:solidFill>
              </a:rPr>
              <a:t>SULL’&lt;&lt;</a:t>
            </a:r>
            <a:r>
              <a:rPr lang="it-CH" sz="2000" b="1" u="sng" dirty="0" smtClean="0">
                <a:solidFill>
                  <a:srgbClr val="FF0000"/>
                </a:solidFill>
                <a:effectLst>
                  <a:outerShdw blurRad="38100" dist="38100" dir="2700000" algn="tl">
                    <a:srgbClr val="000000">
                      <a:alpha val="43137"/>
                    </a:srgbClr>
                  </a:outerShdw>
                </a:effectLst>
              </a:rPr>
              <a:t>ETICA COMPORTAMENTALE corretta umana globale</a:t>
            </a:r>
            <a:r>
              <a:rPr lang="it-CH" sz="2000" dirty="0" smtClean="0">
                <a:solidFill>
                  <a:srgbClr val="FF0000"/>
                </a:solidFill>
              </a:rPr>
              <a:t>&gt;&gt;!.... </a:t>
            </a:r>
            <a:r>
              <a:rPr lang="it-CH" sz="1400" dirty="0" smtClean="0">
                <a:solidFill>
                  <a:srgbClr val="FF0000"/>
                </a:solidFill>
              </a:rPr>
              <a:t>VEDI ANCHE &lt;&lt;</a:t>
            </a:r>
            <a:r>
              <a:rPr lang="it-CH" sz="1400" b="1" u="sng" dirty="0" smtClean="0">
                <a:solidFill>
                  <a:srgbClr val="FF0000"/>
                </a:solidFill>
                <a:effectLst>
                  <a:outerShdw blurRad="38100" dist="38100" dir="2700000" algn="tl">
                    <a:srgbClr val="000000">
                      <a:alpha val="43137"/>
                    </a:srgbClr>
                  </a:outerShdw>
                </a:effectLst>
              </a:rPr>
              <a:t>HISTORIA MAGISTRA VITAE</a:t>
            </a:r>
            <a:r>
              <a:rPr lang="it-CH" sz="1400" dirty="0" smtClean="0">
                <a:solidFill>
                  <a:srgbClr val="FF0000"/>
                </a:solidFill>
              </a:rPr>
              <a:t>&gt;&gt;</a:t>
            </a:r>
            <a:r>
              <a:rPr lang="it-CH" sz="2000" dirty="0" smtClean="0"/>
              <a:t> (</a:t>
            </a:r>
            <a:r>
              <a:rPr lang="it-CH" sz="2000" dirty="0" smtClean="0">
                <a:hlinkClick r:id="rId2" tooltip="Marco Tullio Cicerone"/>
              </a:rPr>
              <a:t>Cicerone</a:t>
            </a:r>
            <a:r>
              <a:rPr lang="it-CH" sz="2000" dirty="0" smtClean="0"/>
              <a:t>, </a:t>
            </a:r>
            <a:r>
              <a:rPr lang="it-CH" sz="2000" i="1" dirty="0" smtClean="0">
                <a:hlinkClick r:id="rId3" tooltip="De Oratore"/>
              </a:rPr>
              <a:t>De Oratore</a:t>
            </a:r>
            <a:r>
              <a:rPr lang="it-CH" sz="2000" dirty="0" smtClean="0"/>
              <a:t>, </a:t>
            </a:r>
            <a:r>
              <a:rPr lang="it-CH" sz="2000" dirty="0" err="1" smtClean="0"/>
              <a:t>II</a:t>
            </a:r>
            <a:r>
              <a:rPr lang="it-CH" sz="2000" dirty="0" smtClean="0"/>
              <a:t>, 9, 36)… ecc.. ecc… con gli Studi e riflessioni sul mistero delle varie Religioni umane a confronto …&lt;&lt;</a:t>
            </a:r>
            <a:r>
              <a:rPr lang="it-CH" sz="2000" b="1" u="sng" dirty="0" smtClean="0">
                <a:solidFill>
                  <a:srgbClr val="0070C0"/>
                </a:solidFill>
                <a:effectLst>
                  <a:outerShdw blurRad="38100" dist="38100" dir="2700000" algn="tl">
                    <a:srgbClr val="000000">
                      <a:alpha val="43137"/>
                    </a:srgbClr>
                  </a:outerShdw>
                </a:effectLst>
              </a:rPr>
              <a:t>ESSERE UMANO SPIRITUALE&gt;&gt; rispetto agli Altri Esseri Eucarioti ( “ Animali e Piante”)</a:t>
            </a:r>
            <a:endParaRPr lang="it-CH" sz="2000" b="1" u="sng" dirty="0">
              <a:solidFill>
                <a:srgbClr val="0070C0"/>
              </a:solidFill>
              <a:effectLst>
                <a:outerShdw blurRad="38100" dist="38100" dir="2700000" algn="tl">
                  <a:srgbClr val="000000">
                    <a:alpha val="43137"/>
                  </a:srgbClr>
                </a:outerShdw>
              </a:effectLst>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6E02035E-9790-4065-8F01-564F6BAE5000}" type="datetime1">
              <a:rPr lang="it-CH" smtClean="0"/>
              <a:pPr/>
              <a:t>15.10.2017</a:t>
            </a:fld>
            <a:endParaRPr lang="it-CH"/>
          </a:p>
        </p:txBody>
      </p:sp>
      <p:sp>
        <p:nvSpPr>
          <p:cNvPr id="3" name="Segnaposto piè di pagina 2"/>
          <p:cNvSpPr>
            <a:spLocks noGrp="1"/>
          </p:cNvSpPr>
          <p:nvPr>
            <p:ph type="ftr" sz="quarter" idx="11"/>
          </p:nvPr>
        </p:nvSpPr>
        <p:spPr/>
        <p:txBody>
          <a:bodyPr/>
          <a:lstStyle/>
          <a:p>
            <a:r>
              <a:rPr lang="it-CH" smtClean="0"/>
              <a:t>Prof. M.D. Giancarlo PANTALEONI  Prorettore UNISRITA</a:t>
            </a:r>
            <a:endParaRPr lang="it-CH"/>
          </a:p>
        </p:txBody>
      </p:sp>
      <p:sp>
        <p:nvSpPr>
          <p:cNvPr id="4" name="Segnaposto numero diapositiva 3"/>
          <p:cNvSpPr>
            <a:spLocks noGrp="1"/>
          </p:cNvSpPr>
          <p:nvPr>
            <p:ph type="sldNum" sz="quarter" idx="12"/>
          </p:nvPr>
        </p:nvSpPr>
        <p:spPr/>
        <p:txBody>
          <a:bodyPr/>
          <a:lstStyle/>
          <a:p>
            <a:fld id="{636FC043-2B80-49F1-AC42-A292737F8566}" type="slidenum">
              <a:rPr lang="it-CH" smtClean="0"/>
              <a:pPr/>
              <a:t>33</a:t>
            </a:fld>
            <a:endParaRPr lang="it-CH"/>
          </a:p>
        </p:txBody>
      </p:sp>
      <p:sp>
        <p:nvSpPr>
          <p:cNvPr id="5" name="CasellaDiTesto 4"/>
          <p:cNvSpPr txBox="1"/>
          <p:nvPr/>
        </p:nvSpPr>
        <p:spPr>
          <a:xfrm>
            <a:off x="500034" y="142852"/>
            <a:ext cx="8429684" cy="5909310"/>
          </a:xfrm>
          <a:prstGeom prst="rect">
            <a:avLst/>
          </a:prstGeom>
          <a:gradFill>
            <a:gsLst>
              <a:gs pos="0">
                <a:srgbClr val="CCCCFF">
                  <a:alpha val="47000"/>
                </a:srgbClr>
              </a:gs>
              <a:gs pos="17999">
                <a:srgbClr val="99CCFF"/>
              </a:gs>
              <a:gs pos="36000">
                <a:srgbClr val="9966FF"/>
              </a:gs>
              <a:gs pos="61000">
                <a:srgbClr val="CC99FF"/>
              </a:gs>
              <a:gs pos="82001">
                <a:srgbClr val="99CCFF"/>
              </a:gs>
              <a:gs pos="100000">
                <a:srgbClr val="CCCCFF"/>
              </a:gs>
            </a:gsLst>
            <a:lin ang="5400000" scaled="0"/>
          </a:gradFill>
        </p:spPr>
        <p:txBody>
          <a:bodyPr wrap="square" rtlCol="0">
            <a:spAutoFit/>
          </a:bodyPr>
          <a:lstStyle/>
          <a:p>
            <a:r>
              <a:rPr lang="it-CH" sz="3600" dirty="0" smtClean="0"/>
              <a:t> </a:t>
            </a:r>
            <a:r>
              <a:rPr lang="it-CH" sz="3600" b="1" u="sng" dirty="0" smtClean="0">
                <a:effectLst>
                  <a:outerShdw blurRad="38100" dist="38100" dir="2700000" algn="tl">
                    <a:srgbClr val="000000">
                      <a:alpha val="43137"/>
                    </a:srgbClr>
                  </a:outerShdw>
                </a:effectLst>
              </a:rPr>
              <a:t>ANNO 2017 </a:t>
            </a:r>
            <a:r>
              <a:rPr lang="it-CH" sz="3600" dirty="0" smtClean="0"/>
              <a:t>: PRESA </a:t>
            </a:r>
            <a:r>
              <a:rPr lang="it-CH" sz="3600" dirty="0" err="1" smtClean="0"/>
              <a:t>DI</a:t>
            </a:r>
            <a:r>
              <a:rPr lang="it-CH" sz="3600" dirty="0" smtClean="0"/>
              <a:t> COSCIENZA della  </a:t>
            </a:r>
            <a:r>
              <a:rPr lang="it-CH" sz="3600" i="1" dirty="0" smtClean="0"/>
              <a:t>misteriosa conoscenza dell’antico detto greco &lt;&lt;</a:t>
            </a:r>
            <a:r>
              <a:rPr lang="it-CH" sz="3600" i="1" dirty="0" smtClean="0">
                <a:effectLst>
                  <a:outerShdw blurRad="38100" dist="38100" dir="2700000" algn="tl">
                    <a:srgbClr val="000000">
                      <a:alpha val="43137"/>
                    </a:srgbClr>
                  </a:outerShdw>
                </a:effectLst>
              </a:rPr>
              <a:t>GNOTI SEAUTON</a:t>
            </a:r>
            <a:r>
              <a:rPr lang="it-CH" sz="3600" i="1" dirty="0" smtClean="0"/>
              <a:t>&gt;&gt; sui Templi di Apollo..  </a:t>
            </a:r>
            <a:r>
              <a:rPr lang="it-CH" sz="3600" dirty="0" smtClean="0"/>
              <a:t>Ovvero del  &lt;&lt;</a:t>
            </a:r>
            <a:r>
              <a:rPr lang="it-CH" sz="3600" u="sng" dirty="0" smtClean="0">
                <a:effectLst>
                  <a:outerShdw blurRad="38100" dist="38100" dir="2700000" algn="tl">
                    <a:srgbClr val="000000">
                      <a:alpha val="43137"/>
                    </a:srgbClr>
                  </a:outerShdw>
                </a:effectLst>
              </a:rPr>
              <a:t>CONOSCI TE STESSO</a:t>
            </a:r>
            <a:r>
              <a:rPr lang="it-CH" sz="3600" dirty="0" smtClean="0"/>
              <a:t>&gt;&gt;  e del &lt;&lt;</a:t>
            </a:r>
            <a:r>
              <a:rPr lang="it-CH" sz="3600" b="1" u="sng" dirty="0" smtClean="0">
                <a:effectLst>
                  <a:outerShdw blurRad="38100" dist="38100" dir="2700000" algn="tl">
                    <a:srgbClr val="000000">
                      <a:alpha val="43137"/>
                    </a:srgbClr>
                  </a:outerShdw>
                </a:effectLst>
              </a:rPr>
              <a:t>Chi siamo, da dove veniamo e dove andiamo</a:t>
            </a:r>
            <a:r>
              <a:rPr lang="it-CH" sz="3600" dirty="0" smtClean="0"/>
              <a:t>&gt;&gt;</a:t>
            </a:r>
          </a:p>
          <a:p>
            <a:pPr algn="ctr"/>
            <a:r>
              <a:rPr lang="it-CH" sz="3600" b="1" dirty="0" smtClean="0">
                <a:effectLst>
                  <a:outerShdw blurRad="38100" dist="38100" dir="2700000" algn="tl">
                    <a:srgbClr val="000000">
                      <a:alpha val="43137"/>
                    </a:srgbClr>
                  </a:outerShdw>
                </a:effectLst>
              </a:rPr>
              <a:t>&lt;&gt;&lt;&gt;&lt;&gt;</a:t>
            </a:r>
          </a:p>
          <a:p>
            <a:r>
              <a:rPr lang="it-CH" sz="3600" dirty="0" smtClean="0"/>
              <a:t> </a:t>
            </a:r>
            <a:r>
              <a:rPr lang="it-CH" sz="3600" b="1" i="1" u="sng" dirty="0" smtClean="0">
                <a:effectLst>
                  <a:outerShdw blurRad="38100" dist="38100" dir="2700000" algn="tl">
                    <a:srgbClr val="000000">
                      <a:alpha val="43137"/>
                    </a:srgbClr>
                  </a:outerShdw>
                </a:effectLst>
              </a:rPr>
              <a:t>TUTTI GLI STUDI </a:t>
            </a:r>
            <a:r>
              <a:rPr lang="it-CH" sz="3600" dirty="0" smtClean="0"/>
              <a:t>SCIENTIFICI </a:t>
            </a:r>
            <a:r>
              <a:rPr lang="it-CH" sz="3600" b="1" i="1" u="sng" dirty="0" smtClean="0">
                <a:effectLst>
                  <a:outerShdw blurRad="38100" dist="38100" dir="2700000" algn="tl">
                    <a:srgbClr val="000000">
                      <a:alpha val="43137"/>
                    </a:srgbClr>
                  </a:outerShdw>
                </a:effectLst>
              </a:rPr>
              <a:t>SUL CERVELLO </a:t>
            </a:r>
            <a:r>
              <a:rPr lang="it-CH" sz="3600" dirty="0" smtClean="0"/>
              <a:t>FINO AD OGGI Ci CONDUCONO A </a:t>
            </a:r>
            <a:r>
              <a:rPr lang="it-CH" sz="3600" b="1" i="1" u="sng" dirty="0" smtClean="0">
                <a:effectLst>
                  <a:outerShdw blurRad="38100" dist="38100" dir="2700000" algn="tl">
                    <a:srgbClr val="000000">
                      <a:alpha val="43137"/>
                    </a:srgbClr>
                  </a:outerShdw>
                </a:effectLst>
              </a:rPr>
              <a:t>CONSIDERARE QUANTO SEGUE</a:t>
            </a:r>
            <a:r>
              <a:rPr lang="it-CH" sz="3600" dirty="0" smtClean="0"/>
              <a:t>:</a:t>
            </a:r>
          </a:p>
          <a:p>
            <a:endParaRPr lang="it-CH"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98471EBC-8F35-4ED3-90B8-7D2A665860F3}" type="datetime1">
              <a:rPr lang="it-CH" smtClean="0"/>
              <a:pPr/>
              <a:t>15.10.2017</a:t>
            </a:fld>
            <a:endParaRPr lang="it-CH"/>
          </a:p>
        </p:txBody>
      </p:sp>
      <p:sp>
        <p:nvSpPr>
          <p:cNvPr id="3" name="Segnaposto piè di pagina 2"/>
          <p:cNvSpPr>
            <a:spLocks noGrp="1"/>
          </p:cNvSpPr>
          <p:nvPr>
            <p:ph type="ftr" sz="quarter" idx="11"/>
          </p:nvPr>
        </p:nvSpPr>
        <p:spPr/>
        <p:txBody>
          <a:bodyPr/>
          <a:lstStyle/>
          <a:p>
            <a:r>
              <a:rPr lang="it-CH" smtClean="0"/>
              <a:t>Prof. M.D. Giancarlo PANTALEONI  Prorettore UNISRITA</a:t>
            </a:r>
            <a:endParaRPr lang="it-CH"/>
          </a:p>
        </p:txBody>
      </p:sp>
      <p:sp>
        <p:nvSpPr>
          <p:cNvPr id="4" name="Segnaposto numero diapositiva 3"/>
          <p:cNvSpPr>
            <a:spLocks noGrp="1"/>
          </p:cNvSpPr>
          <p:nvPr>
            <p:ph type="sldNum" sz="quarter" idx="12"/>
          </p:nvPr>
        </p:nvSpPr>
        <p:spPr/>
        <p:txBody>
          <a:bodyPr/>
          <a:lstStyle/>
          <a:p>
            <a:fld id="{636FC043-2B80-49F1-AC42-A292737F8566}" type="slidenum">
              <a:rPr lang="it-CH" smtClean="0"/>
              <a:pPr/>
              <a:t>34</a:t>
            </a:fld>
            <a:endParaRPr lang="it-CH"/>
          </a:p>
        </p:txBody>
      </p:sp>
      <p:pic>
        <p:nvPicPr>
          <p:cNvPr id="14338" name="Picture 2"/>
          <p:cNvPicPr>
            <a:picLocks noChangeAspect="1" noChangeArrowheads="1"/>
          </p:cNvPicPr>
          <p:nvPr/>
        </p:nvPicPr>
        <p:blipFill>
          <a:blip r:embed="rId2"/>
          <a:srcRect/>
          <a:stretch>
            <a:fillRect/>
          </a:stretch>
        </p:blipFill>
        <p:spPr bwMode="auto">
          <a:xfrm>
            <a:off x="1785918" y="1785926"/>
            <a:ext cx="5643602" cy="4272445"/>
          </a:xfrm>
          <a:prstGeom prst="rect">
            <a:avLst/>
          </a:prstGeom>
          <a:noFill/>
          <a:ln w="9525">
            <a:noFill/>
            <a:miter lim="800000"/>
            <a:headEnd/>
            <a:tailEnd/>
          </a:ln>
          <a:effectLst/>
        </p:spPr>
      </p:pic>
      <p:sp>
        <p:nvSpPr>
          <p:cNvPr id="6" name="CasellaDiTesto 5"/>
          <p:cNvSpPr txBox="1"/>
          <p:nvPr/>
        </p:nvSpPr>
        <p:spPr>
          <a:xfrm>
            <a:off x="0" y="0"/>
            <a:ext cx="9144000" cy="1754326"/>
          </a:xfrm>
          <a:prstGeom prst="rect">
            <a:avLst/>
          </a:prstGeom>
          <a:solidFill>
            <a:srgbClr val="FFFF00">
              <a:alpha val="53000"/>
            </a:srgbClr>
          </a:solidFill>
        </p:spPr>
        <p:txBody>
          <a:bodyPr wrap="square" rtlCol="0">
            <a:spAutoFit/>
          </a:bodyPr>
          <a:lstStyle/>
          <a:p>
            <a:pPr algn="ctr"/>
            <a:r>
              <a:rPr lang="it-CH" dirty="0" smtClean="0">
                <a:effectLst>
                  <a:outerShdw blurRad="38100" dist="38100" dir="2700000" algn="tl">
                    <a:srgbClr val="000000">
                      <a:alpha val="43137"/>
                    </a:srgbClr>
                  </a:outerShdw>
                </a:effectLst>
              </a:rPr>
              <a:t> IMPORTANZA DELLA </a:t>
            </a:r>
            <a:r>
              <a:rPr lang="it-CH" b="1" u="sng" dirty="0" smtClean="0">
                <a:effectLst>
                  <a:outerShdw blurRad="38100" dist="38100" dir="2700000" algn="tl">
                    <a:srgbClr val="000000">
                      <a:alpha val="43137"/>
                    </a:srgbClr>
                  </a:outerShdw>
                </a:effectLst>
              </a:rPr>
              <a:t>LONGEVITA ‘ ESPERIENZIALE UMANA  </a:t>
            </a:r>
            <a:r>
              <a:rPr lang="it-CH" u="sng" dirty="0" smtClean="0">
                <a:effectLst>
                  <a:outerShdw blurRad="38100" dist="38100" dir="2700000" algn="tl">
                    <a:srgbClr val="000000">
                      <a:alpha val="43137"/>
                    </a:srgbClr>
                  </a:outerShdw>
                </a:effectLst>
              </a:rPr>
              <a:t>ed </a:t>
            </a:r>
            <a:r>
              <a:rPr lang="it-CH" i="1" u="sng" dirty="0" smtClean="0">
                <a:effectLst>
                  <a:outerShdw blurRad="38100" dist="38100" dir="2700000" algn="tl">
                    <a:srgbClr val="000000">
                      <a:alpha val="43137"/>
                    </a:srgbClr>
                  </a:outerShdw>
                </a:effectLst>
              </a:rPr>
              <a:t>importanza </a:t>
            </a:r>
            <a:r>
              <a:rPr lang="it-CH" i="1" dirty="0" smtClean="0">
                <a:effectLst>
                  <a:outerShdw blurRad="38100" dist="38100" dir="2700000" algn="tl">
                    <a:srgbClr val="000000">
                      <a:alpha val="43137"/>
                    </a:srgbClr>
                  </a:outerShdw>
                </a:effectLst>
              </a:rPr>
              <a:t>del </a:t>
            </a:r>
            <a:r>
              <a:rPr lang="it-CH" i="1" u="sng" dirty="0" smtClean="0">
                <a:effectLst>
                  <a:outerShdw blurRad="38100" dist="38100" dir="2700000" algn="tl">
                    <a:srgbClr val="000000">
                      <a:alpha val="43137"/>
                    </a:srgbClr>
                  </a:outerShdw>
                </a:effectLst>
              </a:rPr>
              <a:t>cervello umano da sviluppare scientificamente ed eticamente</a:t>
            </a:r>
            <a:r>
              <a:rPr lang="it-CH" u="sng" dirty="0" smtClean="0">
                <a:effectLst>
                  <a:outerShdw blurRad="38100" dist="38100" dir="2700000" algn="tl">
                    <a:srgbClr val="000000">
                      <a:alpha val="43137"/>
                    </a:srgbClr>
                  </a:outerShdw>
                </a:effectLst>
              </a:rPr>
              <a:t> al massimo del suo proprio  sviluppo possibile programmato  senza malattie … </a:t>
            </a:r>
          </a:p>
          <a:p>
            <a:pPr algn="ctr"/>
            <a:r>
              <a:rPr lang="it-CH" dirty="0" smtClean="0">
                <a:effectLst>
                  <a:outerShdw blurRad="38100" dist="38100" dir="2700000" algn="tl">
                    <a:srgbClr val="000000">
                      <a:alpha val="43137"/>
                    </a:srgbClr>
                  </a:outerShdw>
                </a:effectLst>
              </a:rPr>
              <a:t> … PER LA POSSIBILE …  &lt;&lt;VITA SANA&gt;&gt;…  </a:t>
            </a:r>
          </a:p>
          <a:p>
            <a:pPr algn="ctr"/>
            <a:r>
              <a:rPr lang="it-CH" dirty="0" smtClean="0">
                <a:effectLst>
                  <a:outerShdw blurRad="38100" dist="38100" dir="2700000" algn="tl">
                    <a:srgbClr val="000000">
                      <a:alpha val="43137"/>
                    </a:srgbClr>
                  </a:outerShdw>
                </a:effectLst>
              </a:rPr>
              <a:t>NEL PIANETA E NELL’ UNIVERSO GALATTICO </a:t>
            </a:r>
            <a:r>
              <a:rPr lang="it-CH" dirty="0" err="1" smtClean="0">
                <a:effectLst>
                  <a:outerShdw blurRad="38100" dist="38100" dir="2700000" algn="tl">
                    <a:srgbClr val="000000">
                      <a:alpha val="43137"/>
                    </a:srgbClr>
                  </a:outerShdw>
                </a:effectLst>
              </a:rPr>
              <a:t>CONGIUNTO…</a:t>
            </a:r>
            <a:r>
              <a:rPr lang="it-CH" dirty="0" smtClean="0">
                <a:effectLst>
                  <a:outerShdw blurRad="38100" dist="38100" dir="2700000" algn="tl">
                    <a:srgbClr val="000000">
                      <a:alpha val="43137"/>
                    </a:srgbClr>
                  </a:outerShdw>
                </a:effectLst>
              </a:rPr>
              <a:t>  </a:t>
            </a:r>
          </a:p>
          <a:p>
            <a:pPr algn="ctr"/>
            <a:r>
              <a:rPr lang="it-CH" dirty="0" smtClean="0">
                <a:effectLst>
                  <a:outerShdw blurRad="38100" dist="38100" dir="2700000" algn="tl">
                    <a:srgbClr val="000000">
                      <a:alpha val="43137"/>
                    </a:srgbClr>
                  </a:outerShdw>
                </a:effectLst>
              </a:rPr>
              <a:t>… (Studi e Progetti … in corso … in ogni Università del Pianeta …)</a:t>
            </a:r>
            <a:endParaRPr lang="it-CH" dirty="0">
              <a:effectLst>
                <a:outerShdw blurRad="38100" dist="38100" dir="2700000" algn="tl">
                  <a:srgbClr val="000000">
                    <a:alpha val="43137"/>
                  </a:srgbClr>
                </a:outerShdw>
              </a:effectLst>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501725F2-2ECB-49DD-B7A6-B2E68FC09C71}" type="datetime1">
              <a:rPr lang="it-CH" smtClean="0"/>
              <a:pPr/>
              <a:t>15.10.2017</a:t>
            </a:fld>
            <a:endParaRPr lang="it-CH"/>
          </a:p>
        </p:txBody>
      </p:sp>
      <p:sp>
        <p:nvSpPr>
          <p:cNvPr id="3" name="Segnaposto piè di pagina 2"/>
          <p:cNvSpPr>
            <a:spLocks noGrp="1"/>
          </p:cNvSpPr>
          <p:nvPr>
            <p:ph type="ftr" sz="quarter" idx="11"/>
          </p:nvPr>
        </p:nvSpPr>
        <p:spPr/>
        <p:txBody>
          <a:bodyPr/>
          <a:lstStyle/>
          <a:p>
            <a:r>
              <a:rPr lang="it-CH" smtClean="0"/>
              <a:t>Prof. M.D. Giancarlo PANTALEONI  Prorettore UNISRITA</a:t>
            </a:r>
            <a:endParaRPr lang="it-CH"/>
          </a:p>
        </p:txBody>
      </p:sp>
      <p:sp>
        <p:nvSpPr>
          <p:cNvPr id="4" name="Segnaposto numero diapositiva 3"/>
          <p:cNvSpPr>
            <a:spLocks noGrp="1"/>
          </p:cNvSpPr>
          <p:nvPr>
            <p:ph type="sldNum" sz="quarter" idx="12"/>
          </p:nvPr>
        </p:nvSpPr>
        <p:spPr/>
        <p:txBody>
          <a:bodyPr/>
          <a:lstStyle/>
          <a:p>
            <a:fld id="{636FC043-2B80-49F1-AC42-A292737F8566}" type="slidenum">
              <a:rPr lang="it-CH" smtClean="0"/>
              <a:pPr/>
              <a:t>35</a:t>
            </a:fld>
            <a:endParaRPr lang="it-CH"/>
          </a:p>
        </p:txBody>
      </p:sp>
      <p:sp>
        <p:nvSpPr>
          <p:cNvPr id="15362" name="AutoShape 2" descr="Risultati immagini per il triune brain di macLea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CH"/>
          </a:p>
        </p:txBody>
      </p:sp>
      <p:sp>
        <p:nvSpPr>
          <p:cNvPr id="15364" name="AutoShape 4" descr="Risultati immagini per il triune brain di macLea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CH"/>
          </a:p>
        </p:txBody>
      </p:sp>
      <p:pic>
        <p:nvPicPr>
          <p:cNvPr id="15365" name="Picture 5"/>
          <p:cNvPicPr>
            <a:picLocks noChangeAspect="1" noChangeArrowheads="1"/>
          </p:cNvPicPr>
          <p:nvPr/>
        </p:nvPicPr>
        <p:blipFill>
          <a:blip r:embed="rId2"/>
          <a:srcRect/>
          <a:stretch>
            <a:fillRect/>
          </a:stretch>
        </p:blipFill>
        <p:spPr bwMode="auto">
          <a:xfrm>
            <a:off x="785786" y="-142900"/>
            <a:ext cx="7643836" cy="6218714"/>
          </a:xfrm>
          <a:prstGeom prst="rect">
            <a:avLst/>
          </a:prstGeom>
          <a:noFill/>
          <a:ln w="9525">
            <a:noFill/>
            <a:miter lim="800000"/>
            <a:headEnd/>
            <a:tailEnd/>
          </a:ln>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DA504DF-B897-40AF-AD70-D5621E4846FD}" type="datetime1">
              <a:rPr lang="it-CH" smtClean="0"/>
              <a:pPr/>
              <a:t>15.10.2017</a:t>
            </a:fld>
            <a:endParaRPr lang="it-CH"/>
          </a:p>
        </p:txBody>
      </p:sp>
      <p:sp>
        <p:nvSpPr>
          <p:cNvPr id="3" name="Segnaposto piè di pagina 2"/>
          <p:cNvSpPr>
            <a:spLocks noGrp="1"/>
          </p:cNvSpPr>
          <p:nvPr>
            <p:ph type="ftr" sz="quarter" idx="11"/>
          </p:nvPr>
        </p:nvSpPr>
        <p:spPr/>
        <p:txBody>
          <a:bodyPr/>
          <a:lstStyle/>
          <a:p>
            <a:r>
              <a:rPr lang="it-CH" smtClean="0"/>
              <a:t>Prof. M.D. Giancarlo PANTALEONI  Prorettore UNISRITA</a:t>
            </a:r>
            <a:endParaRPr lang="it-CH"/>
          </a:p>
        </p:txBody>
      </p:sp>
      <p:sp>
        <p:nvSpPr>
          <p:cNvPr id="4" name="Segnaposto numero diapositiva 3"/>
          <p:cNvSpPr>
            <a:spLocks noGrp="1"/>
          </p:cNvSpPr>
          <p:nvPr>
            <p:ph type="sldNum" sz="quarter" idx="12"/>
          </p:nvPr>
        </p:nvSpPr>
        <p:spPr/>
        <p:txBody>
          <a:bodyPr/>
          <a:lstStyle/>
          <a:p>
            <a:fld id="{636FC043-2B80-49F1-AC42-A292737F8566}" type="slidenum">
              <a:rPr lang="it-CH" smtClean="0"/>
              <a:pPr/>
              <a:t>36</a:t>
            </a:fld>
            <a:endParaRPr lang="it-CH"/>
          </a:p>
        </p:txBody>
      </p:sp>
      <p:sp>
        <p:nvSpPr>
          <p:cNvPr id="6" name="CasellaDiTesto 5"/>
          <p:cNvSpPr txBox="1"/>
          <p:nvPr/>
        </p:nvSpPr>
        <p:spPr>
          <a:xfrm>
            <a:off x="0" y="142852"/>
            <a:ext cx="9144000" cy="6170920"/>
          </a:xfrm>
          <a:prstGeom prst="rect">
            <a:avLst/>
          </a:prstGeom>
          <a:noFill/>
        </p:spPr>
        <p:txBody>
          <a:bodyPr wrap="square" rtlCol="0">
            <a:spAutoFit/>
          </a:bodyPr>
          <a:lstStyle/>
          <a:p>
            <a:pPr lvl="0" algn="ctr" fontAlgn="base">
              <a:spcBef>
                <a:spcPct val="0"/>
              </a:spcBef>
              <a:spcAft>
                <a:spcPct val="0"/>
              </a:spcAft>
            </a:pPr>
            <a:r>
              <a:rPr lang="it-CH" sz="28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&lt;&lt;FARMACOLOGIA ENDOGENA&gt;&gt; evocata da ogni Mezzo fisico, chimico, biologico, psicologico (vedi P.N.E.I.M.)  dedotta dal: </a:t>
            </a:r>
          </a:p>
          <a:p>
            <a:pPr lvl="0" algn="ctr" fontAlgn="base">
              <a:spcBef>
                <a:spcPct val="0"/>
              </a:spcBef>
              <a:spcAft>
                <a:spcPct val="0"/>
              </a:spcAft>
            </a:pPr>
            <a:r>
              <a:rPr lang="it-CH" sz="2800" b="1" dirty="0" smtClean="0">
                <a:solidFill>
                  <a:srgbClr val="0070C0"/>
                </a:solidFill>
                <a:effectLst>
                  <a:outerShdw blurRad="38100" dist="38100" dir="2700000" algn="tl">
                    <a:srgbClr val="000000">
                      <a:alpha val="43137"/>
                    </a:srgbClr>
                  </a:outerShdw>
                </a:effectLst>
                <a:latin typeface="Arial" pitchFamily="34" charset="0"/>
                <a:cs typeface="Arial" pitchFamily="34" charset="0"/>
              </a:rPr>
              <a:t>Il triangolo BRAIN GUT SKIN : nuovi peptidi</a:t>
            </a:r>
          </a:p>
          <a:p>
            <a:pPr lvl="0" eaLnBrk="0" fontAlgn="base" hangingPunct="0">
              <a:spcBef>
                <a:spcPct val="0"/>
              </a:spcBef>
              <a:spcAft>
                <a:spcPct val="0"/>
              </a:spcAft>
            </a:pPr>
            <a:r>
              <a:rPr lang="it-CH" sz="1600" dirty="0" smtClean="0">
                <a:solidFill>
                  <a:srgbClr val="007398"/>
                </a:solidFill>
                <a:latin typeface="Arial" pitchFamily="34" charset="0"/>
                <a:cs typeface="Arial" pitchFamily="34" charset="0"/>
                <a:hlinkClick r:id="rId2"/>
              </a:rPr>
              <a:t>V</a:t>
            </a:r>
            <a:r>
              <a:rPr lang="it-CH" sz="1600" dirty="0" smtClean="0" bmk="">
                <a:solidFill>
                  <a:srgbClr val="007398"/>
                </a:solidFill>
                <a:latin typeface="Arial" pitchFamily="34" charset="0"/>
                <a:cs typeface="Arial" pitchFamily="34" charset="0"/>
                <a:hlinkClick r:id="rId2"/>
              </a:rPr>
              <a:t>ittorio Erspamer </a:t>
            </a:r>
            <a:r>
              <a:rPr lang="it-CH" sz="1600" baseline="30000" dirty="0" smtClean="0" bmk="">
                <a:solidFill>
                  <a:srgbClr val="007398"/>
                </a:solidFill>
                <a:latin typeface="Arial" pitchFamily="34" charset="0"/>
                <a:cs typeface="Arial" pitchFamily="34" charset="0"/>
                <a:hlinkClick r:id="rId2"/>
              </a:rPr>
              <a:t>un b </a:t>
            </a:r>
            <a:r>
              <a:rPr lang="it-CH" sz="1600" baseline="30000" dirty="0" err="1" smtClean="0" bmk="">
                <a:solidFill>
                  <a:srgbClr val="007398"/>
                </a:solidFill>
                <a:latin typeface="Arial" pitchFamily="34" charset="0"/>
                <a:cs typeface="Arial" pitchFamily="34" charset="0"/>
                <a:hlinkClick r:id="rId2"/>
              </a:rPr>
              <a:t>c</a:t>
            </a:r>
            <a:r>
              <a:rPr lang="it-CH" sz="1600" dirty="0" err="1" smtClean="0" bmk="">
                <a:solidFill>
                  <a:srgbClr val="007398"/>
                </a:solidFill>
                <a:latin typeface="Arial" pitchFamily="34" charset="0"/>
                <a:cs typeface="Arial" pitchFamily="34" charset="0"/>
                <a:hlinkClick r:id="rId2"/>
              </a:rPr>
              <a:t>Pietro</a:t>
            </a:r>
            <a:r>
              <a:rPr lang="it-CH" sz="1600" dirty="0" smtClean="0" bmk="">
                <a:solidFill>
                  <a:srgbClr val="007398"/>
                </a:solidFill>
                <a:latin typeface="Arial" pitchFamily="34" charset="0"/>
                <a:cs typeface="Arial" pitchFamily="34" charset="0"/>
                <a:hlinkClick r:id="rId2"/>
              </a:rPr>
              <a:t> Melchiorri </a:t>
            </a:r>
            <a:r>
              <a:rPr lang="it-CH" sz="1600" baseline="30000" dirty="0" smtClean="0" bmk="">
                <a:solidFill>
                  <a:srgbClr val="007398"/>
                </a:solidFill>
                <a:latin typeface="Arial" pitchFamily="34" charset="0"/>
                <a:cs typeface="Arial" pitchFamily="34" charset="0"/>
                <a:hlinkClick r:id="rId2"/>
              </a:rPr>
              <a:t>un b </a:t>
            </a:r>
            <a:r>
              <a:rPr lang="it-CH" sz="1600" baseline="30000" dirty="0" err="1" smtClean="0" bmk="">
                <a:solidFill>
                  <a:srgbClr val="007398"/>
                </a:solidFill>
                <a:latin typeface="Arial" pitchFamily="34" charset="0"/>
                <a:cs typeface="Arial" pitchFamily="34" charset="0"/>
                <a:hlinkClick r:id="rId2"/>
              </a:rPr>
              <a:t>c</a:t>
            </a:r>
            <a:r>
              <a:rPr lang="it-CH" sz="1600" dirty="0" err="1" smtClean="0" bmk="">
                <a:solidFill>
                  <a:srgbClr val="007398"/>
                </a:solidFill>
                <a:latin typeface="Arial" pitchFamily="34" charset="0"/>
                <a:cs typeface="Arial" pitchFamily="34" charset="0"/>
                <a:hlinkClick r:id="rId2"/>
              </a:rPr>
              <a:t>Maria</a:t>
            </a:r>
            <a:r>
              <a:rPr lang="it-CH" sz="1600" dirty="0" smtClean="0" bmk="">
                <a:solidFill>
                  <a:srgbClr val="007398"/>
                </a:solidFill>
                <a:latin typeface="Arial" pitchFamily="34" charset="0"/>
                <a:cs typeface="Arial" pitchFamily="34" charset="0"/>
                <a:hlinkClick r:id="rId2"/>
              </a:rPr>
              <a:t> Broccardo </a:t>
            </a:r>
            <a:r>
              <a:rPr lang="it-CH" sz="1600" baseline="30000" dirty="0" smtClean="0" bmk="">
                <a:solidFill>
                  <a:srgbClr val="007398"/>
                </a:solidFill>
                <a:latin typeface="Arial" pitchFamily="34" charset="0"/>
                <a:cs typeface="Arial" pitchFamily="34" charset="0"/>
                <a:hlinkClick r:id="rId2"/>
              </a:rPr>
              <a:t>un b </a:t>
            </a:r>
            <a:r>
              <a:rPr lang="it-CH" sz="1600" baseline="30000" dirty="0" err="1" smtClean="0" bmk="">
                <a:solidFill>
                  <a:srgbClr val="007398"/>
                </a:solidFill>
                <a:latin typeface="Arial" pitchFamily="34" charset="0"/>
                <a:cs typeface="Arial" pitchFamily="34" charset="0"/>
                <a:hlinkClick r:id="rId2"/>
              </a:rPr>
              <a:t>c</a:t>
            </a:r>
            <a:r>
              <a:rPr lang="it-CH" sz="1600" dirty="0" err="1" smtClean="0" bmk="">
                <a:solidFill>
                  <a:srgbClr val="007398"/>
                </a:solidFill>
                <a:latin typeface="Arial" pitchFamily="34" charset="0"/>
                <a:cs typeface="Arial" pitchFamily="34" charset="0"/>
                <a:hlinkClick r:id="rId2"/>
              </a:rPr>
              <a:t>Giuliana</a:t>
            </a:r>
            <a:r>
              <a:rPr lang="it-CH" sz="1600" dirty="0" smtClean="0" bmk="">
                <a:solidFill>
                  <a:srgbClr val="007398"/>
                </a:solidFill>
                <a:latin typeface="Arial" pitchFamily="34" charset="0"/>
                <a:cs typeface="Arial" pitchFamily="34" charset="0"/>
                <a:hlinkClick r:id="rId2"/>
              </a:rPr>
              <a:t> Falconieri Erspamer </a:t>
            </a:r>
            <a:r>
              <a:rPr lang="it-CH" sz="1600" baseline="30000" dirty="0" smtClean="0" bmk="">
                <a:solidFill>
                  <a:srgbClr val="007398"/>
                </a:solidFill>
                <a:latin typeface="Arial" pitchFamily="34" charset="0"/>
                <a:cs typeface="Arial" pitchFamily="34" charset="0"/>
                <a:hlinkClick r:id="rId2"/>
              </a:rPr>
              <a:t>un b </a:t>
            </a:r>
            <a:r>
              <a:rPr lang="it-CH" sz="1600" baseline="30000" dirty="0" err="1" smtClean="0" bmk="">
                <a:solidFill>
                  <a:srgbClr val="007398"/>
                </a:solidFill>
                <a:latin typeface="Arial" pitchFamily="34" charset="0"/>
                <a:cs typeface="Arial" pitchFamily="34" charset="0"/>
                <a:hlinkClick r:id="rId2"/>
              </a:rPr>
              <a:t>c</a:t>
            </a:r>
            <a:r>
              <a:rPr lang="it-CH" sz="1600" dirty="0" err="1" smtClean="0" bmk="">
                <a:solidFill>
                  <a:srgbClr val="007398"/>
                </a:solidFill>
                <a:latin typeface="Arial" pitchFamily="34" charset="0"/>
                <a:cs typeface="Arial" pitchFamily="34" charset="0"/>
                <a:hlinkClick r:id="rId2"/>
              </a:rPr>
              <a:t>Paolo</a:t>
            </a:r>
            <a:r>
              <a:rPr lang="it-CH" sz="1600" dirty="0" smtClean="0" bmk="">
                <a:solidFill>
                  <a:srgbClr val="007398"/>
                </a:solidFill>
                <a:latin typeface="Arial" pitchFamily="34" charset="0"/>
                <a:cs typeface="Arial" pitchFamily="34" charset="0"/>
                <a:hlinkClick r:id="rId2"/>
              </a:rPr>
              <a:t> Falaschi </a:t>
            </a:r>
            <a:r>
              <a:rPr lang="it-CH" sz="1600" baseline="30000" dirty="0" smtClean="0" bmk="">
                <a:solidFill>
                  <a:srgbClr val="007398"/>
                </a:solidFill>
                <a:latin typeface="Arial" pitchFamily="34" charset="0"/>
                <a:cs typeface="Arial" pitchFamily="34" charset="0"/>
                <a:hlinkClick r:id="rId2"/>
              </a:rPr>
              <a:t>un b </a:t>
            </a:r>
            <a:r>
              <a:rPr lang="it-CH" sz="1600" baseline="30000" dirty="0" err="1" smtClean="0" bmk="">
                <a:solidFill>
                  <a:srgbClr val="007398"/>
                </a:solidFill>
                <a:latin typeface="Arial" pitchFamily="34" charset="0"/>
                <a:cs typeface="Arial" pitchFamily="34" charset="0"/>
                <a:hlinkClick r:id="rId2"/>
              </a:rPr>
              <a:t>c</a:t>
            </a:r>
            <a:r>
              <a:rPr lang="it-CH" sz="1600" dirty="0" err="1" smtClean="0" bmk="">
                <a:solidFill>
                  <a:srgbClr val="007398"/>
                </a:solidFill>
                <a:latin typeface="Arial" pitchFamily="34" charset="0"/>
                <a:cs typeface="Arial" pitchFamily="34" charset="0"/>
                <a:hlinkClick r:id="rId2"/>
              </a:rPr>
              <a:t>Giovanna</a:t>
            </a:r>
            <a:r>
              <a:rPr lang="it-CH" sz="1600" dirty="0" smtClean="0" bmk="">
                <a:solidFill>
                  <a:srgbClr val="007398"/>
                </a:solidFill>
                <a:latin typeface="Arial" pitchFamily="34" charset="0"/>
                <a:cs typeface="Arial" pitchFamily="34" charset="0"/>
                <a:hlinkClick r:id="rId2"/>
              </a:rPr>
              <a:t> Improta </a:t>
            </a:r>
            <a:r>
              <a:rPr lang="it-CH" sz="1600" baseline="30000" dirty="0" smtClean="0" bmk="">
                <a:solidFill>
                  <a:srgbClr val="007398"/>
                </a:solidFill>
                <a:latin typeface="Arial" pitchFamily="34" charset="0"/>
                <a:cs typeface="Arial" pitchFamily="34" charset="0"/>
                <a:hlinkClick r:id="rId2"/>
              </a:rPr>
              <a:t>un b </a:t>
            </a:r>
            <a:r>
              <a:rPr lang="it-CH" sz="1600" baseline="30000" dirty="0" err="1" smtClean="0" bmk="">
                <a:solidFill>
                  <a:srgbClr val="007398"/>
                </a:solidFill>
                <a:latin typeface="Arial" pitchFamily="34" charset="0"/>
                <a:cs typeface="Arial" pitchFamily="34" charset="0"/>
                <a:hlinkClick r:id="rId2"/>
              </a:rPr>
              <a:t>c</a:t>
            </a:r>
            <a:r>
              <a:rPr lang="it-CH" sz="1600" dirty="0" err="1" smtClean="0" bmk="">
                <a:solidFill>
                  <a:srgbClr val="007398"/>
                </a:solidFill>
                <a:latin typeface="Arial" pitchFamily="34" charset="0"/>
                <a:cs typeface="Arial" pitchFamily="34" charset="0"/>
                <a:hlinkClick r:id="rId2"/>
              </a:rPr>
              <a:t>Lucia</a:t>
            </a:r>
            <a:r>
              <a:rPr lang="it-CH" sz="1600" dirty="0" smtClean="0" bmk="">
                <a:solidFill>
                  <a:srgbClr val="007398"/>
                </a:solidFill>
                <a:latin typeface="Arial" pitchFamily="34" charset="0"/>
                <a:cs typeface="Arial" pitchFamily="34" charset="0"/>
                <a:hlinkClick r:id="rId2"/>
              </a:rPr>
              <a:t> Negri </a:t>
            </a:r>
            <a:r>
              <a:rPr lang="it-CH" sz="1600" baseline="30000" dirty="0" smtClean="0" bmk="">
                <a:solidFill>
                  <a:srgbClr val="007398"/>
                </a:solidFill>
                <a:latin typeface="Arial" pitchFamily="34" charset="0"/>
                <a:cs typeface="Arial" pitchFamily="34" charset="0"/>
                <a:hlinkClick r:id="rId2"/>
              </a:rPr>
              <a:t>un b </a:t>
            </a:r>
            <a:r>
              <a:rPr lang="it-CH" sz="1600" baseline="30000" dirty="0" err="1" smtClean="0" bmk="">
                <a:solidFill>
                  <a:srgbClr val="007398"/>
                </a:solidFill>
                <a:latin typeface="Arial" pitchFamily="34" charset="0"/>
                <a:cs typeface="Arial" pitchFamily="34" charset="0"/>
                <a:hlinkClick r:id="rId2"/>
              </a:rPr>
              <a:t>c</a:t>
            </a:r>
            <a:r>
              <a:rPr lang="it-CH" sz="1600" dirty="0" err="1" smtClean="0" bmk="">
                <a:solidFill>
                  <a:srgbClr val="007398"/>
                </a:solidFill>
                <a:latin typeface="Arial" pitchFamily="34" charset="0"/>
                <a:cs typeface="Arial" pitchFamily="34" charset="0"/>
                <a:hlinkClick r:id="rId2"/>
              </a:rPr>
              <a:t>Tindaro</a:t>
            </a:r>
            <a:r>
              <a:rPr lang="it-CH" sz="1600" dirty="0" smtClean="0" bmk="">
                <a:solidFill>
                  <a:srgbClr val="007398"/>
                </a:solidFill>
                <a:latin typeface="Arial" pitchFamily="34" charset="0"/>
                <a:cs typeface="Arial" pitchFamily="34" charset="0"/>
                <a:hlinkClick r:id="rId2"/>
              </a:rPr>
              <a:t> Renda </a:t>
            </a:r>
            <a:r>
              <a:rPr lang="it-CH" sz="1600" baseline="30000" dirty="0" smtClean="0" bmk="">
                <a:solidFill>
                  <a:srgbClr val="007398"/>
                </a:solidFill>
                <a:latin typeface="Arial" pitchFamily="34" charset="0"/>
                <a:cs typeface="Arial" pitchFamily="34" charset="0"/>
                <a:hlinkClick r:id="rId2"/>
              </a:rPr>
              <a:t>u</a:t>
            </a:r>
            <a:endParaRPr lang="it-CH" sz="1100" dirty="0" smtClean="0">
              <a:latin typeface="Arial" pitchFamily="34" charset="0"/>
              <a:cs typeface="Arial" pitchFamily="34" charset="0"/>
            </a:endParaRPr>
          </a:p>
          <a:p>
            <a:pPr lvl="0" eaLnBrk="0" fontAlgn="base" hangingPunct="0">
              <a:spcBef>
                <a:spcPct val="0"/>
              </a:spcBef>
              <a:spcAft>
                <a:spcPct val="0"/>
              </a:spcAft>
            </a:pPr>
            <a:r>
              <a:rPr lang="it-CH" b="1" i="1" u="sng" dirty="0" smtClean="0">
                <a:solidFill>
                  <a:srgbClr val="505050"/>
                </a:solidFill>
                <a:latin typeface="Arial" pitchFamily="34" charset="0"/>
                <a:cs typeface="Arial" pitchFamily="34" charset="0"/>
              </a:rPr>
              <a:t>ABSTRACT: </a:t>
            </a:r>
          </a:p>
          <a:p>
            <a:pPr lvl="0" algn="ctr" eaLnBrk="0" fontAlgn="base" hangingPunct="0">
              <a:spcBef>
                <a:spcPct val="0"/>
              </a:spcBef>
              <a:spcAft>
                <a:spcPct val="0"/>
              </a:spcAft>
            </a:pPr>
            <a:r>
              <a:rPr lang="it-CH" sz="1600" dirty="0" smtClean="0"/>
              <a:t>Sono mostrati nuovi dati sulle tachikinine e bombesine e viene illustrata la situazione attuale della ricerca sui nuovi peptidi pelle anfibi </a:t>
            </a:r>
            <a:r>
              <a:rPr lang="it-CH" sz="1600" dirty="0" err="1" smtClean="0"/>
              <a:t>sauvagine</a:t>
            </a:r>
            <a:r>
              <a:rPr lang="it-CH" sz="1600" dirty="0" smtClean="0"/>
              <a:t> e </a:t>
            </a:r>
            <a:r>
              <a:rPr lang="it-CH" sz="1600" dirty="0" err="1" smtClean="0"/>
              <a:t>dermorfina</a:t>
            </a:r>
            <a:r>
              <a:rPr lang="it-CH" sz="1600" dirty="0" smtClean="0"/>
              <a:t>.</a:t>
            </a:r>
            <a:endParaRPr lang="it-CH" sz="3200" dirty="0" smtClean="0">
              <a:solidFill>
                <a:srgbClr val="505050"/>
              </a:solidFill>
              <a:latin typeface="Arial" pitchFamily="34" charset="0"/>
              <a:cs typeface="Arial" pitchFamily="34" charset="0"/>
            </a:endParaRPr>
          </a:p>
          <a:p>
            <a:pPr lvl="0" eaLnBrk="0" fontAlgn="base" hangingPunct="0">
              <a:spcBef>
                <a:spcPct val="0"/>
              </a:spcBef>
              <a:spcAft>
                <a:spcPct val="0"/>
              </a:spcAft>
            </a:pPr>
            <a:r>
              <a:rPr lang="it-CH" sz="1400" dirty="0" smtClean="0">
                <a:solidFill>
                  <a:srgbClr val="505050"/>
                </a:solidFill>
                <a:latin typeface="Arial" pitchFamily="34" charset="0"/>
                <a:cs typeface="Arial" pitchFamily="34" charset="0"/>
              </a:rPr>
              <a:t>     Il potente effetto stimolante di </a:t>
            </a:r>
            <a:r>
              <a:rPr lang="it-CH" sz="1400" dirty="0" err="1" smtClean="0">
                <a:solidFill>
                  <a:srgbClr val="505050"/>
                </a:solidFill>
                <a:latin typeface="Arial" pitchFamily="34" charset="0"/>
                <a:cs typeface="Arial" pitchFamily="34" charset="0"/>
              </a:rPr>
              <a:t>sauvagine</a:t>
            </a:r>
            <a:r>
              <a:rPr lang="it-CH" sz="1400" dirty="0" smtClean="0">
                <a:solidFill>
                  <a:srgbClr val="505050"/>
                </a:solidFill>
                <a:latin typeface="Arial" pitchFamily="34" charset="0"/>
                <a:cs typeface="Arial" pitchFamily="34" charset="0"/>
              </a:rPr>
              <a:t> sull'uscita di ACTH e β-endorfina è stato confermato sia in vivo sia sulle colonne di cellule</a:t>
            </a:r>
          </a:p>
          <a:p>
            <a:pPr lvl="0" eaLnBrk="0" fontAlgn="base" hangingPunct="0">
              <a:spcBef>
                <a:spcPct val="0"/>
              </a:spcBef>
              <a:spcAft>
                <a:spcPct val="0"/>
              </a:spcAft>
            </a:pPr>
            <a:r>
              <a:rPr lang="it-CH" sz="1400" dirty="0" smtClean="0">
                <a:solidFill>
                  <a:srgbClr val="505050"/>
                </a:solidFill>
                <a:latin typeface="Arial" pitchFamily="34" charset="0"/>
                <a:cs typeface="Arial" pitchFamily="34" charset="0"/>
              </a:rPr>
              <a:t>     ipofisi isolate e disperse, e allo stesso modo il potente effetto inibitorio sul rilascio di PRL e GH sia nel ratto che nell'uomo. </a:t>
            </a:r>
          </a:p>
          <a:p>
            <a:pPr lvl="0" eaLnBrk="0" fontAlgn="base" hangingPunct="0">
              <a:spcBef>
                <a:spcPct val="0"/>
              </a:spcBef>
              <a:spcAft>
                <a:spcPct val="0"/>
              </a:spcAft>
            </a:pPr>
            <a:r>
              <a:rPr lang="it-CH" sz="1400" dirty="0" smtClean="0">
                <a:solidFill>
                  <a:srgbClr val="505050"/>
                </a:solidFill>
                <a:latin typeface="Arial" pitchFamily="34" charset="0"/>
                <a:cs typeface="Arial" pitchFamily="34" charset="0"/>
              </a:rPr>
              <a:t>    Particolare enfasi è posta sul fenomeno della </a:t>
            </a:r>
            <a:r>
              <a:rPr lang="it-CH" sz="1400" dirty="0" err="1" smtClean="0">
                <a:solidFill>
                  <a:srgbClr val="505050"/>
                </a:solidFill>
                <a:latin typeface="Arial" pitchFamily="34" charset="0"/>
                <a:cs typeface="Arial" pitchFamily="34" charset="0"/>
              </a:rPr>
              <a:t>immunoreattività</a:t>
            </a:r>
            <a:r>
              <a:rPr lang="it-CH" sz="1400" dirty="0" smtClean="0">
                <a:solidFill>
                  <a:srgbClr val="505050"/>
                </a:solidFill>
                <a:latin typeface="Arial" pitchFamily="34" charset="0"/>
                <a:cs typeface="Arial" pitchFamily="34" charset="0"/>
              </a:rPr>
              <a:t> in </a:t>
            </a:r>
            <a:r>
              <a:rPr lang="it-CH" sz="1400" dirty="0" err="1" smtClean="0">
                <a:solidFill>
                  <a:srgbClr val="505050"/>
                </a:solidFill>
                <a:latin typeface="Arial" pitchFamily="34" charset="0"/>
                <a:cs typeface="Arial" pitchFamily="34" charset="0"/>
              </a:rPr>
              <a:t>sauvagine</a:t>
            </a:r>
            <a:r>
              <a:rPr lang="it-CH" sz="1400" dirty="0" smtClean="0">
                <a:solidFill>
                  <a:srgbClr val="505050"/>
                </a:solidFill>
                <a:latin typeface="Arial" pitchFamily="34" charset="0"/>
                <a:cs typeface="Arial" pitchFamily="34" charset="0"/>
              </a:rPr>
              <a:t> nella </a:t>
            </a:r>
            <a:r>
              <a:rPr lang="it-CH" sz="1400" dirty="0" err="1" smtClean="0">
                <a:solidFill>
                  <a:srgbClr val="505050"/>
                </a:solidFill>
                <a:latin typeface="Arial" pitchFamily="34" charset="0"/>
                <a:cs typeface="Arial" pitchFamily="34" charset="0"/>
              </a:rPr>
              <a:t>urophysis</a:t>
            </a:r>
            <a:r>
              <a:rPr lang="it-CH" sz="1400" dirty="0" smtClean="0">
                <a:solidFill>
                  <a:srgbClr val="505050"/>
                </a:solidFill>
                <a:latin typeface="Arial" pitchFamily="34" charset="0"/>
                <a:cs typeface="Arial" pitchFamily="34" charset="0"/>
              </a:rPr>
              <a:t> dei pesci e nelle strutture nervose degli anfibi,    tra cui la   retina. Si suggerisce che il fattore di rilascio della corticotropina a lungo ricercato e il fattore di inibizione della rilascio della PRL possano essere un peptide simile a </a:t>
            </a:r>
            <a:r>
              <a:rPr lang="it-CH" sz="1400" dirty="0" err="1" smtClean="0">
                <a:solidFill>
                  <a:srgbClr val="505050"/>
                </a:solidFill>
                <a:latin typeface="Arial" pitchFamily="34" charset="0"/>
                <a:cs typeface="Arial" pitchFamily="34" charset="0"/>
              </a:rPr>
              <a:t>sauvagine</a:t>
            </a:r>
            <a:r>
              <a:rPr lang="it-CH" sz="1400" dirty="0" smtClean="0">
                <a:solidFill>
                  <a:srgbClr val="505050"/>
                </a:solidFill>
                <a:latin typeface="Arial" pitchFamily="34" charset="0"/>
                <a:cs typeface="Arial" pitchFamily="34" charset="0"/>
              </a:rPr>
              <a:t>. Dermorphin, a sua volta, è stato scoperto di causare, con l'iniezione </a:t>
            </a:r>
            <a:r>
              <a:rPr lang="it-CH" sz="1400" dirty="0" err="1" smtClean="0">
                <a:solidFill>
                  <a:srgbClr val="505050"/>
                </a:solidFill>
                <a:latin typeface="Arial" pitchFamily="34" charset="0"/>
                <a:cs typeface="Arial" pitchFamily="34" charset="0"/>
              </a:rPr>
              <a:t>intracerebroventricolare</a:t>
            </a:r>
            <a:r>
              <a:rPr lang="it-CH" sz="1400" dirty="0" smtClean="0">
                <a:solidFill>
                  <a:srgbClr val="505050"/>
                </a:solidFill>
                <a:latin typeface="Arial" pitchFamily="34" charset="0"/>
                <a:cs typeface="Arial" pitchFamily="34" charset="0"/>
              </a:rPr>
              <a:t>, non solo analgesia e </a:t>
            </a:r>
            <a:r>
              <a:rPr lang="it-CH" sz="1400" dirty="0" err="1" smtClean="0">
                <a:solidFill>
                  <a:srgbClr val="505050"/>
                </a:solidFill>
                <a:latin typeface="Arial" pitchFamily="34" charset="0"/>
                <a:cs typeface="Arial" pitchFamily="34" charset="0"/>
              </a:rPr>
              <a:t>catalepsia</a:t>
            </a:r>
            <a:r>
              <a:rPr lang="it-CH" sz="1600" dirty="0" smtClean="0">
                <a:solidFill>
                  <a:srgbClr val="505050"/>
                </a:solidFill>
                <a:latin typeface="Arial" pitchFamily="34" charset="0"/>
                <a:cs typeface="Arial" pitchFamily="34" charset="0"/>
              </a:rPr>
              <a:t>,</a:t>
            </a:r>
            <a:endParaRPr lang="it-CH" sz="1600" dirty="0" smtClean="0">
              <a:latin typeface="Arial" pitchFamily="34" charset="0"/>
              <a:cs typeface="Arial" pitchFamily="34" charset="0"/>
            </a:endParaRPr>
          </a:p>
          <a:p>
            <a:pPr lvl="0" eaLnBrk="0" fontAlgn="base" hangingPunct="0">
              <a:spcBef>
                <a:spcPct val="0"/>
              </a:spcBef>
              <a:spcAft>
                <a:spcPct val="0"/>
              </a:spcAft>
            </a:pPr>
            <a:r>
              <a:rPr lang="it-CH" sz="1000" i="1" u="sng" dirty="0" smtClean="0">
                <a:solidFill>
                  <a:srgbClr val="505050"/>
                </a:solidFill>
                <a:latin typeface="Arial" pitchFamily="34" charset="0"/>
                <a:cs typeface="Arial" pitchFamily="34" charset="0"/>
              </a:rPr>
              <a:t>parole</a:t>
            </a:r>
          </a:p>
          <a:p>
            <a:pPr lvl="0" eaLnBrk="0" fontAlgn="base" hangingPunct="0">
              <a:spcBef>
                <a:spcPct val="0"/>
              </a:spcBef>
              <a:spcAft>
                <a:spcPct val="0"/>
              </a:spcAft>
            </a:pPr>
            <a:r>
              <a:rPr lang="it-CH" sz="1050" dirty="0" smtClean="0">
                <a:solidFill>
                  <a:srgbClr val="505050"/>
                </a:solidFill>
                <a:latin typeface="Arial" pitchFamily="34" charset="0"/>
                <a:cs typeface="Arial" pitchFamily="34" charset="0"/>
              </a:rPr>
              <a:t>Triangolo  Peptidico cervello-intestino-pelle</a:t>
            </a:r>
            <a:endParaRPr lang="it-CH" sz="600" dirty="0" smtClean="0">
              <a:solidFill>
                <a:srgbClr val="505050"/>
              </a:solidFill>
              <a:latin typeface="Arial" pitchFamily="34" charset="0"/>
              <a:cs typeface="Arial" pitchFamily="34" charset="0"/>
            </a:endParaRPr>
          </a:p>
          <a:p>
            <a:pPr lvl="0" eaLnBrk="0" fontAlgn="base" hangingPunct="0">
              <a:spcBef>
                <a:spcPct val="0"/>
              </a:spcBef>
              <a:spcAft>
                <a:spcPct val="0"/>
              </a:spcAft>
            </a:pPr>
            <a:r>
              <a:rPr lang="it-CH" sz="1050" dirty="0" err="1" smtClean="0">
                <a:solidFill>
                  <a:srgbClr val="505050"/>
                </a:solidFill>
                <a:latin typeface="Arial" pitchFamily="34" charset="0"/>
                <a:cs typeface="Arial" pitchFamily="34" charset="0"/>
              </a:rPr>
              <a:t>tachichinine</a:t>
            </a:r>
            <a:endParaRPr lang="it-CH" sz="600" dirty="0" smtClean="0">
              <a:solidFill>
                <a:srgbClr val="505050"/>
              </a:solidFill>
              <a:latin typeface="Arial" pitchFamily="34" charset="0"/>
              <a:cs typeface="Arial" pitchFamily="34" charset="0"/>
            </a:endParaRPr>
          </a:p>
          <a:p>
            <a:pPr lvl="0" eaLnBrk="0" fontAlgn="base" hangingPunct="0">
              <a:spcBef>
                <a:spcPct val="0"/>
              </a:spcBef>
              <a:spcAft>
                <a:spcPct val="0"/>
              </a:spcAft>
            </a:pPr>
            <a:r>
              <a:rPr lang="it-CH" sz="1050" dirty="0" err="1" smtClean="0">
                <a:solidFill>
                  <a:srgbClr val="505050"/>
                </a:solidFill>
                <a:latin typeface="Arial" pitchFamily="34" charset="0"/>
                <a:cs typeface="Arial" pitchFamily="34" charset="0"/>
              </a:rPr>
              <a:t>Bombesins</a:t>
            </a:r>
            <a:endParaRPr lang="it-CH" sz="600" dirty="0" smtClean="0">
              <a:solidFill>
                <a:srgbClr val="505050"/>
              </a:solidFill>
              <a:latin typeface="Arial" pitchFamily="34" charset="0"/>
              <a:cs typeface="Arial" pitchFamily="34" charset="0"/>
            </a:endParaRPr>
          </a:p>
          <a:p>
            <a:pPr lvl="0" eaLnBrk="0" fontAlgn="base" hangingPunct="0">
              <a:spcBef>
                <a:spcPct val="0"/>
              </a:spcBef>
              <a:spcAft>
                <a:spcPct val="0"/>
              </a:spcAft>
            </a:pPr>
            <a:r>
              <a:rPr lang="it-CH" sz="1050" dirty="0" err="1" smtClean="0">
                <a:solidFill>
                  <a:srgbClr val="505050"/>
                </a:solidFill>
                <a:latin typeface="Arial" pitchFamily="34" charset="0"/>
                <a:cs typeface="Arial" pitchFamily="34" charset="0"/>
              </a:rPr>
              <a:t>Sauvagine</a:t>
            </a:r>
            <a:endParaRPr lang="it-CH" sz="600" dirty="0" smtClean="0">
              <a:solidFill>
                <a:srgbClr val="505050"/>
              </a:solidFill>
              <a:latin typeface="Arial" pitchFamily="34" charset="0"/>
              <a:cs typeface="Arial" pitchFamily="34" charset="0"/>
            </a:endParaRPr>
          </a:p>
          <a:p>
            <a:pPr lvl="0" eaLnBrk="0" fontAlgn="base" hangingPunct="0">
              <a:spcBef>
                <a:spcPct val="0"/>
              </a:spcBef>
              <a:spcAft>
                <a:spcPct val="0"/>
              </a:spcAft>
            </a:pPr>
            <a:r>
              <a:rPr lang="it-CH" sz="1050" dirty="0" err="1" smtClean="0">
                <a:solidFill>
                  <a:srgbClr val="505050"/>
                </a:solidFill>
                <a:latin typeface="Arial" pitchFamily="34" charset="0"/>
                <a:cs typeface="Arial" pitchFamily="34" charset="0"/>
              </a:rPr>
              <a:t>Immunoreattività</a:t>
            </a:r>
            <a:r>
              <a:rPr lang="it-CH" sz="1050" dirty="0" smtClean="0">
                <a:solidFill>
                  <a:srgbClr val="505050"/>
                </a:solidFill>
                <a:latin typeface="Arial" pitchFamily="34" charset="0"/>
                <a:cs typeface="Arial" pitchFamily="34" charset="0"/>
              </a:rPr>
              <a:t> simile a </a:t>
            </a:r>
            <a:r>
              <a:rPr lang="it-CH" sz="1050" dirty="0" err="1" smtClean="0">
                <a:solidFill>
                  <a:srgbClr val="505050"/>
                </a:solidFill>
                <a:latin typeface="Arial" pitchFamily="34" charset="0"/>
                <a:cs typeface="Arial" pitchFamily="34" charset="0"/>
              </a:rPr>
              <a:t>Sauvagine</a:t>
            </a:r>
            <a:endParaRPr lang="it-CH" sz="600" dirty="0" smtClean="0">
              <a:solidFill>
                <a:srgbClr val="505050"/>
              </a:solidFill>
              <a:latin typeface="Arial" pitchFamily="34" charset="0"/>
              <a:cs typeface="Arial" pitchFamily="34" charset="0"/>
            </a:endParaRPr>
          </a:p>
          <a:p>
            <a:pPr lvl="0" eaLnBrk="0" fontAlgn="base" hangingPunct="0">
              <a:spcBef>
                <a:spcPct val="0"/>
              </a:spcBef>
              <a:spcAft>
                <a:spcPct val="0"/>
              </a:spcAft>
            </a:pPr>
            <a:r>
              <a:rPr lang="it-CH" sz="1050" dirty="0" err="1" smtClean="0">
                <a:solidFill>
                  <a:srgbClr val="505050"/>
                </a:solidFill>
                <a:latin typeface="Arial" pitchFamily="34" charset="0"/>
                <a:cs typeface="Arial" pitchFamily="34" charset="0"/>
              </a:rPr>
              <a:t>Dermorphins</a:t>
            </a:r>
            <a:endParaRPr lang="it-CH"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00632BA-08FB-4301-B50D-5F2CA00596D4}" type="datetime1">
              <a:rPr lang="it-CH" smtClean="0"/>
              <a:pPr/>
              <a:t>15.10.2017</a:t>
            </a:fld>
            <a:endParaRPr lang="it-CH"/>
          </a:p>
        </p:txBody>
      </p:sp>
      <p:sp>
        <p:nvSpPr>
          <p:cNvPr id="3" name="Segnaposto piè di pagina 2"/>
          <p:cNvSpPr>
            <a:spLocks noGrp="1"/>
          </p:cNvSpPr>
          <p:nvPr>
            <p:ph type="ftr" sz="quarter" idx="11"/>
          </p:nvPr>
        </p:nvSpPr>
        <p:spPr/>
        <p:txBody>
          <a:bodyPr/>
          <a:lstStyle/>
          <a:p>
            <a:r>
              <a:rPr lang="it-CH" smtClean="0"/>
              <a:t>Prof. M.D. Giancarlo PANTALEONI  Prorettore UNISRITA</a:t>
            </a:r>
            <a:endParaRPr lang="it-CH"/>
          </a:p>
        </p:txBody>
      </p:sp>
      <p:sp>
        <p:nvSpPr>
          <p:cNvPr id="4" name="Segnaposto numero diapositiva 3"/>
          <p:cNvSpPr>
            <a:spLocks noGrp="1"/>
          </p:cNvSpPr>
          <p:nvPr>
            <p:ph type="sldNum" sz="quarter" idx="12"/>
          </p:nvPr>
        </p:nvSpPr>
        <p:spPr/>
        <p:txBody>
          <a:bodyPr/>
          <a:lstStyle/>
          <a:p>
            <a:fld id="{636FC043-2B80-49F1-AC42-A292737F8566}" type="slidenum">
              <a:rPr lang="it-CH" smtClean="0"/>
              <a:pPr/>
              <a:t>37</a:t>
            </a:fld>
            <a:endParaRPr lang="it-CH"/>
          </a:p>
        </p:txBody>
      </p:sp>
      <p:pic>
        <p:nvPicPr>
          <p:cNvPr id="93186" name="Picture 2" descr="Immagine correlata"/>
          <p:cNvPicPr>
            <a:picLocks noChangeAspect="1" noChangeArrowheads="1"/>
          </p:cNvPicPr>
          <p:nvPr/>
        </p:nvPicPr>
        <p:blipFill>
          <a:blip r:embed="rId2"/>
          <a:srcRect/>
          <a:stretch>
            <a:fillRect/>
          </a:stretch>
        </p:blipFill>
        <p:spPr bwMode="auto">
          <a:xfrm>
            <a:off x="928662" y="0"/>
            <a:ext cx="7502592" cy="6572272"/>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519EC60-20B0-47AC-96F4-1AB774825B27}" type="datetime1">
              <a:rPr lang="it-CH" smtClean="0"/>
              <a:pPr/>
              <a:t>15.10.2017</a:t>
            </a:fld>
            <a:endParaRPr lang="it-CH"/>
          </a:p>
        </p:txBody>
      </p:sp>
      <p:sp>
        <p:nvSpPr>
          <p:cNvPr id="3" name="Segnaposto piè di pagina 2"/>
          <p:cNvSpPr>
            <a:spLocks noGrp="1"/>
          </p:cNvSpPr>
          <p:nvPr>
            <p:ph type="ftr" sz="quarter" idx="11"/>
          </p:nvPr>
        </p:nvSpPr>
        <p:spPr/>
        <p:txBody>
          <a:bodyPr/>
          <a:lstStyle/>
          <a:p>
            <a:r>
              <a:rPr lang="it-CH" smtClean="0"/>
              <a:t>Prof. M.D. Giancarlo PANTALEONI  Prorettore UNISRITA</a:t>
            </a:r>
            <a:endParaRPr lang="it-CH"/>
          </a:p>
        </p:txBody>
      </p:sp>
      <p:sp>
        <p:nvSpPr>
          <p:cNvPr id="4" name="Segnaposto numero diapositiva 3"/>
          <p:cNvSpPr>
            <a:spLocks noGrp="1"/>
          </p:cNvSpPr>
          <p:nvPr>
            <p:ph type="sldNum" sz="quarter" idx="12"/>
          </p:nvPr>
        </p:nvSpPr>
        <p:spPr/>
        <p:txBody>
          <a:bodyPr/>
          <a:lstStyle/>
          <a:p>
            <a:fld id="{636FC043-2B80-49F1-AC42-A292737F8566}" type="slidenum">
              <a:rPr lang="it-CH" smtClean="0"/>
              <a:pPr/>
              <a:t>38</a:t>
            </a:fld>
            <a:endParaRPr lang="it-CH"/>
          </a:p>
        </p:txBody>
      </p:sp>
      <p:pic>
        <p:nvPicPr>
          <p:cNvPr id="94210" name="Picture 2" descr="triune brain powerpoint - Google Search"/>
          <p:cNvPicPr>
            <a:picLocks noChangeAspect="1" noChangeArrowheads="1"/>
          </p:cNvPicPr>
          <p:nvPr/>
        </p:nvPicPr>
        <p:blipFill>
          <a:blip r:embed="rId2"/>
          <a:srcRect/>
          <a:stretch>
            <a:fillRect/>
          </a:stretch>
        </p:blipFill>
        <p:spPr bwMode="auto">
          <a:xfrm>
            <a:off x="785786" y="0"/>
            <a:ext cx="7024705" cy="5268528"/>
          </a:xfrm>
          <a:prstGeom prst="rect">
            <a:avLst/>
          </a:prstGeom>
          <a:noFill/>
        </p:spPr>
      </p:pic>
      <p:sp>
        <p:nvSpPr>
          <p:cNvPr id="6" name="CasellaDiTesto 5"/>
          <p:cNvSpPr txBox="1"/>
          <p:nvPr/>
        </p:nvSpPr>
        <p:spPr>
          <a:xfrm>
            <a:off x="285720" y="5143512"/>
            <a:ext cx="8429684" cy="646331"/>
          </a:xfrm>
          <a:prstGeom prst="rect">
            <a:avLst/>
          </a:prstGeom>
          <a:noFill/>
        </p:spPr>
        <p:txBody>
          <a:bodyPr wrap="square" rtlCol="0">
            <a:spAutoFit/>
          </a:bodyPr>
          <a:lstStyle/>
          <a:p>
            <a:r>
              <a:rPr lang="it-CH" dirty="0" smtClean="0">
                <a:hlinkClick r:id="rId3"/>
              </a:rPr>
              <a:t>https://it.pinterest.com/pin/383791199470182030/</a:t>
            </a:r>
            <a:endParaRPr lang="it-CH" dirty="0" smtClean="0"/>
          </a:p>
          <a:p>
            <a:endParaRPr lang="it-CH"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519EC60-20B0-47AC-96F4-1AB774825B27}" type="datetime1">
              <a:rPr lang="it-CH" smtClean="0"/>
              <a:pPr/>
              <a:t>15.10.2017</a:t>
            </a:fld>
            <a:endParaRPr lang="it-CH"/>
          </a:p>
        </p:txBody>
      </p:sp>
      <p:sp>
        <p:nvSpPr>
          <p:cNvPr id="3" name="Segnaposto piè di pagina 2"/>
          <p:cNvSpPr>
            <a:spLocks noGrp="1"/>
          </p:cNvSpPr>
          <p:nvPr>
            <p:ph type="ftr" sz="quarter" idx="11"/>
          </p:nvPr>
        </p:nvSpPr>
        <p:spPr/>
        <p:txBody>
          <a:bodyPr/>
          <a:lstStyle/>
          <a:p>
            <a:r>
              <a:rPr lang="it-CH" smtClean="0"/>
              <a:t>Prof. M.D. Giancarlo PANTALEONI  Prorettore UNISRITA</a:t>
            </a:r>
            <a:endParaRPr lang="it-CH"/>
          </a:p>
        </p:txBody>
      </p:sp>
      <p:sp>
        <p:nvSpPr>
          <p:cNvPr id="4" name="Segnaposto numero diapositiva 3"/>
          <p:cNvSpPr>
            <a:spLocks noGrp="1"/>
          </p:cNvSpPr>
          <p:nvPr>
            <p:ph type="sldNum" sz="quarter" idx="12"/>
          </p:nvPr>
        </p:nvSpPr>
        <p:spPr/>
        <p:txBody>
          <a:bodyPr/>
          <a:lstStyle/>
          <a:p>
            <a:fld id="{636FC043-2B80-49F1-AC42-A292737F8566}" type="slidenum">
              <a:rPr lang="it-CH" smtClean="0"/>
              <a:pPr/>
              <a:t>39</a:t>
            </a:fld>
            <a:endParaRPr lang="it-CH"/>
          </a:p>
        </p:txBody>
      </p:sp>
      <p:pic>
        <p:nvPicPr>
          <p:cNvPr id="99330" name="Picture 2" descr="https://artempori.files.wordpress.com/2013/08/tribrain.jpg"/>
          <p:cNvPicPr>
            <a:picLocks noChangeAspect="1" noChangeArrowheads="1"/>
          </p:cNvPicPr>
          <p:nvPr/>
        </p:nvPicPr>
        <p:blipFill>
          <a:blip r:embed="rId2"/>
          <a:srcRect/>
          <a:stretch>
            <a:fillRect/>
          </a:stretch>
        </p:blipFill>
        <p:spPr bwMode="auto">
          <a:xfrm>
            <a:off x="1" y="500042"/>
            <a:ext cx="9144000" cy="5849598"/>
          </a:xfrm>
          <a:prstGeom prst="rect">
            <a:avLst/>
          </a:prstGeom>
          <a:noFill/>
        </p:spPr>
      </p:pic>
      <p:sp>
        <p:nvSpPr>
          <p:cNvPr id="7" name="CasellaDiTesto 6"/>
          <p:cNvSpPr txBox="1"/>
          <p:nvPr/>
        </p:nvSpPr>
        <p:spPr>
          <a:xfrm>
            <a:off x="0" y="0"/>
            <a:ext cx="9001156" cy="646331"/>
          </a:xfrm>
          <a:prstGeom prst="rect">
            <a:avLst/>
          </a:prstGeom>
          <a:noFill/>
        </p:spPr>
        <p:txBody>
          <a:bodyPr wrap="square" rtlCol="0">
            <a:spAutoFit/>
          </a:bodyPr>
          <a:lstStyle/>
          <a:p>
            <a:pPr algn="ctr"/>
            <a:r>
              <a:rPr lang="it-CH" dirty="0" smtClean="0">
                <a:hlinkClick r:id="rId3"/>
              </a:rPr>
              <a:t>https://artempori.files.wordpress.com/2013/08/tribrain.jpg</a:t>
            </a:r>
            <a:endParaRPr lang="it-CH" dirty="0" smtClean="0"/>
          </a:p>
          <a:p>
            <a:pPr algn="ctr"/>
            <a:endParaRPr lang="it-CH"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43165937-F7B5-4E02-8914-5F6C8CD942DB}" type="datetime1">
              <a:rPr lang="it-CH" smtClean="0"/>
              <a:pPr/>
              <a:t>15.10.2017</a:t>
            </a:fld>
            <a:endParaRPr lang="it-CH"/>
          </a:p>
        </p:txBody>
      </p:sp>
      <p:sp>
        <p:nvSpPr>
          <p:cNvPr id="3" name="Segnaposto piè di pagina 2"/>
          <p:cNvSpPr>
            <a:spLocks noGrp="1"/>
          </p:cNvSpPr>
          <p:nvPr>
            <p:ph type="ftr" sz="quarter" idx="11"/>
          </p:nvPr>
        </p:nvSpPr>
        <p:spPr/>
        <p:txBody>
          <a:bodyPr/>
          <a:lstStyle/>
          <a:p>
            <a:r>
              <a:rPr lang="it-CH" smtClean="0"/>
              <a:t>Prof. M.D. Giancarlo PANTALEONI  Prorettore UNISRITA</a:t>
            </a:r>
            <a:endParaRPr lang="it-CH"/>
          </a:p>
        </p:txBody>
      </p:sp>
      <p:sp>
        <p:nvSpPr>
          <p:cNvPr id="4" name="Segnaposto numero diapositiva 3"/>
          <p:cNvSpPr>
            <a:spLocks noGrp="1"/>
          </p:cNvSpPr>
          <p:nvPr>
            <p:ph type="sldNum" sz="quarter" idx="12"/>
          </p:nvPr>
        </p:nvSpPr>
        <p:spPr/>
        <p:txBody>
          <a:bodyPr/>
          <a:lstStyle/>
          <a:p>
            <a:fld id="{636FC043-2B80-49F1-AC42-A292737F8566}" type="slidenum">
              <a:rPr lang="it-CH" smtClean="0"/>
              <a:pPr/>
              <a:t>4</a:t>
            </a:fld>
            <a:endParaRPr lang="it-CH"/>
          </a:p>
        </p:txBody>
      </p:sp>
      <p:pic>
        <p:nvPicPr>
          <p:cNvPr id="92162" name="Picture 2"/>
          <p:cNvPicPr>
            <a:picLocks noChangeAspect="1" noChangeArrowheads="1"/>
          </p:cNvPicPr>
          <p:nvPr/>
        </p:nvPicPr>
        <p:blipFill>
          <a:blip r:embed="rId2"/>
          <a:srcRect/>
          <a:stretch>
            <a:fillRect/>
          </a:stretch>
        </p:blipFill>
        <p:spPr bwMode="auto">
          <a:xfrm>
            <a:off x="71406" y="214290"/>
            <a:ext cx="8501122" cy="6072230"/>
          </a:xfrm>
          <a:prstGeom prst="rect">
            <a:avLst/>
          </a:prstGeom>
          <a:noFill/>
          <a:ln w="9525">
            <a:noFill/>
            <a:miter lim="800000"/>
            <a:headEnd/>
            <a:tailEnd/>
          </a:ln>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519EC60-20B0-47AC-96F4-1AB774825B27}" type="datetime1">
              <a:rPr lang="it-CH" smtClean="0"/>
              <a:pPr/>
              <a:t>15.10.2017</a:t>
            </a:fld>
            <a:endParaRPr lang="it-CH"/>
          </a:p>
        </p:txBody>
      </p:sp>
      <p:sp>
        <p:nvSpPr>
          <p:cNvPr id="3" name="Segnaposto piè di pagina 2"/>
          <p:cNvSpPr>
            <a:spLocks noGrp="1"/>
          </p:cNvSpPr>
          <p:nvPr>
            <p:ph type="ftr" sz="quarter" idx="11"/>
          </p:nvPr>
        </p:nvSpPr>
        <p:spPr/>
        <p:txBody>
          <a:bodyPr/>
          <a:lstStyle/>
          <a:p>
            <a:r>
              <a:rPr lang="it-CH" smtClean="0"/>
              <a:t>Prof. M.D. Giancarlo PANTALEONI  Prorettore UNISRITA</a:t>
            </a:r>
            <a:endParaRPr lang="it-CH"/>
          </a:p>
        </p:txBody>
      </p:sp>
      <p:sp>
        <p:nvSpPr>
          <p:cNvPr id="4" name="Segnaposto numero diapositiva 3"/>
          <p:cNvSpPr>
            <a:spLocks noGrp="1"/>
          </p:cNvSpPr>
          <p:nvPr>
            <p:ph type="sldNum" sz="quarter" idx="12"/>
          </p:nvPr>
        </p:nvSpPr>
        <p:spPr/>
        <p:txBody>
          <a:bodyPr/>
          <a:lstStyle/>
          <a:p>
            <a:fld id="{636FC043-2B80-49F1-AC42-A292737F8566}" type="slidenum">
              <a:rPr lang="it-CH" smtClean="0"/>
              <a:pPr/>
              <a:t>40</a:t>
            </a:fld>
            <a:endParaRPr lang="it-CH"/>
          </a:p>
        </p:txBody>
      </p:sp>
      <p:sp>
        <p:nvSpPr>
          <p:cNvPr id="5" name="CasellaDiTesto 4"/>
          <p:cNvSpPr txBox="1"/>
          <p:nvPr/>
        </p:nvSpPr>
        <p:spPr>
          <a:xfrm>
            <a:off x="0" y="0"/>
            <a:ext cx="9144000" cy="6247864"/>
          </a:xfrm>
          <a:prstGeom prst="rect">
            <a:avLst/>
          </a:prstGeom>
          <a:solidFill>
            <a:srgbClr val="FFFF00">
              <a:alpha val="36000"/>
            </a:srgbClr>
          </a:solidFill>
        </p:spPr>
        <p:txBody>
          <a:bodyPr wrap="square" rtlCol="0">
            <a:spAutoFit/>
          </a:bodyPr>
          <a:lstStyle/>
          <a:p>
            <a:pPr algn="ctr"/>
            <a:r>
              <a:rPr lang="it-CH" sz="4000" b="1" dirty="0" smtClean="0">
                <a:effectLst>
                  <a:outerShdw blurRad="38100" dist="38100" dir="2700000" algn="tl">
                    <a:srgbClr val="000000">
                      <a:alpha val="43137"/>
                    </a:srgbClr>
                  </a:outerShdw>
                </a:effectLst>
              </a:rPr>
              <a:t>RIFLESSIONE MONDIALE URGENTE Post COP 21 di Parigi 2015 e Post COP 22 di Marrakech 2016,</a:t>
            </a:r>
          </a:p>
          <a:p>
            <a:pPr algn="ctr"/>
            <a:r>
              <a:rPr lang="it-CH" sz="4000" dirty="0" smtClean="0"/>
              <a:t> </a:t>
            </a:r>
            <a:r>
              <a:rPr lang="it-CH" sz="4000" b="1" u="sng" dirty="0" smtClean="0">
                <a:solidFill>
                  <a:srgbClr val="FF0000"/>
                </a:solidFill>
                <a:effectLst>
                  <a:outerShdw blurRad="38100" dist="38100" dir="2700000" algn="tl">
                    <a:srgbClr val="000000">
                      <a:alpha val="43137"/>
                    </a:srgbClr>
                  </a:outerShdw>
                </a:effectLst>
              </a:rPr>
              <a:t>SULL’ IMPORTANZA DELLA &lt;&lt;EDUCAZIONE ALLA SALUTE ED AI COMPORTAMENTI NEGATIVI UMANI DA CORREGGERE E PREVENIRE </a:t>
            </a:r>
            <a:r>
              <a:rPr lang="it-CH" sz="4000" dirty="0" smtClean="0"/>
              <a:t>(= Danno Antropico contro la sopravvivenza di ogni specie vivente procariotica ed eucariotica) </a:t>
            </a:r>
          </a:p>
          <a:p>
            <a:r>
              <a:rPr lang="it-CH" sz="2000" dirty="0" smtClean="0"/>
              <a:t>( anche dopo gli studi sulla BEHAVIORAL TERATOGENESIS  di Pantaleoni e Collaboratori L’Aquila: vedi sotto …).</a:t>
            </a:r>
            <a:endParaRPr lang="it-CH" sz="20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519EC60-20B0-47AC-96F4-1AB774825B27}" type="datetime1">
              <a:rPr lang="it-CH" smtClean="0"/>
              <a:pPr/>
              <a:t>15.10.2017</a:t>
            </a:fld>
            <a:endParaRPr lang="it-CH"/>
          </a:p>
        </p:txBody>
      </p:sp>
      <p:sp>
        <p:nvSpPr>
          <p:cNvPr id="3" name="Segnaposto piè di pagina 2"/>
          <p:cNvSpPr>
            <a:spLocks noGrp="1"/>
          </p:cNvSpPr>
          <p:nvPr>
            <p:ph type="ftr" sz="quarter" idx="11"/>
          </p:nvPr>
        </p:nvSpPr>
        <p:spPr/>
        <p:txBody>
          <a:bodyPr/>
          <a:lstStyle/>
          <a:p>
            <a:r>
              <a:rPr lang="it-CH" smtClean="0"/>
              <a:t>Prof. M.D. Giancarlo PANTALEONI  Prorettore UNISRITA</a:t>
            </a:r>
            <a:endParaRPr lang="it-CH"/>
          </a:p>
        </p:txBody>
      </p:sp>
      <p:sp>
        <p:nvSpPr>
          <p:cNvPr id="4" name="Segnaposto numero diapositiva 3"/>
          <p:cNvSpPr>
            <a:spLocks noGrp="1"/>
          </p:cNvSpPr>
          <p:nvPr>
            <p:ph type="sldNum" sz="quarter" idx="12"/>
          </p:nvPr>
        </p:nvSpPr>
        <p:spPr/>
        <p:txBody>
          <a:bodyPr/>
          <a:lstStyle/>
          <a:p>
            <a:fld id="{636FC043-2B80-49F1-AC42-A292737F8566}" type="slidenum">
              <a:rPr lang="it-CH" smtClean="0"/>
              <a:pPr/>
              <a:t>41</a:t>
            </a:fld>
            <a:endParaRPr lang="it-CH"/>
          </a:p>
        </p:txBody>
      </p:sp>
      <p:sp>
        <p:nvSpPr>
          <p:cNvPr id="5" name="CasellaDiTesto 4"/>
          <p:cNvSpPr txBox="1"/>
          <p:nvPr/>
        </p:nvSpPr>
        <p:spPr>
          <a:xfrm>
            <a:off x="0" y="0"/>
            <a:ext cx="9144000" cy="6001643"/>
          </a:xfrm>
          <a:prstGeom prst="rect">
            <a:avLst/>
          </a:prstGeom>
          <a:solidFill>
            <a:srgbClr val="FFFF00">
              <a:alpha val="57000"/>
            </a:srgbClr>
          </a:solidFill>
        </p:spPr>
        <p:txBody>
          <a:bodyPr wrap="square" rtlCol="0">
            <a:spAutoFit/>
          </a:bodyPr>
          <a:lstStyle/>
          <a:p>
            <a:pPr algn="ctr"/>
            <a:r>
              <a:rPr lang="it-CH" sz="6600" dirty="0" smtClean="0"/>
              <a:t>SONO PRONTI IMPORTANTI </a:t>
            </a:r>
          </a:p>
          <a:p>
            <a:pPr algn="ctr"/>
            <a:r>
              <a:rPr lang="it-CH" sz="6600" b="1" dirty="0" smtClean="0">
                <a:solidFill>
                  <a:srgbClr val="FF0000"/>
                </a:solidFill>
                <a:effectLst>
                  <a:outerShdw blurRad="38100" dist="38100" dir="2700000" algn="tl">
                    <a:srgbClr val="000000">
                      <a:alpha val="43137"/>
                    </a:srgbClr>
                  </a:outerShdw>
                </a:effectLst>
              </a:rPr>
              <a:t>&lt;&lt;MASTER UNISRITA&gt;&gt;</a:t>
            </a:r>
          </a:p>
          <a:p>
            <a:pPr algn="ctr"/>
            <a:r>
              <a:rPr lang="it-CH" sz="6600" dirty="0" smtClean="0"/>
              <a:t> </a:t>
            </a:r>
            <a:r>
              <a:rPr lang="it-CH" sz="6000" dirty="0" smtClean="0"/>
              <a:t>ED ALTRI IN FORMAZIONE ED ADEGUAMENTO AGLI EVENTI EMERGENTI</a:t>
            </a:r>
            <a:endParaRPr lang="it-CH" sz="60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455D266C-68FF-41DD-9FCC-1AA90C171473}" type="datetime1">
              <a:rPr lang="it-CH" smtClean="0"/>
              <a:pPr/>
              <a:t>15.10.2017</a:t>
            </a:fld>
            <a:endParaRPr lang="it-CH"/>
          </a:p>
        </p:txBody>
      </p:sp>
      <p:sp>
        <p:nvSpPr>
          <p:cNvPr id="3" name="Segnaposto piè di pagina 2"/>
          <p:cNvSpPr>
            <a:spLocks noGrp="1"/>
          </p:cNvSpPr>
          <p:nvPr>
            <p:ph type="ftr" sz="quarter" idx="11"/>
          </p:nvPr>
        </p:nvSpPr>
        <p:spPr/>
        <p:txBody>
          <a:bodyPr/>
          <a:lstStyle/>
          <a:p>
            <a:r>
              <a:rPr lang="it-CH" smtClean="0"/>
              <a:t>Prof. M.D. Giancarlo PANTALEONI  Prorettore UNISRITA</a:t>
            </a:r>
            <a:endParaRPr lang="it-CH"/>
          </a:p>
        </p:txBody>
      </p:sp>
      <p:sp>
        <p:nvSpPr>
          <p:cNvPr id="4" name="Segnaposto numero diapositiva 3"/>
          <p:cNvSpPr>
            <a:spLocks noGrp="1"/>
          </p:cNvSpPr>
          <p:nvPr>
            <p:ph type="sldNum" sz="quarter" idx="12"/>
          </p:nvPr>
        </p:nvSpPr>
        <p:spPr/>
        <p:txBody>
          <a:bodyPr/>
          <a:lstStyle/>
          <a:p>
            <a:fld id="{636FC043-2B80-49F1-AC42-A292737F8566}" type="slidenum">
              <a:rPr lang="it-CH" smtClean="0"/>
              <a:pPr/>
              <a:t>42</a:t>
            </a:fld>
            <a:endParaRPr lang="it-CH"/>
          </a:p>
        </p:txBody>
      </p:sp>
      <p:sp>
        <p:nvSpPr>
          <p:cNvPr id="5" name="Rettangolo 4"/>
          <p:cNvSpPr/>
          <p:nvPr/>
        </p:nvSpPr>
        <p:spPr>
          <a:xfrm>
            <a:off x="214282" y="0"/>
            <a:ext cx="8786874" cy="6370975"/>
          </a:xfrm>
          <a:prstGeom prst="rect">
            <a:avLst/>
          </a:prstGeom>
        </p:spPr>
        <p:txBody>
          <a:bodyPr wrap="square">
            <a:spAutoFit/>
          </a:bodyPr>
          <a:lstStyle/>
          <a:p>
            <a:pPr algn="ctr"/>
            <a:r>
              <a:rPr lang="it-CH" sz="3600" b="1" u="sng" dirty="0" smtClean="0">
                <a:solidFill>
                  <a:srgbClr val="FF0000"/>
                </a:solidFill>
                <a:effectLst>
                  <a:outerShdw blurRad="38100" dist="38100" dir="2700000" algn="tl">
                    <a:srgbClr val="000000">
                      <a:alpha val="43137"/>
                    </a:srgbClr>
                  </a:outerShdw>
                </a:effectLst>
              </a:rPr>
              <a:t>SINTESI </a:t>
            </a:r>
            <a:r>
              <a:rPr lang="it-CH" sz="3600" b="1" u="sng" dirty="0" err="1" smtClean="0">
                <a:solidFill>
                  <a:srgbClr val="FF0000"/>
                </a:solidFill>
                <a:effectLst>
                  <a:outerShdw blurRad="38100" dist="38100" dir="2700000" algn="tl">
                    <a:srgbClr val="000000">
                      <a:alpha val="43137"/>
                    </a:srgbClr>
                  </a:outerShdw>
                </a:effectLst>
              </a:rPr>
              <a:t>DI</a:t>
            </a:r>
            <a:r>
              <a:rPr lang="it-CH" sz="3600" b="1" u="sng" dirty="0" smtClean="0">
                <a:solidFill>
                  <a:srgbClr val="FF0000"/>
                </a:solidFill>
                <a:effectLst>
                  <a:outerShdw blurRad="38100" dist="38100" dir="2700000" algn="tl">
                    <a:srgbClr val="000000">
                      <a:alpha val="43137"/>
                    </a:srgbClr>
                  </a:outerShdw>
                </a:effectLst>
              </a:rPr>
              <a:t> EVIDENZE ATTUALI ANNO 2017 </a:t>
            </a:r>
          </a:p>
          <a:p>
            <a:pPr algn="ctr"/>
            <a:r>
              <a:rPr lang="it-CH" sz="2800" b="1" dirty="0" smtClean="0">
                <a:solidFill>
                  <a:srgbClr val="FF0000"/>
                </a:solidFill>
                <a:effectLst>
                  <a:outerShdw blurRad="38100" dist="38100" dir="2700000" algn="tl">
                    <a:srgbClr val="000000">
                      <a:alpha val="43137"/>
                    </a:srgbClr>
                  </a:outerShdw>
                </a:effectLst>
              </a:rPr>
              <a:t>del DANNO ANTROPICO GENERALE </a:t>
            </a:r>
          </a:p>
          <a:p>
            <a:pPr algn="ctr"/>
            <a:r>
              <a:rPr lang="it-CH" sz="2800" b="1" dirty="0" smtClean="0">
                <a:solidFill>
                  <a:srgbClr val="FF0000"/>
                </a:solidFill>
                <a:effectLst>
                  <a:outerShdw blurRad="38100" dist="38100" dir="2700000" algn="tl">
                    <a:srgbClr val="000000">
                      <a:alpha val="43137"/>
                    </a:srgbClr>
                  </a:outerShdw>
                </a:effectLst>
              </a:rPr>
              <a:t>Da &lt;&lt;INQUINAMENTO AMBIENTALE e SALUTE&gt;&gt;  </a:t>
            </a:r>
            <a:r>
              <a:rPr lang="it-CH" dirty="0" smtClean="0">
                <a:hlinkClick r:id="rId2"/>
              </a:rPr>
              <a:t>http://www.effettoterra.org/servizi/inquinamento/</a:t>
            </a:r>
            <a:r>
              <a:rPr lang="it-CH" dirty="0" err="1" smtClean="0">
                <a:hlinkClick r:id="rId2"/>
              </a:rPr>
              <a:t>inquinamento.html</a:t>
            </a:r>
            <a:endParaRPr lang="it-CH" sz="2800" dirty="0" smtClean="0"/>
          </a:p>
          <a:p>
            <a:pPr algn="ctr"/>
            <a:r>
              <a:rPr lang="it-CH" sz="2800" b="1" i="1" u="sng" dirty="0" smtClean="0">
                <a:solidFill>
                  <a:srgbClr val="FF0000"/>
                </a:solidFill>
              </a:rPr>
              <a:t>Cause Generali  Chimiche e Fisiche,  prodotte da</a:t>
            </a:r>
            <a:r>
              <a:rPr lang="it-CH" sz="2800" i="1" dirty="0" smtClean="0"/>
              <a:t>:</a:t>
            </a:r>
            <a:r>
              <a:rPr lang="it-CH" sz="2800" dirty="0" smtClean="0"/>
              <a:t>								. </a:t>
            </a:r>
          </a:p>
          <a:p>
            <a:pPr marL="342900" indent="-342900">
              <a:buFont typeface="+mj-lt"/>
              <a:buAutoNum type="arabicPeriod"/>
            </a:pPr>
            <a:r>
              <a:rPr lang="it-CH" sz="2000" dirty="0" smtClean="0">
                <a:effectLst>
                  <a:outerShdw blurRad="38100" dist="38100" dir="2700000" algn="tl">
                    <a:srgbClr val="000000">
                      <a:alpha val="43137"/>
                    </a:srgbClr>
                  </a:outerShdw>
                </a:effectLst>
              </a:rPr>
              <a:t>TRAFFICO</a:t>
            </a:r>
            <a:r>
              <a:rPr lang="it-CH" sz="2000" dirty="0" smtClean="0"/>
              <a:t> Autoveicolare. </a:t>
            </a:r>
          </a:p>
          <a:p>
            <a:pPr marL="342900" indent="-342900">
              <a:buFont typeface="+mj-lt"/>
              <a:buAutoNum type="arabicPeriod"/>
            </a:pPr>
            <a:r>
              <a:rPr lang="it-CH" sz="2000" dirty="0" smtClean="0">
                <a:effectLst>
                  <a:outerShdw blurRad="38100" dist="38100" dir="2700000" algn="tl">
                    <a:srgbClr val="000000">
                      <a:alpha val="43137"/>
                    </a:srgbClr>
                  </a:outerShdw>
                </a:effectLst>
              </a:rPr>
              <a:t>COMBUSTIONE</a:t>
            </a:r>
            <a:r>
              <a:rPr lang="it-CH" sz="2000" dirty="0" smtClean="0"/>
              <a:t> .</a:t>
            </a:r>
          </a:p>
          <a:p>
            <a:pPr marL="342900" indent="-342900">
              <a:buFont typeface="+mj-lt"/>
              <a:buAutoNum type="arabicPeriod"/>
            </a:pPr>
            <a:r>
              <a:rPr lang="it-CH" sz="2000" dirty="0" smtClean="0">
                <a:effectLst>
                  <a:outerShdw blurRad="38100" dist="38100" dir="2700000" algn="tl">
                    <a:srgbClr val="000000">
                      <a:alpha val="43137"/>
                    </a:srgbClr>
                  </a:outerShdw>
                </a:effectLst>
              </a:rPr>
              <a:t>PROCESSI INDUSTRIALI </a:t>
            </a:r>
            <a:r>
              <a:rPr lang="it-CH" sz="2000" dirty="0" smtClean="0"/>
              <a:t>come :</a:t>
            </a:r>
          </a:p>
          <a:p>
            <a:pPr marL="342900" indent="-342900"/>
            <a:r>
              <a:rPr lang="it-CH" sz="2000" dirty="0" smtClean="0"/>
              <a:t> 		a) produzione di acido solforico (H2SO4)</a:t>
            </a:r>
          </a:p>
          <a:p>
            <a:r>
              <a:rPr lang="it-CH" sz="2000" dirty="0" smtClean="0"/>
              <a:t>	b) lavorazioni di materie plastiche</a:t>
            </a:r>
          </a:p>
          <a:p>
            <a:r>
              <a:rPr lang="it-CH" sz="2000" dirty="0" smtClean="0"/>
              <a:t>	c) incenerimento di rifiuti</a:t>
            </a:r>
          </a:p>
          <a:p>
            <a:r>
              <a:rPr lang="it-CH" sz="2000" dirty="0" smtClean="0"/>
              <a:t>	d) produzione di fertilizzanti azotati</a:t>
            </a:r>
          </a:p>
          <a:p>
            <a:r>
              <a:rPr lang="it-CH" sz="2000" dirty="0" smtClean="0"/>
              <a:t>	e) </a:t>
            </a:r>
            <a:r>
              <a:rPr lang="it-CH" sz="2000" u="sng" dirty="0" smtClean="0"/>
              <a:t>impianti termici ( Freons ecc..ecc…)</a:t>
            </a:r>
          </a:p>
          <a:p>
            <a:r>
              <a:rPr lang="it-CH" sz="2000" dirty="0" smtClean="0"/>
              <a:t>	f) centrali termoelettriche</a:t>
            </a:r>
          </a:p>
          <a:p>
            <a:r>
              <a:rPr lang="it-CH" sz="2000" dirty="0" smtClean="0"/>
              <a:t>	g) impianti siderurgici</a:t>
            </a:r>
          </a:p>
          <a:p>
            <a:r>
              <a:rPr lang="it-CH" sz="2000" dirty="0" smtClean="0"/>
              <a:t>	h) industrie petrolchimiche</a:t>
            </a:r>
          </a:p>
          <a:p>
            <a:r>
              <a:rPr lang="it-CH" sz="2000" dirty="0" smtClean="0"/>
              <a:t>	i) Telefonini, ecc..ecc..</a:t>
            </a:r>
            <a:endParaRPr lang="it-CH" sz="20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6A0D4FFD-61BB-41F0-9214-ED7F18224ED6}" type="datetime1">
              <a:rPr lang="it-CH" smtClean="0"/>
              <a:pPr/>
              <a:t>15.10.2017</a:t>
            </a:fld>
            <a:endParaRPr lang="it-CH"/>
          </a:p>
        </p:txBody>
      </p:sp>
      <p:sp>
        <p:nvSpPr>
          <p:cNvPr id="3" name="Segnaposto piè di pagina 2"/>
          <p:cNvSpPr>
            <a:spLocks noGrp="1"/>
          </p:cNvSpPr>
          <p:nvPr>
            <p:ph type="ftr" sz="quarter" idx="11"/>
          </p:nvPr>
        </p:nvSpPr>
        <p:spPr/>
        <p:txBody>
          <a:bodyPr/>
          <a:lstStyle/>
          <a:p>
            <a:r>
              <a:rPr lang="it-CH" smtClean="0"/>
              <a:t>Prof. M.D. Giancarlo PANTALEONI  Prorettore UNISRITA</a:t>
            </a:r>
            <a:endParaRPr lang="it-CH"/>
          </a:p>
        </p:txBody>
      </p:sp>
      <p:sp>
        <p:nvSpPr>
          <p:cNvPr id="4" name="Segnaposto numero diapositiva 3"/>
          <p:cNvSpPr>
            <a:spLocks noGrp="1"/>
          </p:cNvSpPr>
          <p:nvPr>
            <p:ph type="sldNum" sz="quarter" idx="12"/>
          </p:nvPr>
        </p:nvSpPr>
        <p:spPr/>
        <p:txBody>
          <a:bodyPr/>
          <a:lstStyle/>
          <a:p>
            <a:fld id="{636FC043-2B80-49F1-AC42-A292737F8566}" type="slidenum">
              <a:rPr lang="it-CH" smtClean="0"/>
              <a:pPr/>
              <a:t>43</a:t>
            </a:fld>
            <a:endParaRPr lang="it-CH"/>
          </a:p>
        </p:txBody>
      </p:sp>
      <p:sp>
        <p:nvSpPr>
          <p:cNvPr id="5" name="Rettangolo 4"/>
          <p:cNvSpPr/>
          <p:nvPr/>
        </p:nvSpPr>
        <p:spPr>
          <a:xfrm>
            <a:off x="142844" y="0"/>
            <a:ext cx="8786874" cy="6463308"/>
          </a:xfrm>
          <a:prstGeom prst="rect">
            <a:avLst/>
          </a:prstGeom>
        </p:spPr>
        <p:txBody>
          <a:bodyPr wrap="square">
            <a:spAutoFit/>
          </a:bodyPr>
          <a:lstStyle/>
          <a:p>
            <a:pPr algn="ctr"/>
            <a:r>
              <a:rPr lang="it-CH" b="1" u="sng" dirty="0" smtClean="0"/>
              <a:t>INQUINAMENTO DEL SUOLO</a:t>
            </a:r>
          </a:p>
          <a:p>
            <a:r>
              <a:rPr lang="it-CH" b="1" dirty="0" smtClean="0"/>
              <a:t/>
            </a:r>
            <a:br>
              <a:rPr lang="it-CH" b="1" dirty="0" smtClean="0"/>
            </a:br>
            <a:r>
              <a:rPr lang="it-CH" b="1" dirty="0" smtClean="0"/>
              <a:t>L</a:t>
            </a:r>
            <a:r>
              <a:rPr lang="it-CH" dirty="0" smtClean="0"/>
              <a:t>'uomo è il protagonista principale, nella maggior parte dei casi, questo tipo di inquinamento può essere prodotto da uno smaltimento errato di reflui, quindi da un errato smaltimento delle acque usate nei processi produttivi o di fogna, in agricoltura dall'alterazione delle acque e del suolo mediante pesticidi, concimi chimici e diserbanti, o dall'ammasso di materiali di scarto con annessi prodotti chimici inquinanti. </a:t>
            </a:r>
            <a:br>
              <a:rPr lang="it-CH" dirty="0" smtClean="0"/>
            </a:br>
            <a:r>
              <a:rPr lang="it-CH" b="1" dirty="0" smtClean="0"/>
              <a:t/>
            </a:r>
            <a:br>
              <a:rPr lang="it-CH" b="1" dirty="0" smtClean="0"/>
            </a:br>
            <a:r>
              <a:rPr lang="it-CH" b="1" dirty="0" smtClean="0"/>
              <a:t>Cause </a:t>
            </a:r>
            <a:br>
              <a:rPr lang="it-CH" b="1" dirty="0" smtClean="0"/>
            </a:br>
            <a:r>
              <a:rPr lang="it-CH" dirty="0" smtClean="0"/>
              <a:t>I rifiuti solidi, liquidi e gassosi sono la causa principale dell'inquinamento del suolo; carta, vetro, plastica (solidi non biodegradabili), vengono smaltiti (dall'uomo) in modo errato, poi citiamo, concimi chimici, fertilizzanti, insetticidi, medicinali liquidi scaduti, liquidi delle pile usate (tutti rifiuti liquidi), oltre al CFC, che viene espulso dalle bombolette spray, e ai combustibili fossili come petrolio (e derivati), carbone, gas naturale (rifiuti gassosi). Abbiamo, inoltre, i rifiuti tossici e nocivi: l'arsenico, il mercurio cromo e il piombo, sostanze tossiche che solitamente vengono prodotte dai rifiuti industriali. </a:t>
            </a:r>
            <a:br>
              <a:rPr lang="it-CH" dirty="0" smtClean="0"/>
            </a:br>
            <a:r>
              <a:rPr lang="it-CH" b="1" dirty="0" smtClean="0"/>
              <a:t/>
            </a:r>
            <a:br>
              <a:rPr lang="it-CH" b="1" dirty="0" smtClean="0"/>
            </a:br>
            <a:r>
              <a:rPr lang="it-CH" b="1" dirty="0" smtClean="0"/>
              <a:t>Conseguenze per la salute</a:t>
            </a:r>
            <a:br>
              <a:rPr lang="it-CH" b="1" dirty="0" smtClean="0"/>
            </a:br>
            <a:r>
              <a:rPr lang="it-CH" dirty="0" smtClean="0"/>
              <a:t>Le sostanze inquinanti elencate al punto precedente, depositandosi sul terreno, creano danni all'ambiente e di conseguenza all'uomo. I metalli pesanti da rifiuti industriali, per esempio, "attaccano" l'apparato respiratorio, lo stomaco, l'intestino,  l'apparato cardiocircolatorio e il sistema nervoso; tra le malattie più comuni, mal di testa, depressione, insonnia e irascibilità, ma i soggetti più a rischi, vista la vulnerabilità, sono i bambini.</a:t>
            </a:r>
            <a:endParaRPr lang="it-CH"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224F9D21-41F1-4D3F-8710-BB35750B3253}" type="datetime1">
              <a:rPr lang="it-CH" smtClean="0"/>
              <a:pPr/>
              <a:t>15.10.2017</a:t>
            </a:fld>
            <a:endParaRPr lang="it-CH"/>
          </a:p>
        </p:txBody>
      </p:sp>
      <p:sp>
        <p:nvSpPr>
          <p:cNvPr id="3" name="Segnaposto piè di pagina 2"/>
          <p:cNvSpPr>
            <a:spLocks noGrp="1"/>
          </p:cNvSpPr>
          <p:nvPr>
            <p:ph type="ftr" sz="quarter" idx="11"/>
          </p:nvPr>
        </p:nvSpPr>
        <p:spPr/>
        <p:txBody>
          <a:bodyPr/>
          <a:lstStyle/>
          <a:p>
            <a:r>
              <a:rPr lang="it-CH" smtClean="0"/>
              <a:t>Prof. M.D. Giancarlo PANTALEONI  Prorettore UNISRITA</a:t>
            </a:r>
            <a:endParaRPr lang="it-CH"/>
          </a:p>
        </p:txBody>
      </p:sp>
      <p:sp>
        <p:nvSpPr>
          <p:cNvPr id="4" name="Segnaposto numero diapositiva 3"/>
          <p:cNvSpPr>
            <a:spLocks noGrp="1"/>
          </p:cNvSpPr>
          <p:nvPr>
            <p:ph type="sldNum" sz="quarter" idx="12"/>
          </p:nvPr>
        </p:nvSpPr>
        <p:spPr/>
        <p:txBody>
          <a:bodyPr/>
          <a:lstStyle/>
          <a:p>
            <a:fld id="{636FC043-2B80-49F1-AC42-A292737F8566}" type="slidenum">
              <a:rPr lang="it-CH" smtClean="0"/>
              <a:pPr/>
              <a:t>44</a:t>
            </a:fld>
            <a:endParaRPr lang="it-CH"/>
          </a:p>
        </p:txBody>
      </p:sp>
      <p:sp>
        <p:nvSpPr>
          <p:cNvPr id="5" name="Rettangolo 4"/>
          <p:cNvSpPr/>
          <p:nvPr/>
        </p:nvSpPr>
        <p:spPr>
          <a:xfrm>
            <a:off x="0" y="0"/>
            <a:ext cx="9144000" cy="6555641"/>
          </a:xfrm>
          <a:prstGeom prst="rect">
            <a:avLst/>
          </a:prstGeom>
        </p:spPr>
        <p:txBody>
          <a:bodyPr wrap="square">
            <a:spAutoFit/>
          </a:bodyPr>
          <a:lstStyle/>
          <a:p>
            <a:pPr algn="ctr"/>
            <a:r>
              <a:rPr lang="it-CH" b="1" u="sng" dirty="0" smtClean="0"/>
              <a:t>INQUINAMENTO IDRICO per DANNO ANTROPICO</a:t>
            </a:r>
          </a:p>
          <a:p>
            <a:r>
              <a:rPr lang="it-CH" dirty="0" smtClean="0"/>
              <a:t/>
            </a:r>
            <a:br>
              <a:rPr lang="it-CH" dirty="0" smtClean="0"/>
            </a:br>
            <a:r>
              <a:rPr lang="it-CH" sz="1600" dirty="0" smtClean="0"/>
              <a:t>L'acqua e sicuramente uno degli elementi fondamentali per la vita dell'uomo</a:t>
            </a:r>
          </a:p>
          <a:p>
            <a:r>
              <a:rPr lang="it-CH" sz="1600" dirty="0" smtClean="0"/>
              <a:t>. L'INQUINAMENTO IDRICO non è altro che lo smaltimento di sostanze dannose che l'uomo effettua nell'ambiente idrico compromettendo un elemento con cui si è continuamente in contatto. TUTTA L'ACQUA PRELEVATA DAGLI ACQUEDOTTI RITORNA NEL CICLO NATURALE COME ACQUA INQUINATA da detersivi, residui organici, e nel caso delle industrie, sostanze chimiche e tossiche (fertilizzanti, pesticidi, concimi chimici).</a:t>
            </a:r>
          </a:p>
          <a:p>
            <a:endParaRPr lang="it-CH" dirty="0" smtClean="0"/>
          </a:p>
          <a:p>
            <a:pPr algn="ctr"/>
            <a:r>
              <a:rPr lang="it-CH" dirty="0" smtClean="0">
                <a:solidFill>
                  <a:srgbClr val="0070C0"/>
                </a:solidFill>
                <a:effectLst>
                  <a:outerShdw blurRad="38100" dist="38100" dir="2700000" algn="tl">
                    <a:srgbClr val="000000">
                      <a:alpha val="43137"/>
                    </a:srgbClr>
                  </a:outerShdw>
                </a:effectLst>
              </a:rPr>
              <a:t>DIMINUZIONE Di RISORSE IDRICHE, AVVELENAMENTO DEL TERRITORIO e DISAGI ALLA SALUTE</a:t>
            </a:r>
            <a:r>
              <a:rPr lang="it-CH" dirty="0" smtClean="0"/>
              <a:t>.</a:t>
            </a:r>
          </a:p>
          <a:p>
            <a:r>
              <a:rPr lang="it-CH" b="1" dirty="0" smtClean="0"/>
              <a:t>Cause</a:t>
            </a:r>
            <a:r>
              <a:rPr lang="it-CH" dirty="0" smtClean="0"/>
              <a:t/>
            </a:r>
            <a:br>
              <a:rPr lang="it-CH" dirty="0" smtClean="0"/>
            </a:br>
            <a:endParaRPr lang="it-CH" dirty="0" smtClean="0"/>
          </a:p>
          <a:p>
            <a:pPr marL="342900" indent="-342900">
              <a:buFont typeface="+mj-lt"/>
              <a:buAutoNum type="arabicPeriod"/>
            </a:pPr>
            <a:r>
              <a:rPr lang="it-CH" dirty="0" smtClean="0"/>
              <a:t>L'INQUINAMENTO </a:t>
            </a:r>
            <a:r>
              <a:rPr lang="it-CH" dirty="0" err="1" smtClean="0"/>
              <a:t>DI</a:t>
            </a:r>
            <a:r>
              <a:rPr lang="it-CH" dirty="0" smtClean="0"/>
              <a:t> ORIGINE DOMESTICA è provocato da saponi e rifiuti di natura varia che finiscono nei tubi di scarico, quindi nelle fogne, per poi arrivare nei fiumi e nel mare, inquinando ovviamente per tutto il percorso. </a:t>
            </a:r>
          </a:p>
          <a:p>
            <a:pPr marL="342900" indent="-342900">
              <a:buFont typeface="+mj-lt"/>
              <a:buAutoNum type="arabicPeriod"/>
            </a:pPr>
            <a:r>
              <a:rPr lang="it-CH" dirty="0" smtClean="0"/>
              <a:t>L'INQUINAMENTO INDUSTRIALE è provocato dagli scarichi di acque usate in attività industriali contenenti acidi, coloranti, schiume, polveri di metalli e altri veleni che danneggiano la flora e la fauna acquatica, </a:t>
            </a:r>
          </a:p>
          <a:p>
            <a:pPr marL="342900" indent="-342900">
              <a:buFont typeface="+mj-lt"/>
              <a:buAutoNum type="arabicPeriod"/>
            </a:pPr>
            <a:r>
              <a:rPr lang="it-CH" dirty="0" smtClean="0"/>
              <a:t>L'INQUINAMENTO TERMICO quando si immette acqua calda  dentro fiumi e torrenti, dopo il raffreddamento degli impianti di industrie siderurgiche, centrali termoelettriche e termonucleari. </a:t>
            </a:r>
          </a:p>
          <a:p>
            <a:pPr marL="342900" indent="-342900">
              <a:buFont typeface="+mj-lt"/>
              <a:buAutoNum type="arabicPeriod"/>
            </a:pPr>
            <a:r>
              <a:rPr lang="it-CH" dirty="0" smtClean="0"/>
              <a:t>L'INQUINAMENTO AGRICOLO, causato dall'uso di fertilizzanti, concimi chimici e pesticidi, che a sua volta provoca inquinamento alimentare, </a:t>
            </a:r>
          </a:p>
          <a:p>
            <a:pPr marL="342900" indent="-342900">
              <a:buFont typeface="+mj-lt"/>
              <a:buAutoNum type="arabicPeriod"/>
            </a:pPr>
            <a:r>
              <a:rPr lang="it-CH" i="1" u="sng" dirty="0" smtClean="0"/>
              <a:t>l'inquinamento naturale, conseguente a frane, alluvioni, eventi atmosferici e stagionali.</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665CA615-BE7B-41C4-92A2-A2A4226493EC}" type="datetime1">
              <a:rPr lang="it-CH" smtClean="0"/>
              <a:pPr/>
              <a:t>15.10.2017</a:t>
            </a:fld>
            <a:endParaRPr lang="it-CH"/>
          </a:p>
        </p:txBody>
      </p:sp>
      <p:sp>
        <p:nvSpPr>
          <p:cNvPr id="3" name="Segnaposto piè di pagina 2"/>
          <p:cNvSpPr>
            <a:spLocks noGrp="1"/>
          </p:cNvSpPr>
          <p:nvPr>
            <p:ph type="ftr" sz="quarter" idx="11"/>
          </p:nvPr>
        </p:nvSpPr>
        <p:spPr/>
        <p:txBody>
          <a:bodyPr/>
          <a:lstStyle/>
          <a:p>
            <a:r>
              <a:rPr lang="it-CH" smtClean="0"/>
              <a:t>Prof. M.D. Giancarlo PANTALEONI  Prorettore UNISRITA</a:t>
            </a:r>
            <a:endParaRPr lang="it-CH"/>
          </a:p>
        </p:txBody>
      </p:sp>
      <p:sp>
        <p:nvSpPr>
          <p:cNvPr id="4" name="Segnaposto numero diapositiva 3"/>
          <p:cNvSpPr>
            <a:spLocks noGrp="1"/>
          </p:cNvSpPr>
          <p:nvPr>
            <p:ph type="sldNum" sz="quarter" idx="12"/>
          </p:nvPr>
        </p:nvSpPr>
        <p:spPr/>
        <p:txBody>
          <a:bodyPr/>
          <a:lstStyle/>
          <a:p>
            <a:fld id="{636FC043-2B80-49F1-AC42-A292737F8566}" type="slidenum">
              <a:rPr lang="it-CH" smtClean="0"/>
              <a:pPr/>
              <a:t>45</a:t>
            </a:fld>
            <a:endParaRPr lang="it-CH"/>
          </a:p>
        </p:txBody>
      </p:sp>
      <p:sp>
        <p:nvSpPr>
          <p:cNvPr id="7" name="Rettangolo 6"/>
          <p:cNvSpPr/>
          <p:nvPr/>
        </p:nvSpPr>
        <p:spPr>
          <a:xfrm>
            <a:off x="0" y="-6727626"/>
            <a:ext cx="9144000" cy="369332"/>
          </a:xfrm>
          <a:prstGeom prst="rect">
            <a:avLst/>
          </a:prstGeom>
        </p:spPr>
        <p:txBody>
          <a:bodyPr wrap="square">
            <a:spAutoFit/>
          </a:bodyPr>
          <a:lstStyle/>
          <a:p>
            <a:endParaRPr lang="it-CH" dirty="0"/>
          </a:p>
        </p:txBody>
      </p:sp>
      <p:sp>
        <p:nvSpPr>
          <p:cNvPr id="8" name="Rettangolo 7"/>
          <p:cNvSpPr/>
          <p:nvPr/>
        </p:nvSpPr>
        <p:spPr>
          <a:xfrm>
            <a:off x="152400" y="-6575226"/>
            <a:ext cx="9144000" cy="369332"/>
          </a:xfrm>
          <a:prstGeom prst="rect">
            <a:avLst/>
          </a:prstGeom>
        </p:spPr>
        <p:txBody>
          <a:bodyPr wrap="square">
            <a:spAutoFit/>
          </a:bodyPr>
          <a:lstStyle/>
          <a:p>
            <a:endParaRPr lang="it-CH" dirty="0"/>
          </a:p>
        </p:txBody>
      </p:sp>
      <p:sp>
        <p:nvSpPr>
          <p:cNvPr id="9" name="Rettangolo 8"/>
          <p:cNvSpPr/>
          <p:nvPr/>
        </p:nvSpPr>
        <p:spPr>
          <a:xfrm>
            <a:off x="0" y="142852"/>
            <a:ext cx="8929718" cy="6124754"/>
          </a:xfrm>
          <a:prstGeom prst="rect">
            <a:avLst/>
          </a:prstGeom>
        </p:spPr>
        <p:txBody>
          <a:bodyPr wrap="square">
            <a:spAutoFit/>
          </a:bodyPr>
          <a:lstStyle/>
          <a:p>
            <a:pPr algn="ctr"/>
            <a:r>
              <a:rPr lang="it-CH" sz="3200" b="1" u="sng" dirty="0" smtClean="0">
                <a:solidFill>
                  <a:srgbClr val="FF0000"/>
                </a:solidFill>
                <a:effectLst>
                  <a:outerShdw blurRad="38100" dist="38100" dir="2700000" algn="tl">
                    <a:srgbClr val="000000">
                      <a:alpha val="43137"/>
                    </a:srgbClr>
                  </a:outerShdw>
                </a:effectLst>
              </a:rPr>
              <a:t>CONSEGUENZE  GENERALI PER LA SALUTE</a:t>
            </a:r>
            <a:r>
              <a:rPr lang="it-CH" dirty="0" smtClean="0"/>
              <a:t> </a:t>
            </a:r>
          </a:p>
          <a:p>
            <a:r>
              <a:rPr lang="it-CH" dirty="0" smtClean="0"/>
              <a:t/>
            </a:r>
            <a:br>
              <a:rPr lang="it-CH" dirty="0" smtClean="0"/>
            </a:br>
            <a:r>
              <a:rPr lang="it-CH" dirty="0" smtClean="0"/>
              <a:t>Le sostanze </a:t>
            </a:r>
            <a:r>
              <a:rPr lang="it-CH" b="1" dirty="0" smtClean="0">
                <a:solidFill>
                  <a:srgbClr val="C00000"/>
                </a:solidFill>
              </a:rPr>
              <a:t>INQUINANTI CONTENUTE NELL'ACQUA </a:t>
            </a:r>
            <a:r>
              <a:rPr lang="it-CH" dirty="0" smtClean="0"/>
              <a:t>sono in grado di procurare numerosi danni alla salute dell'uomo e all'equilibrio degli ecosistemi.</a:t>
            </a:r>
          </a:p>
          <a:p>
            <a:pPr marL="342900" indent="-342900">
              <a:buFont typeface="+mj-lt"/>
              <a:buAutoNum type="arabicPeriod"/>
            </a:pPr>
            <a:r>
              <a:rPr lang="it-CH" dirty="0" smtClean="0"/>
              <a:t> Il </a:t>
            </a:r>
            <a:r>
              <a:rPr lang="it-CH" u="sng" dirty="0" smtClean="0">
                <a:effectLst>
                  <a:outerShdw blurRad="38100" dist="38100" dir="2700000" algn="tl">
                    <a:srgbClr val="000000">
                      <a:alpha val="43137"/>
                    </a:srgbClr>
                  </a:outerShdw>
                </a:effectLst>
              </a:rPr>
              <a:t>CADMIO</a:t>
            </a:r>
            <a:r>
              <a:rPr lang="it-CH" dirty="0" smtClean="0"/>
              <a:t>, che è un elemento chimico metallico presente in alcuni fanghi usati come fertilizzanti, può essere assorbito dalle coltivazioni e giungere all'uomo attraverso alimenti che si consumano quotidianamente, e può provocare forti diarree e danneggiare fegato e reni. </a:t>
            </a:r>
          </a:p>
          <a:p>
            <a:pPr marL="342900" indent="-342900">
              <a:buFont typeface="+mj-lt"/>
              <a:buAutoNum type="arabicPeriod"/>
            </a:pPr>
            <a:r>
              <a:rPr lang="it-CH" u="sng" dirty="0" smtClean="0">
                <a:effectLst>
                  <a:outerShdw blurRad="38100" dist="38100" dir="2700000" algn="tl">
                    <a:srgbClr val="000000">
                      <a:alpha val="43137"/>
                    </a:srgbClr>
                  </a:outerShdw>
                </a:effectLst>
              </a:rPr>
              <a:t>METALLI PESANTI</a:t>
            </a:r>
            <a:r>
              <a:rPr lang="it-CH" dirty="0" smtClean="0"/>
              <a:t>, come il mercurio, </a:t>
            </a:r>
            <a:r>
              <a:rPr lang="it-CH" u="sng" dirty="0" smtClean="0">
                <a:effectLst>
                  <a:outerShdw blurRad="38100" dist="38100" dir="2700000" algn="tl">
                    <a:srgbClr val="000000">
                      <a:alpha val="43137"/>
                    </a:srgbClr>
                  </a:outerShdw>
                </a:effectLst>
              </a:rPr>
              <a:t>l'arsenico</a:t>
            </a:r>
            <a:r>
              <a:rPr lang="it-CH" dirty="0" smtClean="0"/>
              <a:t>, il piombo e il cromo, che colpiscono l'apparato </a:t>
            </a:r>
            <a:r>
              <a:rPr lang="it-CH" u="sng" dirty="0" smtClean="0">
                <a:solidFill>
                  <a:srgbClr val="C00000"/>
                </a:solidFill>
                <a:effectLst>
                  <a:outerShdw blurRad="38100" dist="38100" dir="2700000" algn="tl">
                    <a:srgbClr val="000000">
                      <a:alpha val="43137"/>
                    </a:srgbClr>
                  </a:outerShdw>
                </a:effectLst>
              </a:rPr>
              <a:t>respiratorio</a:t>
            </a:r>
            <a:r>
              <a:rPr lang="it-CH" dirty="0" smtClean="0"/>
              <a:t>, l'apparato </a:t>
            </a:r>
            <a:r>
              <a:rPr lang="it-CH" u="sng" dirty="0" smtClean="0">
                <a:solidFill>
                  <a:srgbClr val="C00000"/>
                </a:solidFill>
                <a:effectLst>
                  <a:outerShdw blurRad="38100" dist="38100" dir="2700000" algn="tl">
                    <a:srgbClr val="000000">
                      <a:alpha val="43137"/>
                    </a:srgbClr>
                  </a:outerShdw>
                </a:effectLst>
              </a:rPr>
              <a:t>digerente</a:t>
            </a:r>
            <a:r>
              <a:rPr lang="it-CH" dirty="0" smtClean="0"/>
              <a:t>, (appesantendo il lavoro di fegato, stomaco ed intestino), ed inoltre colpiscono l'apparato </a:t>
            </a:r>
            <a:r>
              <a:rPr lang="it-CH" u="sng" dirty="0" smtClean="0">
                <a:effectLst>
                  <a:outerShdw blurRad="38100" dist="38100" dir="2700000" algn="tl">
                    <a:srgbClr val="000000">
                      <a:alpha val="43137"/>
                    </a:srgbClr>
                  </a:outerShdw>
                </a:effectLst>
              </a:rPr>
              <a:t>cardiocircolatorio</a:t>
            </a:r>
            <a:r>
              <a:rPr lang="it-CH" dirty="0" smtClean="0"/>
              <a:t> (entrando nel sangue) e danneggiano il </a:t>
            </a:r>
            <a:r>
              <a:rPr lang="it-CH" u="sng" dirty="0" smtClean="0">
                <a:solidFill>
                  <a:srgbClr val="C00000"/>
                </a:solidFill>
                <a:effectLst>
                  <a:outerShdw blurRad="38100" dist="38100" dir="2700000" algn="tl">
                    <a:srgbClr val="000000">
                      <a:alpha val="43137"/>
                    </a:srgbClr>
                  </a:outerShdw>
                </a:effectLst>
              </a:rPr>
              <a:t>sistema nervoso </a:t>
            </a:r>
            <a:r>
              <a:rPr lang="it-CH" dirty="0" smtClean="0"/>
              <a:t>provocando </a:t>
            </a:r>
            <a:r>
              <a:rPr lang="it-CH" i="1" u="sng" dirty="0" smtClean="0"/>
              <a:t>mal di testa, insonnia, irritabilità e depressione. </a:t>
            </a:r>
          </a:p>
          <a:p>
            <a:pPr marL="342900" indent="-342900">
              <a:buFont typeface="+mj-lt"/>
              <a:buAutoNum type="arabicPeriod"/>
            </a:pPr>
            <a:endParaRPr lang="it-CH" i="1" u="sng" dirty="0" smtClean="0"/>
          </a:p>
          <a:p>
            <a:pPr marL="342900" indent="-342900" algn="ctr"/>
            <a:r>
              <a:rPr lang="it-CH" b="1" u="sng" dirty="0" smtClean="0">
                <a:solidFill>
                  <a:srgbClr val="C00000"/>
                </a:solidFill>
                <a:effectLst>
                  <a:outerShdw blurRad="38100" dist="38100" dir="2700000" algn="tl">
                    <a:srgbClr val="000000">
                      <a:alpha val="43137"/>
                    </a:srgbClr>
                  </a:outerShdw>
                </a:effectLst>
              </a:rPr>
              <a:t>I BAMBINI SONO I PIÙ ESPOSTI A RISCHIO</a:t>
            </a:r>
            <a:r>
              <a:rPr lang="it-CH" dirty="0" smtClean="0"/>
              <a:t>, perché alcuni metalli pesanti, come ad esempio il piombo può </a:t>
            </a:r>
            <a:r>
              <a:rPr lang="it-CH" u="sng" dirty="0" smtClean="0">
                <a:effectLst>
                  <a:outerShdw blurRad="38100" dist="38100" dir="2700000" algn="tl">
                    <a:srgbClr val="000000">
                      <a:alpha val="43137"/>
                    </a:srgbClr>
                  </a:outerShdw>
                </a:effectLst>
              </a:rPr>
              <a:t>rallentare il processo di apprendimento cerebrale </a:t>
            </a:r>
            <a:r>
              <a:rPr lang="it-CH" dirty="0" smtClean="0"/>
              <a:t>e causare danni alla vista, oltre al alcune </a:t>
            </a:r>
            <a:r>
              <a:rPr lang="it-CH" u="sng" dirty="0" smtClean="0">
                <a:effectLst>
                  <a:outerShdw blurRad="38100" dist="38100" dir="2700000" algn="tl">
                    <a:srgbClr val="000000">
                      <a:alpha val="43137"/>
                    </a:srgbClr>
                  </a:outerShdw>
                </a:effectLst>
              </a:rPr>
              <a:t>condizioni patologiche </a:t>
            </a:r>
            <a:r>
              <a:rPr lang="it-CH" dirty="0" smtClean="0"/>
              <a:t>dovute alla presenza di nitrati, </a:t>
            </a:r>
          </a:p>
          <a:p>
            <a:pPr marL="342900" indent="-342900" algn="ctr"/>
            <a:r>
              <a:rPr lang="it-CH" dirty="0" smtClean="0"/>
              <a:t>che </a:t>
            </a:r>
            <a:r>
              <a:rPr lang="it-CH" b="1" u="sng" dirty="0" smtClean="0">
                <a:solidFill>
                  <a:srgbClr val="C00000"/>
                </a:solidFill>
                <a:effectLst>
                  <a:outerShdw blurRad="38100" dist="38100" dir="2700000" algn="tl">
                    <a:srgbClr val="000000">
                      <a:alpha val="43137"/>
                    </a:srgbClr>
                  </a:outerShdw>
                </a:effectLst>
              </a:rPr>
              <a:t>possono condurre alla morte ….</a:t>
            </a:r>
          </a:p>
          <a:p>
            <a:pPr marL="342900" indent="-342900" algn="ctr"/>
            <a:r>
              <a:rPr lang="it-CH" b="1" u="sng" dirty="0" smtClean="0">
                <a:solidFill>
                  <a:srgbClr val="C00000"/>
                </a:solidFill>
                <a:effectLst>
                  <a:outerShdw blurRad="38100" dist="38100" dir="2700000" algn="tl">
                    <a:srgbClr val="000000">
                      <a:alpha val="43137"/>
                    </a:srgbClr>
                  </a:outerShdw>
                </a:effectLst>
              </a:rPr>
              <a:t>o  come da noi visto pionieristicamente per </a:t>
            </a:r>
            <a:r>
              <a:rPr lang="it-CH" b="1" u="sng" dirty="0" err="1" smtClean="0">
                <a:solidFill>
                  <a:srgbClr val="C00000"/>
                </a:solidFill>
                <a:effectLst>
                  <a:outerShdw blurRad="38100" dist="38100" dir="2700000" algn="tl">
                    <a:srgbClr val="000000">
                      <a:alpha val="43137"/>
                    </a:srgbClr>
                  </a:outerShdw>
                </a:effectLst>
              </a:rPr>
              <a:t>primi…</a:t>
            </a:r>
            <a:r>
              <a:rPr lang="it-CH" b="1" u="sng" dirty="0" smtClean="0">
                <a:solidFill>
                  <a:srgbClr val="C00000"/>
                </a:solidFill>
                <a:effectLst>
                  <a:outerShdw blurRad="38100" dist="38100" dir="2700000" algn="tl">
                    <a:srgbClr val="000000">
                      <a:alpha val="43137"/>
                    </a:srgbClr>
                  </a:outerShdw>
                </a:effectLst>
              </a:rPr>
              <a:t>. a BEHAVIORAL TERATOGENESIS: </a:t>
            </a:r>
          </a:p>
          <a:p>
            <a:pPr marL="342900" indent="-342900"/>
            <a:r>
              <a:rPr lang="it-CH" dirty="0" smtClean="0">
                <a:hlinkClick r:id="rId2"/>
              </a:rPr>
              <a:t>https://www.google.it/search?q=Pantaleoni+Behavioral+teratogenesis&amp;oq=Pantaleoni+Behavioral+teratogenesis&amp;aqs=chrome..69i57j69i59.26287j0j8&amp;sourceid=chrome&amp;ie=UTF-8</a:t>
            </a:r>
            <a:endParaRPr lang="it-CH" dirty="0" smtClean="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0DCE9672-67DC-4C01-97F0-110765BF7C13}" type="datetime1">
              <a:rPr lang="it-CH" smtClean="0"/>
              <a:pPr/>
              <a:t>15.10.2017</a:t>
            </a:fld>
            <a:endParaRPr lang="it-CH"/>
          </a:p>
        </p:txBody>
      </p:sp>
      <p:sp>
        <p:nvSpPr>
          <p:cNvPr id="3" name="Segnaposto piè di pagina 2"/>
          <p:cNvSpPr>
            <a:spLocks noGrp="1"/>
          </p:cNvSpPr>
          <p:nvPr>
            <p:ph type="ftr" sz="quarter" idx="11"/>
          </p:nvPr>
        </p:nvSpPr>
        <p:spPr/>
        <p:txBody>
          <a:bodyPr/>
          <a:lstStyle/>
          <a:p>
            <a:r>
              <a:rPr lang="it-CH" smtClean="0"/>
              <a:t>Prof. M.D. Giancarlo PANTALEONI  Prorettore UNISRITA</a:t>
            </a:r>
            <a:endParaRPr lang="it-CH"/>
          </a:p>
        </p:txBody>
      </p:sp>
      <p:sp>
        <p:nvSpPr>
          <p:cNvPr id="4" name="Segnaposto numero diapositiva 3"/>
          <p:cNvSpPr>
            <a:spLocks noGrp="1"/>
          </p:cNvSpPr>
          <p:nvPr>
            <p:ph type="sldNum" sz="quarter" idx="12"/>
          </p:nvPr>
        </p:nvSpPr>
        <p:spPr/>
        <p:txBody>
          <a:bodyPr/>
          <a:lstStyle/>
          <a:p>
            <a:fld id="{636FC043-2B80-49F1-AC42-A292737F8566}" type="slidenum">
              <a:rPr lang="it-CH" smtClean="0"/>
              <a:pPr/>
              <a:t>46</a:t>
            </a:fld>
            <a:endParaRPr lang="it-CH"/>
          </a:p>
        </p:txBody>
      </p:sp>
      <p:sp>
        <p:nvSpPr>
          <p:cNvPr id="5" name="Rettangolo 4"/>
          <p:cNvSpPr/>
          <p:nvPr/>
        </p:nvSpPr>
        <p:spPr>
          <a:xfrm>
            <a:off x="0" y="0"/>
            <a:ext cx="9144000" cy="7017306"/>
          </a:xfrm>
          <a:prstGeom prst="rect">
            <a:avLst/>
          </a:prstGeom>
        </p:spPr>
        <p:txBody>
          <a:bodyPr wrap="square">
            <a:spAutoFit/>
          </a:bodyPr>
          <a:lstStyle/>
          <a:p>
            <a:pPr algn="ctr"/>
            <a:r>
              <a:rPr lang="it-CH" sz="2400" b="1" u="sng" dirty="0" smtClean="0">
                <a:solidFill>
                  <a:srgbClr val="C00000"/>
                </a:solidFill>
                <a:effectLst>
                  <a:outerShdw blurRad="38100" dist="38100" dir="2700000" algn="tl">
                    <a:srgbClr val="000000">
                      <a:alpha val="43137"/>
                    </a:srgbClr>
                  </a:outerShdw>
                </a:effectLst>
              </a:rPr>
              <a:t>INQUINAMENTO DELL'ARIA (ATMOSFERICO)</a:t>
            </a:r>
          </a:p>
          <a:p>
            <a:pPr algn="ctr"/>
            <a:r>
              <a:rPr lang="it-CH" sz="1400" dirty="0" smtClean="0"/>
              <a:t>ALTERAZIONE DELLA COMPOSIZIONE NATURALE DELL’ARIA DOVUTA AD AGENTI CHIMICI FISICI E BIOLOGICI.</a:t>
            </a:r>
            <a:br>
              <a:rPr lang="it-CH" sz="1400" dirty="0" smtClean="0"/>
            </a:br>
            <a:r>
              <a:rPr lang="it-CH" sz="1400" dirty="0" smtClean="0"/>
              <a:t>QUESTI INQUINANTI POSSONO ESSERE CLASSIFICATI IN:</a:t>
            </a:r>
            <a:endParaRPr lang="it-CH" sz="1200" dirty="0" smtClean="0"/>
          </a:p>
          <a:p>
            <a:r>
              <a:rPr lang="it-CH" b="1" u="sng" dirty="0" smtClean="0">
                <a:solidFill>
                  <a:srgbClr val="C00000"/>
                </a:solidFill>
                <a:effectLst>
                  <a:outerShdw blurRad="38100" dist="38100" dir="2700000" algn="tl">
                    <a:srgbClr val="000000">
                      <a:alpha val="43137"/>
                    </a:srgbClr>
                  </a:outerShdw>
                </a:effectLst>
              </a:rPr>
              <a:t>MACROINQUINANTI</a:t>
            </a:r>
            <a:r>
              <a:rPr lang="it-CH" dirty="0" smtClean="0">
                <a:solidFill>
                  <a:srgbClr val="C00000"/>
                </a:solidFill>
              </a:rPr>
              <a:t>: sostanze le cui concentrazioni nell'atmosfera sono dell'ordine dei mg/m3 (milligrammi per metro cubo) come, ad es:</a:t>
            </a:r>
          </a:p>
          <a:p>
            <a:pPr lvl="1"/>
            <a:r>
              <a:rPr lang="it-CH" b="1" dirty="0" smtClean="0"/>
              <a:t>CO</a:t>
            </a:r>
            <a:r>
              <a:rPr lang="it-CH" dirty="0" smtClean="0"/>
              <a:t>: </a:t>
            </a:r>
            <a:r>
              <a:rPr lang="it-CH" sz="1200" dirty="0" smtClean="0"/>
              <a:t>il monossido di carbonio è un gas inodore, infiammabile e molto tossico. E’ estremamente diffuso nelle aree urbane a causa degli scarichi degli autoveicoli</a:t>
            </a:r>
            <a:r>
              <a:rPr lang="it-CH" dirty="0" smtClean="0"/>
              <a:t>.</a:t>
            </a:r>
          </a:p>
          <a:p>
            <a:pPr lvl="1"/>
            <a:r>
              <a:rPr lang="it-CH" b="1" dirty="0" smtClean="0"/>
              <a:t>NO</a:t>
            </a:r>
            <a:r>
              <a:rPr lang="it-CH" dirty="0" smtClean="0"/>
              <a:t>: </a:t>
            </a:r>
            <a:r>
              <a:rPr lang="it-CH" sz="1200" dirty="0" smtClean="0"/>
              <a:t>l’ossido d’azoto è un gas incolore, inodore ed insapore. E’ prodotto soprattutto nel corso di processi di combustione ad alta temperatura</a:t>
            </a:r>
            <a:r>
              <a:rPr lang="it-CH" dirty="0" smtClean="0"/>
              <a:t>.</a:t>
            </a:r>
          </a:p>
          <a:p>
            <a:pPr lvl="1"/>
            <a:r>
              <a:rPr lang="it-CH" b="1" dirty="0" smtClean="0"/>
              <a:t>NO2</a:t>
            </a:r>
            <a:r>
              <a:rPr lang="it-CH" dirty="0" smtClean="0"/>
              <a:t>: </a:t>
            </a:r>
            <a:r>
              <a:rPr lang="it-CH" sz="1200" dirty="0" smtClean="0"/>
              <a:t>il biossido di azoto è un gas tossico di colore giallo-rosso, dall’odore forte e </a:t>
            </a:r>
            <a:r>
              <a:rPr lang="it-CH" sz="1200" dirty="0" err="1" smtClean="0"/>
              <a:t>pungetnte</a:t>
            </a:r>
            <a:r>
              <a:rPr lang="it-CH" sz="1200" dirty="0" smtClean="0"/>
              <a:t>, è un energico ossidante, molto reattivo e quindi altamente corrosivo. Il biossido di azoto svolge un ruolo importante nella formazione di smog fotochimico</a:t>
            </a:r>
            <a:r>
              <a:rPr lang="it-CH" dirty="0" smtClean="0"/>
              <a:t>.</a:t>
            </a:r>
          </a:p>
          <a:p>
            <a:pPr lvl="1"/>
            <a:r>
              <a:rPr lang="it-CH" b="1" dirty="0" smtClean="0"/>
              <a:t>SO2</a:t>
            </a:r>
            <a:r>
              <a:rPr lang="it-CH" dirty="0" smtClean="0"/>
              <a:t>: </a:t>
            </a:r>
            <a:r>
              <a:rPr lang="it-CH" sz="1200" dirty="0" smtClean="0"/>
              <a:t>l’anidride solforosa è un gas incolore, irritante, non infiammabile, molto solubile in acqua e dall’odore molto pungente. Deriva dall’ossidazione dello zolfo nei processi di combustione. L’anidride solforosa, deriva dai processi di ossidazione dell’anidride solforica (SO3) ed è la principale causa del fenomeno delle piogge acide, reagendo con l’acqua sia allo stato liquido che allo stato di vapore, produce l’acido solforico</a:t>
            </a:r>
            <a:r>
              <a:rPr lang="it-CH" dirty="0" smtClean="0"/>
              <a:t>.</a:t>
            </a:r>
          </a:p>
          <a:p>
            <a:pPr lvl="1"/>
            <a:r>
              <a:rPr lang="it-CH" b="1" dirty="0" smtClean="0"/>
              <a:t>O3</a:t>
            </a:r>
            <a:r>
              <a:rPr lang="it-CH" dirty="0" smtClean="0"/>
              <a:t>: </a:t>
            </a:r>
            <a:r>
              <a:rPr lang="it-CH" sz="1200" dirty="0" smtClean="0"/>
              <a:t>l’ozono è un gas tossico di colore bluastro, costituito da molecole instabili formate da tre atomi di ossigeno, che strutturate in molecole instabili si scindono facilmente in ossigeno molecolare (O2) ed un atomo di ossigeno estremamente reattivo. Per questo motivo l’ozono è un forte ossidante in grado di demolire materiali organici e inorganici.</a:t>
            </a:r>
            <a:endParaRPr lang="it-CH" dirty="0" smtClean="0"/>
          </a:p>
          <a:p>
            <a:pPr lvl="1"/>
            <a:r>
              <a:rPr lang="it-CH" b="1" dirty="0" smtClean="0"/>
              <a:t>Particolato</a:t>
            </a:r>
            <a:r>
              <a:rPr lang="it-CH" dirty="0" smtClean="0"/>
              <a:t>: </a:t>
            </a:r>
            <a:r>
              <a:rPr lang="it-CH" sz="1200" dirty="0" smtClean="0"/>
              <a:t>particelle sospese allo stato solido o liquido, che a causa delle loro piccole dimensioni restano sospese in </a:t>
            </a:r>
            <a:r>
              <a:rPr lang="it-CH" sz="1200" dirty="0" err="1" smtClean="0"/>
              <a:t>qtmosfera</a:t>
            </a:r>
            <a:r>
              <a:rPr lang="it-CH" sz="1200" dirty="0" smtClean="0"/>
              <a:t>. Le polveri totali sospese (PTS) vengono anche indicate come PM (Particulate Matter) e vengono classificate in base alla loro dimensione, nel seguente modo:</a:t>
            </a:r>
            <a:r>
              <a:rPr lang="it-CH" dirty="0" smtClean="0"/>
              <a:t/>
            </a:r>
            <a:br>
              <a:rPr lang="it-CH" dirty="0" smtClean="0"/>
            </a:br>
            <a:r>
              <a:rPr lang="it-CH" b="1" dirty="0" smtClean="0"/>
              <a:t>Particolato grossolano</a:t>
            </a:r>
            <a:r>
              <a:rPr lang="it-CH" dirty="0" smtClean="0"/>
              <a:t>: </a:t>
            </a:r>
            <a:r>
              <a:rPr lang="it-CH" sz="1200" dirty="0" smtClean="0"/>
              <a:t>particolato sedimentabile di dimensioni maggiori di 10 mm (micrometri), non in grado di penetrare nel tratto respiratorio.</a:t>
            </a:r>
            <a:r>
              <a:rPr lang="it-CH" dirty="0" smtClean="0"/>
              <a:t/>
            </a:r>
            <a:br>
              <a:rPr lang="it-CH" dirty="0" smtClean="0"/>
            </a:br>
            <a:r>
              <a:rPr lang="it-CH" b="1" dirty="0" smtClean="0"/>
              <a:t>PM10</a:t>
            </a:r>
            <a:r>
              <a:rPr lang="it-CH" dirty="0" smtClean="0"/>
              <a:t>: </a:t>
            </a:r>
            <a:r>
              <a:rPr lang="it-CH" sz="1200" dirty="0" smtClean="0"/>
              <a:t>particolato formato da </a:t>
            </a:r>
            <a:r>
              <a:rPr lang="it-CH" sz="1200" b="1" u="sng" dirty="0" smtClean="0"/>
              <a:t>particelle inferiori a 10 mm</a:t>
            </a:r>
            <a:r>
              <a:rPr lang="it-CH" sz="1200" dirty="0" smtClean="0"/>
              <a:t>, è una polvere inalabile.</a:t>
            </a:r>
            <a:r>
              <a:rPr lang="it-CH" dirty="0" smtClean="0"/>
              <a:t/>
            </a:r>
            <a:br>
              <a:rPr lang="it-CH" dirty="0" smtClean="0"/>
            </a:br>
            <a:r>
              <a:rPr lang="it-CH" b="1" dirty="0" smtClean="0"/>
              <a:t>PM2,5</a:t>
            </a:r>
            <a:r>
              <a:rPr lang="it-CH" dirty="0" smtClean="0"/>
              <a:t>: </a:t>
            </a:r>
            <a:r>
              <a:rPr lang="it-CH" sz="1200" dirty="0" smtClean="0"/>
              <a:t>particolato fine, con </a:t>
            </a:r>
            <a:r>
              <a:rPr lang="it-CH" sz="1200" b="1" u="sng" dirty="0" smtClean="0"/>
              <a:t>diametro inferiore a 2,5 mm</a:t>
            </a:r>
            <a:r>
              <a:rPr lang="it-CH" sz="1200" dirty="0" smtClean="0"/>
              <a:t>. Definita polvere toracica, perchè in grado di penetrare nei polmoni.</a:t>
            </a:r>
            <a:r>
              <a:rPr lang="it-CH" dirty="0" smtClean="0"/>
              <a:t/>
            </a:r>
            <a:br>
              <a:rPr lang="it-CH" dirty="0" smtClean="0"/>
            </a:br>
            <a:r>
              <a:rPr lang="it-CH" b="1" dirty="0" smtClean="0"/>
              <a:t>PM1:</a:t>
            </a:r>
            <a:r>
              <a:rPr lang="it-CH" dirty="0" smtClean="0"/>
              <a:t> </a:t>
            </a:r>
            <a:r>
              <a:rPr lang="it-CH" sz="1200" dirty="0" smtClean="0"/>
              <a:t>particolato ultrafine, con </a:t>
            </a:r>
            <a:r>
              <a:rPr lang="it-CH" sz="1200" u="sng" dirty="0" smtClean="0">
                <a:effectLst>
                  <a:outerShdw blurRad="38100" dist="38100" dir="2700000" algn="tl">
                    <a:srgbClr val="000000">
                      <a:alpha val="43137"/>
                    </a:srgbClr>
                  </a:outerShdw>
                </a:effectLst>
              </a:rPr>
              <a:t>diametro inferiore ad 1 mm</a:t>
            </a:r>
            <a:r>
              <a:rPr lang="it-CH" sz="1200" dirty="0" smtClean="0"/>
              <a:t>. Definita polvere respirabile, cioè in grado di penetrare nei polmoni profondamente, fino agli alveoli.</a:t>
            </a:r>
            <a:endParaRPr lang="it-CH" dirty="0" smtClean="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212704B8-D43F-4948-9F49-2F8EE5B5BF71}" type="datetime1">
              <a:rPr lang="it-CH" smtClean="0"/>
              <a:pPr/>
              <a:t>15.10.2017</a:t>
            </a:fld>
            <a:endParaRPr lang="it-CH"/>
          </a:p>
        </p:txBody>
      </p:sp>
      <p:sp>
        <p:nvSpPr>
          <p:cNvPr id="3" name="Segnaposto piè di pagina 2"/>
          <p:cNvSpPr>
            <a:spLocks noGrp="1"/>
          </p:cNvSpPr>
          <p:nvPr>
            <p:ph type="ftr" sz="quarter" idx="11"/>
          </p:nvPr>
        </p:nvSpPr>
        <p:spPr/>
        <p:txBody>
          <a:bodyPr/>
          <a:lstStyle/>
          <a:p>
            <a:r>
              <a:rPr lang="it-CH" smtClean="0"/>
              <a:t>Prof. M.D. Giancarlo PANTALEONI  Prorettore UNISRITA</a:t>
            </a:r>
            <a:endParaRPr lang="it-CH"/>
          </a:p>
        </p:txBody>
      </p:sp>
      <p:sp>
        <p:nvSpPr>
          <p:cNvPr id="4" name="Segnaposto numero diapositiva 3"/>
          <p:cNvSpPr>
            <a:spLocks noGrp="1"/>
          </p:cNvSpPr>
          <p:nvPr>
            <p:ph type="sldNum" sz="quarter" idx="12"/>
          </p:nvPr>
        </p:nvSpPr>
        <p:spPr/>
        <p:txBody>
          <a:bodyPr/>
          <a:lstStyle/>
          <a:p>
            <a:fld id="{636FC043-2B80-49F1-AC42-A292737F8566}" type="slidenum">
              <a:rPr lang="it-CH" smtClean="0"/>
              <a:pPr/>
              <a:t>47</a:t>
            </a:fld>
            <a:endParaRPr lang="it-CH"/>
          </a:p>
        </p:txBody>
      </p:sp>
      <p:sp>
        <p:nvSpPr>
          <p:cNvPr id="5" name="Rettangolo 4"/>
          <p:cNvSpPr/>
          <p:nvPr/>
        </p:nvSpPr>
        <p:spPr>
          <a:xfrm>
            <a:off x="0" y="285728"/>
            <a:ext cx="9144000" cy="3693319"/>
          </a:xfrm>
          <a:prstGeom prst="rect">
            <a:avLst/>
          </a:prstGeom>
        </p:spPr>
        <p:txBody>
          <a:bodyPr wrap="square">
            <a:spAutoFit/>
          </a:bodyPr>
          <a:lstStyle/>
          <a:p>
            <a:r>
              <a:rPr lang="it-CH" sz="2400" b="1" u="sng" dirty="0" smtClean="0">
                <a:solidFill>
                  <a:srgbClr val="C00000"/>
                </a:solidFill>
                <a:effectLst>
                  <a:outerShdw blurRad="38100" dist="38100" dir="2700000" algn="tl">
                    <a:srgbClr val="000000">
                      <a:alpha val="43137"/>
                    </a:srgbClr>
                  </a:outerShdw>
                </a:effectLst>
              </a:rPr>
              <a:t>MICROINQUINANTI:</a:t>
            </a:r>
            <a:r>
              <a:rPr lang="it-CH" sz="2400" dirty="0" smtClean="0">
                <a:solidFill>
                  <a:srgbClr val="C00000"/>
                </a:solidFill>
              </a:rPr>
              <a:t> </a:t>
            </a:r>
            <a:r>
              <a:rPr lang="it-CH" dirty="0" smtClean="0">
                <a:solidFill>
                  <a:srgbClr val="C00000"/>
                </a:solidFill>
              </a:rPr>
              <a:t>sostanze le cui concentrazioni in atmosfera sono dell'ordine dei ng/m3 (nanogrammi per metro cubo) come:</a:t>
            </a:r>
          </a:p>
          <a:p>
            <a:pPr lvl="1"/>
            <a:r>
              <a:rPr lang="it-CH" sz="2800" b="1" dirty="0" smtClean="0"/>
              <a:t>Benzene (C6H6):</a:t>
            </a:r>
            <a:r>
              <a:rPr lang="it-CH" dirty="0" smtClean="0"/>
              <a:t> Costituito da sei atomi di carbonio e sei di idrogeno, è il composto base degli idrocarburi aromatici. A temperatura ambiente si presenta come liquido incolore che evapora molto velocemente. La pericolosità maggiore del benzene non è solo la sua infiammabilità ma il </a:t>
            </a:r>
            <a:r>
              <a:rPr lang="it-CH" b="1" u="sng" dirty="0" smtClean="0">
                <a:effectLst>
                  <a:outerShdw blurRad="38100" dist="38100" dir="2700000" algn="tl">
                    <a:srgbClr val="000000">
                      <a:alpha val="43137"/>
                    </a:srgbClr>
                  </a:outerShdw>
                </a:effectLst>
              </a:rPr>
              <a:t>suo essere cancerogeno</a:t>
            </a:r>
            <a:r>
              <a:rPr lang="it-CH" dirty="0" smtClean="0"/>
              <a:t>.</a:t>
            </a:r>
            <a:endParaRPr lang="it-CH" sz="2800" dirty="0" smtClean="0"/>
          </a:p>
          <a:p>
            <a:pPr lvl="1"/>
            <a:r>
              <a:rPr lang="it-CH" sz="2800" b="1" dirty="0" smtClean="0"/>
              <a:t>Idrocarburi policiclici aromatici (IPA):</a:t>
            </a:r>
            <a:r>
              <a:rPr lang="it-CH" sz="2800" dirty="0" smtClean="0"/>
              <a:t> </a:t>
            </a:r>
            <a:r>
              <a:rPr lang="it-CH" dirty="0" smtClean="0"/>
              <a:t>sono costituiti da due o più anelli aromatici condensati tra loro. Gli IPA costituiti da tre a cinque anelli aromatici, possono essere presenti sia come gas che come particolato, mentre quelli con cinque o più anelli sono presenti solo in forma solida. Nella forma più pura, gli IPA si presentano solidi e trasparenti, oppure bianchi o di un colore che va da giallo chiaro a verde pallido</a:t>
            </a:r>
            <a:r>
              <a:rPr lang="it-CH" sz="2800" dirty="0" smtClean="0"/>
              <a:t>.</a:t>
            </a:r>
            <a:endParaRPr lang="it-CH" sz="280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1FD26E6D-0C4C-4CB9-B1EA-7090A6D22693}" type="datetime1">
              <a:rPr lang="it-CH" smtClean="0"/>
              <a:pPr/>
              <a:t>15.10.2017</a:t>
            </a:fld>
            <a:endParaRPr lang="it-CH"/>
          </a:p>
        </p:txBody>
      </p:sp>
      <p:sp>
        <p:nvSpPr>
          <p:cNvPr id="3" name="Segnaposto piè di pagina 2"/>
          <p:cNvSpPr>
            <a:spLocks noGrp="1"/>
          </p:cNvSpPr>
          <p:nvPr>
            <p:ph type="ftr" sz="quarter" idx="11"/>
          </p:nvPr>
        </p:nvSpPr>
        <p:spPr/>
        <p:txBody>
          <a:bodyPr/>
          <a:lstStyle/>
          <a:p>
            <a:r>
              <a:rPr lang="it-CH" smtClean="0"/>
              <a:t>Prof. M.D. Giancarlo PANTALEONI  Prorettore UNISRITA</a:t>
            </a:r>
            <a:endParaRPr lang="it-CH"/>
          </a:p>
        </p:txBody>
      </p:sp>
      <p:sp>
        <p:nvSpPr>
          <p:cNvPr id="4" name="Segnaposto numero diapositiva 3"/>
          <p:cNvSpPr>
            <a:spLocks noGrp="1"/>
          </p:cNvSpPr>
          <p:nvPr>
            <p:ph type="sldNum" sz="quarter" idx="12"/>
          </p:nvPr>
        </p:nvSpPr>
        <p:spPr/>
        <p:txBody>
          <a:bodyPr/>
          <a:lstStyle/>
          <a:p>
            <a:fld id="{636FC043-2B80-49F1-AC42-A292737F8566}" type="slidenum">
              <a:rPr lang="it-CH" smtClean="0"/>
              <a:pPr/>
              <a:t>48</a:t>
            </a:fld>
            <a:endParaRPr lang="it-CH"/>
          </a:p>
        </p:txBody>
      </p:sp>
      <p:sp>
        <p:nvSpPr>
          <p:cNvPr id="5" name="Rettangolo 4"/>
          <p:cNvSpPr/>
          <p:nvPr/>
        </p:nvSpPr>
        <p:spPr>
          <a:xfrm>
            <a:off x="214282" y="142852"/>
            <a:ext cx="8929718" cy="6555641"/>
          </a:xfrm>
          <a:prstGeom prst="rect">
            <a:avLst/>
          </a:prstGeom>
        </p:spPr>
        <p:txBody>
          <a:bodyPr wrap="square">
            <a:spAutoFit/>
          </a:bodyPr>
          <a:lstStyle/>
          <a:p>
            <a:pPr algn="ctr"/>
            <a:r>
              <a:rPr lang="it-CH" sz="2800" b="1" u="sng" dirty="0" smtClean="0">
                <a:solidFill>
                  <a:srgbClr val="C00000"/>
                </a:solidFill>
                <a:effectLst>
                  <a:outerShdw blurRad="38100" dist="38100" dir="2700000" algn="tl">
                    <a:srgbClr val="000000">
                      <a:alpha val="43137"/>
                    </a:srgbClr>
                  </a:outerShdw>
                </a:effectLst>
              </a:rPr>
              <a:t>INQUINAMENTO ACUSTICO</a:t>
            </a:r>
          </a:p>
          <a:p>
            <a:r>
              <a:rPr lang="it-CH" dirty="0" smtClean="0"/>
              <a:t/>
            </a:r>
            <a:br>
              <a:rPr lang="it-CH" dirty="0" smtClean="0"/>
            </a:br>
            <a:r>
              <a:rPr lang="it-CH" dirty="0" smtClean="0"/>
              <a:t>Oltre il 50% della popolazione vive e lavora in zone densamente abitate, dove Il frastuono delle industrie e il rumore del traffico, provocano inquinamento acustico, danneggiando la qualità della vita delle persone.</a:t>
            </a:r>
            <a:br>
              <a:rPr lang="it-CH" dirty="0" smtClean="0"/>
            </a:br>
            <a:r>
              <a:rPr lang="it-CH" dirty="0" smtClean="0"/>
              <a:t>Per quantificare in decibel (unità di misura del rumore), è constatato che un RUMORE CON UNA POTENZA </a:t>
            </a:r>
            <a:r>
              <a:rPr lang="it-CH" dirty="0" err="1" smtClean="0"/>
              <a:t>DI</a:t>
            </a:r>
            <a:r>
              <a:rPr lang="it-CH" dirty="0" smtClean="0"/>
              <a:t> </a:t>
            </a:r>
            <a:r>
              <a:rPr lang="it-CH" u="sng" dirty="0" smtClean="0">
                <a:effectLst>
                  <a:outerShdw blurRad="38100" dist="38100" dir="2700000" algn="tl">
                    <a:srgbClr val="000000">
                      <a:alpha val="43137"/>
                    </a:srgbClr>
                  </a:outerShdw>
                </a:effectLst>
              </a:rPr>
              <a:t>100 DB </a:t>
            </a:r>
            <a:r>
              <a:rPr lang="it-CH" dirty="0" smtClean="0"/>
              <a:t>PUÒ PROVOCARE DANNI PER L'UOMO, nello specifico lesioni all'orecchio interno, e per portare degli esempi, </a:t>
            </a:r>
            <a:r>
              <a:rPr lang="it-CH" u="sng" dirty="0" smtClean="0">
                <a:effectLst>
                  <a:outerShdw blurRad="38100" dist="38100" dir="2700000" algn="tl">
                    <a:srgbClr val="000000">
                      <a:alpha val="43137"/>
                    </a:srgbClr>
                  </a:outerShdw>
                </a:effectLst>
              </a:rPr>
              <a:t>IL RUMORE DEL TRAFFICO </a:t>
            </a:r>
            <a:r>
              <a:rPr lang="it-CH" dirty="0" smtClean="0"/>
              <a:t>MISURA CIRCA 80 DB, mentre un </a:t>
            </a:r>
            <a:r>
              <a:rPr lang="it-CH" u="sng" dirty="0" smtClean="0">
                <a:effectLst>
                  <a:outerShdw blurRad="38100" dist="38100" dir="2700000" algn="tl">
                    <a:srgbClr val="000000">
                      <a:alpha val="43137"/>
                    </a:srgbClr>
                  </a:outerShdw>
                </a:effectLst>
              </a:rPr>
              <a:t>MARTELLO PNEUMATICO (ACCESO</a:t>
            </a:r>
            <a:r>
              <a:rPr lang="it-CH" dirty="0" smtClean="0"/>
              <a:t>) NE MISURA CIRCA 120.</a:t>
            </a:r>
          </a:p>
          <a:p>
            <a:r>
              <a:rPr lang="it-CH" dirty="0" smtClean="0"/>
              <a:t/>
            </a:r>
            <a:br>
              <a:rPr lang="it-CH" dirty="0" smtClean="0"/>
            </a:br>
            <a:r>
              <a:rPr lang="it-CH" dirty="0" smtClean="0"/>
              <a:t>Gli </a:t>
            </a:r>
            <a:r>
              <a:rPr lang="it-CH" u="sng" dirty="0" smtClean="0">
                <a:effectLst>
                  <a:outerShdw blurRad="38100" dist="38100" dir="2700000" algn="tl">
                    <a:srgbClr val="000000">
                      <a:alpha val="43137"/>
                    </a:srgbClr>
                  </a:outerShdw>
                </a:effectLst>
              </a:rPr>
              <a:t>OPERAI DELLE FABBRICHE </a:t>
            </a:r>
            <a:r>
              <a:rPr lang="it-CH" dirty="0" smtClean="0"/>
              <a:t>sono sicuramente i soggetti più esposti a rischio in quanto subiscono il frastuono prodotto dai "loro" macchinari per parecchie ore consecutive.</a:t>
            </a:r>
            <a:br>
              <a:rPr lang="it-CH" dirty="0" smtClean="0"/>
            </a:br>
            <a:r>
              <a:rPr lang="it-CH" dirty="0" smtClean="0"/>
              <a:t>Le città sono chiassose anche quando dormiamo, il rumore viene percepito dal corpo e dalla psiche, provocando così spossatezza e inquietudine.</a:t>
            </a:r>
          </a:p>
          <a:p>
            <a:pPr algn="ctr"/>
            <a:r>
              <a:rPr lang="it-CH" sz="3600" b="1" dirty="0" smtClean="0">
                <a:solidFill>
                  <a:srgbClr val="C00000"/>
                </a:solidFill>
              </a:rPr>
              <a:t>CAUSE E CONSEGUENZE PER LA SALUTE</a:t>
            </a:r>
          </a:p>
          <a:p>
            <a:r>
              <a:rPr lang="it-CH" dirty="0" smtClean="0"/>
              <a:t/>
            </a:r>
            <a:br>
              <a:rPr lang="it-CH" dirty="0" smtClean="0"/>
            </a:br>
            <a:r>
              <a:rPr lang="it-CH" dirty="0" smtClean="0"/>
              <a:t>Le alterazioni sonore sono imputabili principalmente a rumori di tipo ambientale o di tipo professionale, ovvero alla densità ed al traffico legati alle infrastrutture stradali, ferroviarie, aeroportuali, portuali, nonché alle attività commerciali e produttive, e per quanto riguarda le mura domestiche, l'alto volume della musica, le porte e le finestre da cui entra il rumore.</a:t>
            </a:r>
            <a:br>
              <a:rPr lang="it-CH" dirty="0" smtClean="0"/>
            </a:br>
            <a:r>
              <a:rPr lang="it-CH" dirty="0" smtClean="0"/>
              <a:t>Nelle conseguenze, annoveriamo la </a:t>
            </a:r>
            <a:r>
              <a:rPr lang="it-CH" dirty="0" smtClean="0">
                <a:solidFill>
                  <a:srgbClr val="C00000"/>
                </a:solidFill>
              </a:rPr>
              <a:t>STANCHEZZA, LA SORDITÀ, L'ANSIA, I DISTURBI CARDIACI, GASTRICI E DEL SISTEMA NERVOSO, L'INSONNIA.</a:t>
            </a:r>
            <a:endParaRPr lang="it-CH" dirty="0">
              <a:solidFill>
                <a:srgbClr val="C00000"/>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82B99102-8447-49D9-92A3-37022BC4AF13}" type="datetime1">
              <a:rPr lang="it-CH" smtClean="0"/>
              <a:pPr/>
              <a:t>15.10.2017</a:t>
            </a:fld>
            <a:endParaRPr lang="it-CH"/>
          </a:p>
        </p:txBody>
      </p:sp>
      <p:sp>
        <p:nvSpPr>
          <p:cNvPr id="3" name="Segnaposto piè di pagina 2"/>
          <p:cNvSpPr>
            <a:spLocks noGrp="1"/>
          </p:cNvSpPr>
          <p:nvPr>
            <p:ph type="ftr" sz="quarter" idx="11"/>
          </p:nvPr>
        </p:nvSpPr>
        <p:spPr/>
        <p:txBody>
          <a:bodyPr/>
          <a:lstStyle/>
          <a:p>
            <a:r>
              <a:rPr lang="it-CH" smtClean="0"/>
              <a:t>Prof. M.D. Giancarlo PANTALEONI  Prorettore UNISRITA</a:t>
            </a:r>
            <a:endParaRPr lang="it-CH"/>
          </a:p>
        </p:txBody>
      </p:sp>
      <p:sp>
        <p:nvSpPr>
          <p:cNvPr id="4" name="Segnaposto numero diapositiva 3"/>
          <p:cNvSpPr>
            <a:spLocks noGrp="1"/>
          </p:cNvSpPr>
          <p:nvPr>
            <p:ph type="sldNum" sz="quarter" idx="12"/>
          </p:nvPr>
        </p:nvSpPr>
        <p:spPr/>
        <p:txBody>
          <a:bodyPr/>
          <a:lstStyle/>
          <a:p>
            <a:fld id="{636FC043-2B80-49F1-AC42-A292737F8566}" type="slidenum">
              <a:rPr lang="it-CH" smtClean="0"/>
              <a:pPr/>
              <a:t>49</a:t>
            </a:fld>
            <a:endParaRPr lang="it-CH"/>
          </a:p>
        </p:txBody>
      </p:sp>
      <p:sp>
        <p:nvSpPr>
          <p:cNvPr id="5" name="Rettangolo 4"/>
          <p:cNvSpPr/>
          <p:nvPr/>
        </p:nvSpPr>
        <p:spPr>
          <a:xfrm>
            <a:off x="142844" y="0"/>
            <a:ext cx="9001156" cy="6771084"/>
          </a:xfrm>
          <a:prstGeom prst="rect">
            <a:avLst/>
          </a:prstGeom>
        </p:spPr>
        <p:txBody>
          <a:bodyPr wrap="square">
            <a:spAutoFit/>
          </a:bodyPr>
          <a:lstStyle/>
          <a:p>
            <a:pPr algn="ctr"/>
            <a:r>
              <a:rPr lang="it-CH" b="1" u="sng" dirty="0" smtClean="0"/>
              <a:t>INQUINAMENTO ELETTROMAGNETICO</a:t>
            </a:r>
          </a:p>
          <a:p>
            <a:r>
              <a:rPr lang="it-CH" b="1" dirty="0" smtClean="0"/>
              <a:t/>
            </a:r>
            <a:br>
              <a:rPr lang="it-CH" b="1" dirty="0" smtClean="0"/>
            </a:br>
            <a:r>
              <a:rPr lang="it-CH" b="1" i="1" u="sng" dirty="0" smtClean="0"/>
              <a:t>CAUSE</a:t>
            </a:r>
            <a:r>
              <a:rPr lang="it-CH" b="1" dirty="0" smtClean="0"/>
              <a:t/>
            </a:r>
            <a:br>
              <a:rPr lang="it-CH" b="1" dirty="0" smtClean="0"/>
            </a:br>
            <a:r>
              <a:rPr lang="it-CH" b="1" dirty="0" smtClean="0">
                <a:solidFill>
                  <a:srgbClr val="C00000"/>
                </a:solidFill>
                <a:effectLst>
                  <a:outerShdw blurRad="38100" dist="38100" dir="2700000" algn="tl">
                    <a:srgbClr val="000000">
                      <a:alpha val="43137"/>
                    </a:srgbClr>
                  </a:outerShdw>
                </a:effectLst>
              </a:rPr>
              <a:t>a) </a:t>
            </a:r>
            <a:r>
              <a:rPr lang="it-CH" b="1" u="sng" dirty="0" smtClean="0">
                <a:solidFill>
                  <a:srgbClr val="C00000"/>
                </a:solidFill>
                <a:effectLst>
                  <a:outerShdw blurRad="38100" dist="38100" dir="2700000" algn="tl">
                    <a:srgbClr val="000000">
                      <a:alpha val="43137"/>
                    </a:srgbClr>
                  </a:outerShdw>
                </a:effectLst>
              </a:rPr>
              <a:t>CAMPI ELETTROMAGNETICI AD &lt;&lt;ALTA FREQUENZA&gt;&gt;, </a:t>
            </a:r>
            <a:r>
              <a:rPr lang="it-CH" dirty="0" smtClean="0"/>
              <a:t>L'uso sconsiderato di </a:t>
            </a:r>
            <a:r>
              <a:rPr lang="it-CH" u="sng" dirty="0" smtClean="0">
                <a:solidFill>
                  <a:srgbClr val="C00000"/>
                </a:solidFill>
                <a:effectLst>
                  <a:outerShdw blurRad="38100" dist="38100" dir="2700000" algn="tl">
                    <a:srgbClr val="000000">
                      <a:alpha val="43137"/>
                    </a:srgbClr>
                  </a:outerShdw>
                </a:effectLst>
              </a:rPr>
              <a:t>RADIO</a:t>
            </a:r>
            <a:r>
              <a:rPr lang="it-CH" dirty="0" smtClean="0"/>
              <a:t> E </a:t>
            </a:r>
            <a:r>
              <a:rPr lang="it-CH" u="sng" dirty="0" smtClean="0">
                <a:solidFill>
                  <a:srgbClr val="C00000"/>
                </a:solidFill>
                <a:effectLst>
                  <a:outerShdw blurRad="38100" dist="38100" dir="2700000" algn="tl">
                    <a:srgbClr val="000000">
                      <a:alpha val="43137"/>
                    </a:srgbClr>
                  </a:outerShdw>
                </a:effectLst>
              </a:rPr>
              <a:t>TELEVISIONE</a:t>
            </a:r>
            <a:r>
              <a:rPr lang="it-CH" dirty="0" smtClean="0"/>
              <a:t>, ma soprattutto dei </a:t>
            </a:r>
            <a:r>
              <a:rPr lang="it-CH" u="sng" dirty="0" smtClean="0">
                <a:solidFill>
                  <a:srgbClr val="C00000"/>
                </a:solidFill>
                <a:effectLst>
                  <a:outerShdw blurRad="38100" dist="38100" dir="2700000" algn="tl">
                    <a:srgbClr val="000000">
                      <a:alpha val="43137"/>
                    </a:srgbClr>
                  </a:outerShdw>
                </a:effectLst>
              </a:rPr>
              <a:t>TELEFONI CELLULARI</a:t>
            </a:r>
            <a:r>
              <a:rPr lang="it-CH" dirty="0" smtClean="0"/>
              <a:t>,elevata tossicità. </a:t>
            </a:r>
          </a:p>
          <a:p>
            <a:r>
              <a:rPr lang="it-CH" dirty="0" smtClean="0"/>
              <a:t> </a:t>
            </a:r>
            <a:endParaRPr lang="it-CH" b="1" u="sng" dirty="0" smtClean="0">
              <a:solidFill>
                <a:srgbClr val="C00000"/>
              </a:solidFill>
              <a:effectLst>
                <a:outerShdw blurRad="38100" dist="38100" dir="2700000" algn="tl">
                  <a:srgbClr val="000000">
                    <a:alpha val="43137"/>
                  </a:srgbClr>
                </a:outerShdw>
              </a:effectLst>
            </a:endParaRPr>
          </a:p>
          <a:p>
            <a:pPr algn="ctr"/>
            <a:r>
              <a:rPr lang="it-CH" b="1" u="sng" dirty="0" smtClean="0">
                <a:solidFill>
                  <a:srgbClr val="C00000"/>
                </a:solidFill>
                <a:effectLst>
                  <a:outerShdw blurRad="38100" dist="38100" dir="2700000" algn="tl">
                    <a:srgbClr val="000000">
                      <a:alpha val="43137"/>
                    </a:srgbClr>
                  </a:outerShdw>
                </a:effectLst>
              </a:rPr>
              <a:t>b) CAMPI ELETTROMAGNETICI A BASSA FREQUENZA</a:t>
            </a:r>
            <a:r>
              <a:rPr lang="it-CH" dirty="0" smtClean="0"/>
              <a:t>, generati da </a:t>
            </a:r>
            <a:r>
              <a:rPr lang="it-CH" u="sng" dirty="0" smtClean="0">
                <a:solidFill>
                  <a:srgbClr val="C00000"/>
                </a:solidFill>
                <a:effectLst>
                  <a:outerShdw blurRad="38100" dist="38100" dir="2700000" algn="tl">
                    <a:srgbClr val="000000">
                      <a:alpha val="43137"/>
                    </a:srgbClr>
                  </a:outerShdw>
                </a:effectLst>
              </a:rPr>
              <a:t>ELETTRODOMESTICI</a:t>
            </a:r>
            <a:r>
              <a:rPr lang="it-CH" dirty="0" smtClean="0"/>
              <a:t>, </a:t>
            </a:r>
            <a:r>
              <a:rPr lang="it-CH" u="sng" dirty="0" smtClean="0">
                <a:solidFill>
                  <a:srgbClr val="C00000"/>
                </a:solidFill>
                <a:effectLst>
                  <a:outerShdw blurRad="38100" dist="38100" dir="2700000" algn="tl">
                    <a:srgbClr val="000000">
                      <a:alpha val="43137"/>
                    </a:srgbClr>
                  </a:outerShdw>
                </a:effectLst>
              </a:rPr>
              <a:t>TRASFORMATORI</a:t>
            </a:r>
            <a:r>
              <a:rPr lang="it-CH" dirty="0" smtClean="0"/>
              <a:t> ed </a:t>
            </a:r>
            <a:r>
              <a:rPr lang="it-CH" u="sng" dirty="0" smtClean="0">
                <a:solidFill>
                  <a:srgbClr val="C00000"/>
                </a:solidFill>
                <a:effectLst>
                  <a:outerShdw blurRad="38100" dist="38100" dir="2700000" algn="tl">
                    <a:srgbClr val="000000">
                      <a:alpha val="43137"/>
                    </a:srgbClr>
                  </a:outerShdw>
                </a:effectLst>
              </a:rPr>
              <a:t>ELETTRODOTTI</a:t>
            </a:r>
            <a:r>
              <a:rPr lang="it-CH" dirty="0" smtClean="0"/>
              <a:t>, che sono altre </a:t>
            </a:r>
            <a:r>
              <a:rPr lang="it-CH" u="sng" dirty="0" smtClean="0">
                <a:solidFill>
                  <a:srgbClr val="C00000"/>
                </a:solidFill>
              </a:rPr>
              <a:t>fonti di inquinamento</a:t>
            </a:r>
            <a:r>
              <a:rPr lang="it-CH" dirty="0" smtClean="0"/>
              <a:t>, ma decisamente </a:t>
            </a:r>
            <a:r>
              <a:rPr lang="it-CH" b="1" u="sng" dirty="0" smtClean="0">
                <a:solidFill>
                  <a:srgbClr val="C00000"/>
                </a:solidFill>
              </a:rPr>
              <a:t>minore tossicità</a:t>
            </a:r>
            <a:r>
              <a:rPr lang="it-CH" dirty="0" smtClean="0"/>
              <a:t>.</a:t>
            </a:r>
            <a:br>
              <a:rPr lang="it-CH" dirty="0" smtClean="0"/>
            </a:br>
            <a:r>
              <a:rPr lang="it-CH" b="1" dirty="0" smtClean="0"/>
              <a:t/>
            </a:r>
            <a:br>
              <a:rPr lang="it-CH" b="1" dirty="0" smtClean="0"/>
            </a:br>
            <a:r>
              <a:rPr lang="it-CH" sz="2000" b="1" dirty="0" smtClean="0"/>
              <a:t>CONSEGUENZE PER LA SALUTE</a:t>
            </a:r>
            <a:endParaRPr lang="it-CH" b="1" dirty="0" smtClean="0"/>
          </a:p>
          <a:p>
            <a:r>
              <a:rPr lang="it-CH" u="sng" dirty="0" smtClean="0">
                <a:effectLst>
                  <a:outerShdw blurRad="38100" dist="38100" dir="2700000" algn="tl">
                    <a:srgbClr val="000000">
                      <a:alpha val="43137"/>
                    </a:srgbClr>
                  </a:outerShdw>
                </a:effectLst>
              </a:rPr>
              <a:t>I CAMPI ELETTROMAGNETICI, </a:t>
            </a:r>
            <a:r>
              <a:rPr lang="it-CH" dirty="0" smtClean="0"/>
              <a:t>provocano sull'organismo umano diversi </a:t>
            </a:r>
            <a:r>
              <a:rPr lang="it-CH" u="sng" dirty="0" smtClean="0">
                <a:solidFill>
                  <a:srgbClr val="C00000"/>
                </a:solidFill>
                <a:effectLst>
                  <a:outerShdw blurRad="38100" dist="38100" dir="2700000" algn="tl">
                    <a:srgbClr val="000000">
                      <a:alpha val="43137"/>
                    </a:srgbClr>
                  </a:outerShdw>
                </a:effectLst>
              </a:rPr>
              <a:t>EFFETTI</a:t>
            </a:r>
            <a:r>
              <a:rPr lang="it-CH" dirty="0" smtClean="0"/>
              <a:t>, quelli </a:t>
            </a:r>
            <a:r>
              <a:rPr lang="it-CH" u="sng" dirty="0" smtClean="0">
                <a:solidFill>
                  <a:srgbClr val="C00000"/>
                </a:solidFill>
                <a:effectLst>
                  <a:outerShdw blurRad="38100" dist="38100" dir="2700000" algn="tl">
                    <a:srgbClr val="000000">
                      <a:alpha val="43137"/>
                    </a:srgbClr>
                  </a:outerShdw>
                </a:effectLst>
              </a:rPr>
              <a:t>VISIBILI</a:t>
            </a:r>
            <a:r>
              <a:rPr lang="it-CH" dirty="0" smtClean="0">
                <a:effectLst>
                  <a:outerShdw blurRad="38100" dist="38100" dir="2700000" algn="tl">
                    <a:srgbClr val="000000">
                      <a:alpha val="43137"/>
                    </a:srgbClr>
                  </a:outerShdw>
                </a:effectLst>
              </a:rPr>
              <a:t> </a:t>
            </a:r>
            <a:r>
              <a:rPr lang="it-CH" dirty="0" smtClean="0"/>
              <a:t>quasi </a:t>
            </a:r>
            <a:r>
              <a:rPr lang="it-CH" u="sng" dirty="0" smtClean="0">
                <a:solidFill>
                  <a:srgbClr val="C00000"/>
                </a:solidFill>
                <a:effectLst>
                  <a:outerShdw blurRad="38100" dist="38100" dir="2700000" algn="tl">
                    <a:srgbClr val="000000">
                      <a:alpha val="43137"/>
                    </a:srgbClr>
                  </a:outerShdw>
                </a:effectLst>
              </a:rPr>
              <a:t>NELL'IMMEDIATO</a:t>
            </a:r>
            <a:r>
              <a:rPr lang="it-CH" dirty="0" smtClean="0"/>
              <a:t> e quelli </a:t>
            </a:r>
            <a:r>
              <a:rPr lang="it-CH" u="sng" dirty="0" smtClean="0">
                <a:solidFill>
                  <a:srgbClr val="C00000"/>
                </a:solidFill>
                <a:effectLst>
                  <a:outerShdw blurRad="38100" dist="38100" dir="2700000" algn="tl">
                    <a:srgbClr val="000000">
                      <a:alpha val="43137"/>
                    </a:srgbClr>
                  </a:outerShdw>
                </a:effectLst>
              </a:rPr>
              <a:t>A LUNGO TERMINE</a:t>
            </a:r>
            <a:r>
              <a:rPr lang="it-CH" dirty="0" smtClean="0"/>
              <a:t>.</a:t>
            </a:r>
          </a:p>
          <a:p>
            <a:endParaRPr lang="it-CH" dirty="0" smtClean="0"/>
          </a:p>
          <a:p>
            <a:r>
              <a:rPr lang="it-CH" dirty="0" smtClean="0"/>
              <a:t> I primi, evidenziati soprattutto sulle </a:t>
            </a:r>
            <a:r>
              <a:rPr lang="it-CH" u="sng" dirty="0" smtClean="0">
                <a:effectLst>
                  <a:outerShdw blurRad="38100" dist="38100" dir="2700000" algn="tl">
                    <a:srgbClr val="000000">
                      <a:alpha val="43137"/>
                    </a:srgbClr>
                  </a:outerShdw>
                </a:effectLst>
              </a:rPr>
              <a:t>persone più esposte alle radiazioni </a:t>
            </a:r>
            <a:r>
              <a:rPr lang="it-CH" dirty="0" smtClean="0"/>
              <a:t>causano: problemi al </a:t>
            </a:r>
            <a:r>
              <a:rPr lang="it-CH" u="sng" dirty="0" smtClean="0">
                <a:effectLst>
                  <a:outerShdw blurRad="38100" dist="38100" dir="2700000" algn="tl">
                    <a:srgbClr val="000000">
                      <a:alpha val="43137"/>
                    </a:srgbClr>
                  </a:outerShdw>
                </a:effectLst>
              </a:rPr>
              <a:t>sistema nervoso </a:t>
            </a:r>
            <a:r>
              <a:rPr lang="it-CH" dirty="0" smtClean="0"/>
              <a:t>e quindi di comportamento, microscosse,vibrazioni dei capelli, variazioni del </a:t>
            </a:r>
            <a:r>
              <a:rPr lang="it-CH" u="sng" dirty="0" smtClean="0">
                <a:effectLst>
                  <a:outerShdw blurRad="38100" dist="38100" dir="2700000" algn="tl">
                    <a:srgbClr val="000000">
                      <a:alpha val="43137"/>
                    </a:srgbClr>
                  </a:outerShdw>
                </a:effectLst>
              </a:rPr>
              <a:t>sistema immunitario</a:t>
            </a:r>
            <a:r>
              <a:rPr lang="it-CH" dirty="0" smtClean="0"/>
              <a:t>, del </a:t>
            </a:r>
            <a:r>
              <a:rPr lang="it-CH" b="1" u="sng" dirty="0" smtClean="0"/>
              <a:t>metabolismo</a:t>
            </a:r>
            <a:r>
              <a:rPr lang="it-CH" dirty="0" smtClean="0"/>
              <a:t> e delle </a:t>
            </a:r>
            <a:r>
              <a:rPr lang="it-CH" u="sng" dirty="0" smtClean="0">
                <a:effectLst>
                  <a:outerShdw blurRad="38100" dist="38100" dir="2700000" algn="tl">
                    <a:srgbClr val="000000">
                      <a:alpha val="43137"/>
                    </a:srgbClr>
                  </a:outerShdw>
                </a:effectLst>
              </a:rPr>
              <a:t>funzioni ghiandolari</a:t>
            </a:r>
            <a:r>
              <a:rPr lang="it-CH" dirty="0" smtClean="0"/>
              <a:t>, mentre gli </a:t>
            </a:r>
            <a:r>
              <a:rPr lang="it-CH" u="sng" dirty="0" smtClean="0">
                <a:effectLst>
                  <a:outerShdw blurRad="38100" dist="38100" dir="2700000" algn="tl">
                    <a:srgbClr val="000000">
                      <a:alpha val="43137"/>
                    </a:srgbClr>
                  </a:outerShdw>
                </a:effectLst>
              </a:rPr>
              <a:t>EFFETTI A LUNGO TERMINE </a:t>
            </a:r>
            <a:r>
              <a:rPr lang="it-CH" dirty="0" smtClean="0"/>
              <a:t>possono essere tumorali e non tumorali, dove il male "minore", quindi i non tumorali, portano a disturbi neurologici, circolatori e del sonno, alterazioni del sangue, vertigini, depressione, fino alla perdita della memoria, la caduta dei capelli e la diminuzione della libido, </a:t>
            </a:r>
          </a:p>
          <a:p>
            <a:r>
              <a:rPr lang="it-CH" dirty="0" smtClean="0"/>
              <a:t>mentre i tumorali riguardano principalmente il sistema nervoso e il sangue, dove </a:t>
            </a:r>
            <a:r>
              <a:rPr lang="it-CH" dirty="0" smtClean="0">
                <a:solidFill>
                  <a:srgbClr val="C00000"/>
                </a:solidFill>
              </a:rPr>
              <a:t>i bambini</a:t>
            </a:r>
            <a:r>
              <a:rPr lang="it-CH" dirty="0" smtClean="0"/>
              <a:t>, visto il fisico più gracile, sono maggiormente soggetti a </a:t>
            </a:r>
            <a:r>
              <a:rPr lang="it-CH" dirty="0" smtClean="0">
                <a:solidFill>
                  <a:srgbClr val="C00000"/>
                </a:solidFill>
              </a:rPr>
              <a:t>forme leucemiche.</a:t>
            </a:r>
            <a:br>
              <a:rPr lang="it-CH" dirty="0" smtClean="0">
                <a:solidFill>
                  <a:srgbClr val="C00000"/>
                </a:solidFill>
              </a:rPr>
            </a:br>
            <a:endParaRPr lang="it-CH" dirty="0">
              <a:solidFill>
                <a:srgbClr val="C0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991D60E-8AE2-4D45-8AFA-043CC1F5C552}" type="datetime1">
              <a:rPr lang="it-CH" smtClean="0"/>
              <a:pPr/>
              <a:t>15.10.2017</a:t>
            </a:fld>
            <a:endParaRPr lang="it-CH"/>
          </a:p>
        </p:txBody>
      </p:sp>
      <p:sp>
        <p:nvSpPr>
          <p:cNvPr id="3" name="Segnaposto piè di pagina 2"/>
          <p:cNvSpPr>
            <a:spLocks noGrp="1"/>
          </p:cNvSpPr>
          <p:nvPr>
            <p:ph type="ftr" sz="quarter" idx="11"/>
          </p:nvPr>
        </p:nvSpPr>
        <p:spPr/>
        <p:txBody>
          <a:bodyPr/>
          <a:lstStyle/>
          <a:p>
            <a:r>
              <a:rPr lang="it-CH" smtClean="0"/>
              <a:t>Prof. M.D. Giancarlo PANTALEONI  Prorettore UNISRITA</a:t>
            </a:r>
            <a:endParaRPr lang="it-CH"/>
          </a:p>
        </p:txBody>
      </p:sp>
      <p:sp>
        <p:nvSpPr>
          <p:cNvPr id="4" name="Segnaposto numero diapositiva 3"/>
          <p:cNvSpPr>
            <a:spLocks noGrp="1"/>
          </p:cNvSpPr>
          <p:nvPr>
            <p:ph type="sldNum" sz="quarter" idx="12"/>
          </p:nvPr>
        </p:nvSpPr>
        <p:spPr/>
        <p:txBody>
          <a:bodyPr/>
          <a:lstStyle/>
          <a:p>
            <a:fld id="{636FC043-2B80-49F1-AC42-A292737F8566}" type="slidenum">
              <a:rPr lang="it-CH" smtClean="0"/>
              <a:pPr/>
              <a:t>5</a:t>
            </a:fld>
            <a:endParaRPr lang="it-CH"/>
          </a:p>
        </p:txBody>
      </p:sp>
      <p:pic>
        <p:nvPicPr>
          <p:cNvPr id="6145" name="Picture 1"/>
          <p:cNvPicPr>
            <a:picLocks noChangeAspect="1" noChangeArrowheads="1"/>
          </p:cNvPicPr>
          <p:nvPr/>
        </p:nvPicPr>
        <p:blipFill>
          <a:blip r:embed="rId2"/>
          <a:srcRect/>
          <a:stretch>
            <a:fillRect/>
          </a:stretch>
        </p:blipFill>
        <p:spPr bwMode="auto">
          <a:xfrm>
            <a:off x="1214414" y="571480"/>
            <a:ext cx="6036313" cy="5716744"/>
          </a:xfrm>
          <a:prstGeom prst="rect">
            <a:avLst/>
          </a:prstGeom>
          <a:noFill/>
          <a:ln w="9525">
            <a:noFill/>
            <a:miter lim="800000"/>
            <a:headEnd/>
            <a:tailEnd/>
          </a:ln>
          <a:effectLst/>
        </p:spPr>
      </p:pic>
      <p:sp>
        <p:nvSpPr>
          <p:cNvPr id="6" name="CasellaDiTesto 5"/>
          <p:cNvSpPr txBox="1"/>
          <p:nvPr/>
        </p:nvSpPr>
        <p:spPr>
          <a:xfrm>
            <a:off x="428596" y="0"/>
            <a:ext cx="8501122" cy="369332"/>
          </a:xfrm>
          <a:prstGeom prst="rect">
            <a:avLst/>
          </a:prstGeom>
          <a:noFill/>
        </p:spPr>
        <p:txBody>
          <a:bodyPr wrap="square" rtlCol="0">
            <a:spAutoFit/>
          </a:bodyPr>
          <a:lstStyle/>
          <a:p>
            <a:r>
              <a:rPr lang="it-CH" dirty="0" smtClean="0">
                <a:hlinkClick r:id="rId3"/>
              </a:rPr>
              <a:t>http://www.who.int/</a:t>
            </a:r>
            <a:r>
              <a:rPr lang="it-CH" dirty="0" err="1" smtClean="0">
                <a:hlinkClick r:id="rId3"/>
              </a:rPr>
              <a:t>ceh</a:t>
            </a:r>
            <a:r>
              <a:rPr lang="it-CH" dirty="0" smtClean="0">
                <a:hlinkClick r:id="rId3"/>
              </a:rPr>
              <a:t>/publications/ceh-Infographics-2017-english.pdf?ua=1</a:t>
            </a:r>
            <a:endParaRPr lang="it-CH" dirty="0" smtClean="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D9B2481F-4D3E-42D5-BB60-1A4BBEDD78D3}" type="datetime1">
              <a:rPr lang="it-CH" smtClean="0"/>
              <a:pPr/>
              <a:t>15.10.2017</a:t>
            </a:fld>
            <a:endParaRPr lang="it-CH"/>
          </a:p>
        </p:txBody>
      </p:sp>
      <p:sp>
        <p:nvSpPr>
          <p:cNvPr id="3" name="Segnaposto piè di pagina 2"/>
          <p:cNvSpPr>
            <a:spLocks noGrp="1"/>
          </p:cNvSpPr>
          <p:nvPr>
            <p:ph type="ftr" sz="quarter" idx="11"/>
          </p:nvPr>
        </p:nvSpPr>
        <p:spPr/>
        <p:txBody>
          <a:bodyPr/>
          <a:lstStyle/>
          <a:p>
            <a:r>
              <a:rPr lang="it-CH" smtClean="0"/>
              <a:t>Prof. M.D. Giancarlo PANTALEONI  Prorettore UNISRITA</a:t>
            </a:r>
            <a:endParaRPr lang="it-CH"/>
          </a:p>
        </p:txBody>
      </p:sp>
      <p:sp>
        <p:nvSpPr>
          <p:cNvPr id="4" name="Segnaposto numero diapositiva 3"/>
          <p:cNvSpPr>
            <a:spLocks noGrp="1"/>
          </p:cNvSpPr>
          <p:nvPr>
            <p:ph type="sldNum" sz="quarter" idx="12"/>
          </p:nvPr>
        </p:nvSpPr>
        <p:spPr/>
        <p:txBody>
          <a:bodyPr/>
          <a:lstStyle/>
          <a:p>
            <a:fld id="{636FC043-2B80-49F1-AC42-A292737F8566}" type="slidenum">
              <a:rPr lang="it-CH" smtClean="0"/>
              <a:pPr/>
              <a:t>50</a:t>
            </a:fld>
            <a:endParaRPr lang="it-CH"/>
          </a:p>
        </p:txBody>
      </p:sp>
      <p:sp>
        <p:nvSpPr>
          <p:cNvPr id="5" name="CasellaDiTesto 4"/>
          <p:cNvSpPr txBox="1"/>
          <p:nvPr/>
        </p:nvSpPr>
        <p:spPr>
          <a:xfrm>
            <a:off x="285720" y="357166"/>
            <a:ext cx="8572560" cy="4524315"/>
          </a:xfrm>
          <a:prstGeom prst="rect">
            <a:avLst/>
          </a:prstGeom>
          <a:gradFill>
            <a:gsLst>
              <a:gs pos="0">
                <a:srgbClr val="CCCCFF"/>
              </a:gs>
              <a:gs pos="17999">
                <a:srgbClr val="99CCFF"/>
              </a:gs>
              <a:gs pos="36000">
                <a:srgbClr val="9966FF"/>
              </a:gs>
              <a:gs pos="61000">
                <a:srgbClr val="CC99FF"/>
              </a:gs>
              <a:gs pos="82001">
                <a:srgbClr val="99CCFF"/>
              </a:gs>
              <a:gs pos="100000">
                <a:srgbClr val="CCCCFF"/>
              </a:gs>
            </a:gsLst>
            <a:lin ang="5400000" scaled="0"/>
          </a:gradFill>
        </p:spPr>
        <p:txBody>
          <a:bodyPr wrap="square" rtlCol="0">
            <a:spAutoFit/>
          </a:bodyPr>
          <a:lstStyle/>
          <a:p>
            <a:pPr algn="ctr"/>
            <a:endParaRPr lang="it-CH" sz="4800" dirty="0" smtClean="0"/>
          </a:p>
          <a:p>
            <a:pPr algn="ctr"/>
            <a:r>
              <a:rPr lang="it-CH" sz="4800" dirty="0" smtClean="0"/>
              <a:t>&lt;&lt;</a:t>
            </a:r>
            <a:r>
              <a:rPr lang="it-CH" sz="4800" dirty="0" smtClean="0">
                <a:effectLst>
                  <a:outerShdw blurRad="38100" dist="38100" dir="2700000" algn="tl">
                    <a:srgbClr val="000000">
                      <a:alpha val="43137"/>
                    </a:srgbClr>
                  </a:outerShdw>
                </a:effectLst>
              </a:rPr>
              <a:t>INQUINAMENTO E SALUTE</a:t>
            </a:r>
            <a:r>
              <a:rPr lang="it-CH" sz="4800" dirty="0" smtClean="0"/>
              <a:t>&gt;&gt;</a:t>
            </a:r>
          </a:p>
          <a:p>
            <a:pPr algn="ctr"/>
            <a:r>
              <a:rPr lang="it-CH" sz="4800" dirty="0" smtClean="0"/>
              <a:t>Storia dei lavori scientifici in sintesi e progetti attuali ed in programmazione internazionale UNISRITA:</a:t>
            </a:r>
            <a:endParaRPr lang="it-CH" sz="480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88933E4-E9A9-424C-853D-2354FF9BC9FE}" type="datetime1">
              <a:rPr lang="it-CH" smtClean="0"/>
              <a:pPr/>
              <a:t>15.10.2017</a:t>
            </a:fld>
            <a:endParaRPr lang="it-CH"/>
          </a:p>
        </p:txBody>
      </p:sp>
      <p:sp>
        <p:nvSpPr>
          <p:cNvPr id="3" name="Segnaposto piè di pagina 2"/>
          <p:cNvSpPr>
            <a:spLocks noGrp="1"/>
          </p:cNvSpPr>
          <p:nvPr>
            <p:ph type="ftr" sz="quarter" idx="11"/>
          </p:nvPr>
        </p:nvSpPr>
        <p:spPr/>
        <p:txBody>
          <a:bodyPr/>
          <a:lstStyle/>
          <a:p>
            <a:r>
              <a:rPr lang="it-CH" smtClean="0"/>
              <a:t>Prof. M.D. Giancarlo PANTALEONI  Prorettore UNISRITA</a:t>
            </a:r>
            <a:endParaRPr lang="it-CH"/>
          </a:p>
        </p:txBody>
      </p:sp>
      <p:sp>
        <p:nvSpPr>
          <p:cNvPr id="4" name="Segnaposto numero diapositiva 3"/>
          <p:cNvSpPr>
            <a:spLocks noGrp="1"/>
          </p:cNvSpPr>
          <p:nvPr>
            <p:ph type="sldNum" sz="quarter" idx="12"/>
          </p:nvPr>
        </p:nvSpPr>
        <p:spPr/>
        <p:txBody>
          <a:bodyPr/>
          <a:lstStyle/>
          <a:p>
            <a:fld id="{636FC043-2B80-49F1-AC42-A292737F8566}" type="slidenum">
              <a:rPr lang="it-CH" smtClean="0"/>
              <a:pPr/>
              <a:t>51</a:t>
            </a:fld>
            <a:endParaRPr lang="it-CH"/>
          </a:p>
        </p:txBody>
      </p:sp>
      <p:sp>
        <p:nvSpPr>
          <p:cNvPr id="5" name="Rettangolo 4"/>
          <p:cNvSpPr/>
          <p:nvPr/>
        </p:nvSpPr>
        <p:spPr>
          <a:xfrm>
            <a:off x="214283" y="0"/>
            <a:ext cx="8786874" cy="6155531"/>
          </a:xfrm>
          <a:prstGeom prst="rect">
            <a:avLst/>
          </a:prstGeom>
        </p:spPr>
        <p:txBody>
          <a:bodyPr wrap="square">
            <a:spAutoFit/>
          </a:bodyPr>
          <a:lstStyle/>
          <a:p>
            <a:pPr algn="ctr"/>
            <a:r>
              <a:rPr lang="it-CH" sz="2800" b="1" u="sng" dirty="0" smtClean="0">
                <a:solidFill>
                  <a:srgbClr val="C00000"/>
                </a:solidFill>
                <a:effectLst>
                  <a:outerShdw blurRad="38100" dist="38100" dir="2700000" algn="tl">
                    <a:srgbClr val="000000">
                      <a:alpha val="43137"/>
                    </a:srgbClr>
                  </a:outerShdw>
                </a:effectLst>
              </a:rPr>
              <a:t>LA BEHAVIORAL TERATOGENESIS  </a:t>
            </a:r>
          </a:p>
          <a:p>
            <a:pPr algn="ctr"/>
            <a:r>
              <a:rPr lang="it-CH" b="1" dirty="0" smtClean="0">
                <a:solidFill>
                  <a:srgbClr val="C00000"/>
                </a:solidFill>
              </a:rPr>
              <a:t>è una nuova tecnica di studio FARMACO TOSSICOLOGICO</a:t>
            </a:r>
          </a:p>
          <a:p>
            <a:pPr algn="ctr"/>
            <a:r>
              <a:rPr lang="it-CH" b="1" dirty="0" smtClean="0">
                <a:solidFill>
                  <a:srgbClr val="C00000"/>
                </a:solidFill>
              </a:rPr>
              <a:t> da me scoperta, in seguito al mio studio sugli EFFETTI COMPORTAMENTALI </a:t>
            </a:r>
            <a:r>
              <a:rPr lang="it-CH" b="1" dirty="0" err="1" smtClean="0">
                <a:solidFill>
                  <a:srgbClr val="C00000"/>
                </a:solidFill>
              </a:rPr>
              <a:t>DI</a:t>
            </a:r>
            <a:r>
              <a:rPr lang="it-CH" b="1" dirty="0" smtClean="0">
                <a:solidFill>
                  <a:srgbClr val="C00000"/>
                </a:solidFill>
              </a:rPr>
              <a:t> FARMACI E TOSSICI iniziati sotto la guida del Prof. Eugenio Paroli aiuto del Prof. Pietro di Mattei </a:t>
            </a:r>
            <a:r>
              <a:rPr lang="it-CH" sz="1200" b="1" dirty="0" smtClean="0">
                <a:solidFill>
                  <a:srgbClr val="C00000"/>
                </a:solidFill>
              </a:rPr>
              <a:t>(Direttore e Fondatore del Nuovo Istituto di Farmacologia dell’Università degli Studi di Roma “ La Sapienza” inaugurato nell’ anno accademico 1962 1963 ( guarda caso anche anno della mia Laurea in Medicina e Chirurgia nella stessa Università)…  </a:t>
            </a:r>
          </a:p>
          <a:p>
            <a:pPr algn="ctr"/>
            <a:r>
              <a:rPr lang="it-CH" b="1" dirty="0" smtClean="0">
                <a:solidFill>
                  <a:srgbClr val="C00000"/>
                </a:solidFill>
              </a:rPr>
              <a:t>dagli studi del Prof. Perry M. Adams …</a:t>
            </a:r>
          </a:p>
          <a:p>
            <a:pPr algn="ctr"/>
            <a:r>
              <a:rPr lang="it-CH" b="1" dirty="0" smtClean="0">
                <a:solidFill>
                  <a:srgbClr val="C00000"/>
                </a:solidFill>
              </a:rPr>
              <a:t> </a:t>
            </a:r>
            <a:r>
              <a:rPr lang="it-CH" b="1" dirty="0" smtClean="0">
                <a:solidFill>
                  <a:srgbClr val="C00000"/>
                </a:solidFill>
                <a:hlinkClick r:id="rId2"/>
              </a:rPr>
              <a:t>http://www.txalzresearch.org/pdf/cv_adams_1-5-09.pdf</a:t>
            </a:r>
            <a:endParaRPr lang="it-CH" b="1" dirty="0" smtClean="0">
              <a:solidFill>
                <a:srgbClr val="C00000"/>
              </a:solidFill>
            </a:endParaRPr>
          </a:p>
          <a:p>
            <a:pPr algn="ctr"/>
            <a:r>
              <a:rPr lang="en-US" dirty="0" smtClean="0"/>
              <a:t>(Associate Dean for Research University </a:t>
            </a:r>
          </a:p>
          <a:p>
            <a:pPr algn="ctr"/>
            <a:r>
              <a:rPr lang="en-US" dirty="0" smtClean="0"/>
              <a:t>of Texas Southwestern Medical Center at Dallas),</a:t>
            </a:r>
          </a:p>
          <a:p>
            <a:pPr algn="ctr"/>
            <a:r>
              <a:rPr lang="en-US" dirty="0" smtClean="0"/>
              <a:t> I Primi lavori </a:t>
            </a:r>
            <a:r>
              <a:rPr lang="en-US" dirty="0" err="1" smtClean="0"/>
              <a:t>scientifici</a:t>
            </a:r>
            <a:r>
              <a:rPr lang="en-US" dirty="0" smtClean="0"/>
              <a:t> del Prof. Perry M. Adams  da me studiati … e controllati …:  </a:t>
            </a:r>
          </a:p>
          <a:p>
            <a:pPr algn="ctr"/>
            <a:r>
              <a:rPr lang="en-US" dirty="0" smtClean="0">
                <a:solidFill>
                  <a:srgbClr val="140472"/>
                </a:solidFill>
              </a:rPr>
              <a:t>Adams, P.M., Fabricant, J., </a:t>
            </a:r>
            <a:r>
              <a:rPr lang="en-US" dirty="0" err="1" smtClean="0">
                <a:solidFill>
                  <a:srgbClr val="140472"/>
                </a:solidFill>
              </a:rPr>
              <a:t>Legator</a:t>
            </a:r>
            <a:r>
              <a:rPr lang="en-US" dirty="0" smtClean="0">
                <a:solidFill>
                  <a:srgbClr val="140472"/>
                </a:solidFill>
              </a:rPr>
              <a:t>, M., "Active Avoidance Behavior in the F1 Progeny of Male Rats Exposed to </a:t>
            </a:r>
            <a:r>
              <a:rPr lang="en-US" dirty="0" err="1" smtClean="0">
                <a:solidFill>
                  <a:srgbClr val="140472"/>
                </a:solidFill>
              </a:rPr>
              <a:t>Cyclophosphamide</a:t>
            </a:r>
            <a:r>
              <a:rPr lang="en-US" dirty="0" smtClean="0">
                <a:solidFill>
                  <a:srgbClr val="140472"/>
                </a:solidFill>
              </a:rPr>
              <a:t> Prior to Fertilization." Neurobehavioral Toxicology and Teratology 4:531-534, 1982.</a:t>
            </a:r>
          </a:p>
          <a:p>
            <a:pPr algn="ctr"/>
            <a:r>
              <a:rPr lang="en-US" u="sng" dirty="0" smtClean="0"/>
              <a:t>Al quale è seguito il viaggio di studi nell'Università di Galveston Texas</a:t>
            </a:r>
            <a:r>
              <a:rPr lang="en-US" dirty="0" smtClean="0"/>
              <a:t>,   (con Borsa di Studio da me  reperita,  grazie ai Colleghi Farmacologi Italiani dell 'Università di Bologna con </a:t>
            </a:r>
            <a:r>
              <a:rPr lang="en-US" dirty="0" err="1" smtClean="0"/>
              <a:t>i</a:t>
            </a:r>
            <a:r>
              <a:rPr lang="en-US" dirty="0" smtClean="0"/>
              <a:t> quali collaboravo)… </a:t>
            </a:r>
            <a:r>
              <a:rPr lang="en-US" u="sng" dirty="0" smtClean="0"/>
              <a:t>per  la mia Collaboratrice Aquilana , la bravissima Assistente, Dottoressa Donatella Fanini , </a:t>
            </a:r>
            <a:r>
              <a:rPr lang="en-US" u="sng" dirty="0" err="1" smtClean="0"/>
              <a:t>operativa</a:t>
            </a:r>
            <a:r>
              <a:rPr lang="en-US" u="sng" dirty="0" smtClean="0"/>
              <a:t> nella Cattedra di Farmacologia dell 'Università degli Studi dell’Aquila da me </a:t>
            </a:r>
            <a:r>
              <a:rPr lang="en-US" u="sng" dirty="0" err="1" smtClean="0"/>
              <a:t>Diretta</a:t>
            </a:r>
            <a:r>
              <a:rPr lang="en-US" u="sng" dirty="0" smtClean="0"/>
              <a:t>,…</a:t>
            </a:r>
          </a:p>
          <a:p>
            <a:pPr algn="ctr"/>
            <a:r>
              <a:rPr lang="en-US" dirty="0" smtClean="0"/>
              <a:t> per portare in Italia la &lt;&lt;Tecnica di BEHAVIORAL TERATOGENESIS  del Prof. Perrie M.Adams.</a:t>
            </a:r>
          </a:p>
          <a:p>
            <a:pPr algn="ctr"/>
            <a:r>
              <a:rPr lang="en-US" dirty="0" smtClean="0"/>
              <a:t> </a:t>
            </a:r>
          </a:p>
          <a:p>
            <a:pPr algn="ctr"/>
            <a:endParaRPr lang="it-CH" b="1" u="sng" dirty="0" smtClean="0">
              <a:solidFill>
                <a:srgbClr val="C00000"/>
              </a:solidFill>
              <a:effectLst>
                <a:outerShdw blurRad="38100" dist="38100" dir="2700000" algn="tl">
                  <a:srgbClr val="000000">
                    <a:alpha val="43137"/>
                  </a:srgbClr>
                </a:outerShdw>
              </a:effectLst>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2FE9917-EEFA-48E3-A317-A833707F43ED}" type="datetime1">
              <a:rPr lang="it-CH" smtClean="0"/>
              <a:pPr/>
              <a:t>15.10.2017</a:t>
            </a:fld>
            <a:endParaRPr lang="it-CH" dirty="0"/>
          </a:p>
        </p:txBody>
      </p:sp>
      <p:sp>
        <p:nvSpPr>
          <p:cNvPr id="3" name="Segnaposto piè di pagina 2"/>
          <p:cNvSpPr>
            <a:spLocks noGrp="1"/>
          </p:cNvSpPr>
          <p:nvPr>
            <p:ph type="ftr" sz="quarter" idx="11"/>
          </p:nvPr>
        </p:nvSpPr>
        <p:spPr/>
        <p:txBody>
          <a:bodyPr/>
          <a:lstStyle/>
          <a:p>
            <a:r>
              <a:rPr lang="it-CH" smtClean="0"/>
              <a:t>Prof. M.D. Giancarlo PANTALEONI  Prorettore UNISRITA</a:t>
            </a:r>
            <a:endParaRPr lang="it-CH"/>
          </a:p>
        </p:txBody>
      </p:sp>
      <p:sp>
        <p:nvSpPr>
          <p:cNvPr id="4" name="Segnaposto numero diapositiva 3"/>
          <p:cNvSpPr>
            <a:spLocks noGrp="1"/>
          </p:cNvSpPr>
          <p:nvPr>
            <p:ph type="sldNum" sz="quarter" idx="12"/>
          </p:nvPr>
        </p:nvSpPr>
        <p:spPr/>
        <p:txBody>
          <a:bodyPr/>
          <a:lstStyle/>
          <a:p>
            <a:fld id="{636FC043-2B80-49F1-AC42-A292737F8566}" type="slidenum">
              <a:rPr lang="it-CH" smtClean="0"/>
              <a:pPr/>
              <a:t>52</a:t>
            </a:fld>
            <a:endParaRPr lang="it-CH"/>
          </a:p>
        </p:txBody>
      </p:sp>
      <p:sp>
        <p:nvSpPr>
          <p:cNvPr id="5" name="Rettangolo 4"/>
          <p:cNvSpPr/>
          <p:nvPr/>
        </p:nvSpPr>
        <p:spPr>
          <a:xfrm>
            <a:off x="0" y="0"/>
            <a:ext cx="9144000" cy="7263527"/>
          </a:xfrm>
          <a:prstGeom prst="rect">
            <a:avLst/>
          </a:prstGeom>
        </p:spPr>
        <p:txBody>
          <a:bodyPr wrap="square">
            <a:spAutoFit/>
          </a:bodyPr>
          <a:lstStyle/>
          <a:p>
            <a:r>
              <a:rPr lang="en-US" b="1" dirty="0" smtClean="0">
                <a:solidFill>
                  <a:srgbClr val="C00000"/>
                </a:solidFill>
              </a:rPr>
              <a:t>  </a:t>
            </a:r>
            <a:r>
              <a:rPr lang="en-US" b="1" u="sng" dirty="0" smtClean="0">
                <a:solidFill>
                  <a:srgbClr val="C00000"/>
                </a:solidFill>
                <a:effectLst>
                  <a:outerShdw blurRad="38100" dist="38100" dir="2700000" algn="tl">
                    <a:srgbClr val="000000">
                      <a:alpha val="43137"/>
                    </a:srgbClr>
                  </a:outerShdw>
                </a:effectLst>
              </a:rPr>
              <a:t>PER LA STORIA DELLA RICERCA FARMACOTOSSICOLOGICA ITALIANA SU &lt;&lt;INQUINANTI AMBIENTALI E SALUTE&gt;&gt;</a:t>
            </a:r>
            <a:r>
              <a:rPr lang="en-US" b="1" dirty="0" smtClean="0">
                <a:solidFill>
                  <a:srgbClr val="C00000"/>
                </a:solidFill>
              </a:rPr>
              <a:t> si precisa che, La Tecnica della  </a:t>
            </a:r>
            <a:r>
              <a:rPr lang="en-US" b="1" u="sng" dirty="0" smtClean="0">
                <a:solidFill>
                  <a:srgbClr val="C00000"/>
                </a:solidFill>
                <a:effectLst>
                  <a:outerShdw blurRad="38100" dist="38100" dir="2700000" algn="tl">
                    <a:srgbClr val="000000">
                      <a:alpha val="43137"/>
                    </a:srgbClr>
                  </a:outerShdw>
                </a:effectLst>
              </a:rPr>
              <a:t>BEHAVIORAL TERATOGENESIS </a:t>
            </a:r>
            <a:r>
              <a:rPr lang="en-US" dirty="0" smtClean="0"/>
              <a:t>del Prof. Perrie M. Adams,  (</a:t>
            </a:r>
            <a:r>
              <a:rPr lang="en-US" i="1" dirty="0" smtClean="0"/>
              <a:t>al ritorno della Dottoressa Donatella Fanini da Galveston Texas, dove aveva ben lavorato </a:t>
            </a:r>
            <a:r>
              <a:rPr lang="en-US" i="1" dirty="0" err="1" smtClean="0"/>
              <a:t>producendo</a:t>
            </a:r>
            <a:r>
              <a:rPr lang="en-US" i="1" dirty="0" smtClean="0"/>
              <a:t> queste </a:t>
            </a:r>
            <a:r>
              <a:rPr lang="en-US" i="1" dirty="0" err="1" smtClean="0"/>
              <a:t>importanti</a:t>
            </a:r>
            <a:r>
              <a:rPr lang="en-US" i="1" dirty="0" smtClean="0"/>
              <a:t> prime pubblicazioni  pionieristiche di &lt;&lt;Behavioral Teratogenesis&gt;&gt; … con Perrie M.Adams e Coll.:</a:t>
            </a:r>
          </a:p>
          <a:p>
            <a:pPr marL="342900" indent="-342900">
              <a:buFont typeface="+mj-lt"/>
              <a:buAutoNum type="arabicPeriod"/>
            </a:pPr>
            <a:r>
              <a:rPr lang="it-CH" sz="1400" i="1" dirty="0" smtClean="0"/>
              <a:t>Fanini, D., Legator, M., Adams, P.M., "</a:t>
            </a:r>
            <a:r>
              <a:rPr lang="it-CH" sz="1400" b="1" i="1" u="sng" dirty="0" smtClean="0"/>
              <a:t>Effects of Paternal </a:t>
            </a:r>
            <a:r>
              <a:rPr lang="it-CH" sz="1400" b="1" i="1" dirty="0" smtClean="0"/>
              <a:t>Ethylene Dibromide Exposure </a:t>
            </a:r>
            <a:r>
              <a:rPr lang="it-CH" sz="1400" i="1" dirty="0" smtClean="0"/>
              <a:t>on F1 Generation Behavior in the Rat." Mutation Research Letters, 1984. 34. </a:t>
            </a:r>
          </a:p>
          <a:p>
            <a:pPr marL="342900" indent="-342900">
              <a:buFont typeface="+mj-lt"/>
              <a:buAutoNum type="arabicPeriod"/>
            </a:pPr>
            <a:r>
              <a:rPr lang="it-CH" sz="1400" i="1" dirty="0" smtClean="0"/>
              <a:t>Fanini, D., Trieff, N., Ramanujam, V., Ahmed, A., Adams, P.M., "Effect of Acute Acrylonitrile Exposure on Metrazol Induced Seizures in the Rat." Neurotoxicology, 1984. Page 12 35.</a:t>
            </a:r>
          </a:p>
          <a:p>
            <a:pPr marL="342900" indent="-342900">
              <a:buFont typeface="+mj-lt"/>
              <a:buAutoNum type="arabicPeriod"/>
            </a:pPr>
            <a:r>
              <a:rPr lang="it-CH" sz="1400" i="1" dirty="0" smtClean="0"/>
              <a:t> Hsu, </a:t>
            </a:r>
            <a:r>
              <a:rPr lang="it-CH" sz="1400" i="1" dirty="0" err="1" smtClean="0"/>
              <a:t>L.L.</a:t>
            </a:r>
            <a:r>
              <a:rPr lang="it-CH" sz="1400" i="1" dirty="0" smtClean="0"/>
              <a:t>, Adams, P.M., Fanini, D., Legator, M.S., "Ethylene Dibromide</a:t>
            </a:r>
            <a:r>
              <a:rPr lang="it-CH" sz="1400" b="1" i="1" u="sng" dirty="0" smtClean="0"/>
              <a:t>: Effects of Paternal Exposure </a:t>
            </a:r>
            <a:r>
              <a:rPr lang="it-CH" sz="1400" i="1" dirty="0" smtClean="0"/>
              <a:t>on the Neurotransmitter Enzymes in the Developing Brain </a:t>
            </a:r>
            <a:r>
              <a:rPr lang="it-CH" sz="1400" b="1" i="1" u="sng" dirty="0" smtClean="0"/>
              <a:t>of F1 Progeny</a:t>
            </a:r>
            <a:r>
              <a:rPr lang="it-CH" sz="1400" i="1" dirty="0" smtClean="0"/>
              <a:t>." Mutation Research, 147 (1985) 197-203. ) </a:t>
            </a:r>
            <a:endParaRPr lang="en-US" sz="1400" i="1" dirty="0" smtClean="0"/>
          </a:p>
          <a:p>
            <a:r>
              <a:rPr lang="en-US" dirty="0" smtClean="0"/>
              <a:t>…. </a:t>
            </a:r>
            <a:r>
              <a:rPr lang="en-US" b="1" u="sng" dirty="0" smtClean="0"/>
              <a:t>È STATA SUBITO DA ME APPLICATA ALLO STUDIO FARMACOTOSSICOLOGICO  PIONIERISTICO </a:t>
            </a:r>
            <a:r>
              <a:rPr lang="en-US" dirty="0" smtClean="0"/>
              <a:t>, dei </a:t>
            </a:r>
            <a:r>
              <a:rPr lang="en-US" sz="2400" dirty="0" smtClean="0">
                <a:solidFill>
                  <a:srgbClr val="C00000"/>
                </a:solidFill>
                <a:effectLst>
                  <a:outerShdw blurRad="38100" dist="38100" dir="2700000" algn="tl">
                    <a:srgbClr val="000000">
                      <a:alpha val="43137"/>
                    </a:srgbClr>
                  </a:outerShdw>
                </a:effectLst>
              </a:rPr>
              <a:t>&lt;&lt;POLICLOROBIFENILI ( PCBs)  che si accumulano nei Tessuti ricchi di Lipidi tra cui CERVELLO E GONADI&gt;&gt;.. </a:t>
            </a:r>
            <a:r>
              <a:rPr lang="en-US" i="1" dirty="0" smtClean="0"/>
              <a:t>(vedi studi del Prof. Valerio Leoni, Direttore dell’Istituto di Igiene dell' Università degli Studi dell’Aquila) </a:t>
            </a:r>
            <a:r>
              <a:rPr lang="en-US" dirty="0" smtClean="0"/>
              <a:t>…. </a:t>
            </a:r>
            <a:r>
              <a:rPr lang="en-US" sz="2000" b="1" dirty="0" smtClean="0"/>
              <a:t>come conseguenza dei miei primi studi di</a:t>
            </a:r>
            <a:r>
              <a:rPr lang="en-US" dirty="0" smtClean="0"/>
              <a:t> &lt;&lt;</a:t>
            </a:r>
            <a:r>
              <a:rPr lang="en-US" u="sng" dirty="0" smtClean="0">
                <a:solidFill>
                  <a:srgbClr val="C00000"/>
                </a:solidFill>
                <a:effectLst>
                  <a:outerShdw blurRad="38100" dist="38100" dir="2700000" algn="tl">
                    <a:srgbClr val="000000">
                      <a:alpha val="43137"/>
                    </a:srgbClr>
                  </a:outerShdw>
                </a:effectLst>
              </a:rPr>
              <a:t>INTERAZIONE TRA INQUINANTI AMBIENTALI E FARMACI</a:t>
            </a:r>
            <a:r>
              <a:rPr lang="en-US" dirty="0" smtClean="0"/>
              <a:t>&gt;&gt; nell’Istituto di Farmacologia dell 'Università degli Studi di Roma “ La Sapienza” fin dal 1972 ….sulla   </a:t>
            </a:r>
            <a:r>
              <a:rPr lang="en-US" b="1" dirty="0" smtClean="0">
                <a:solidFill>
                  <a:srgbClr val="C00000"/>
                </a:solidFill>
                <a:effectLst>
                  <a:outerShdw blurRad="38100" dist="38100" dir="2700000" algn="tl">
                    <a:srgbClr val="000000">
                      <a:alpha val="43137"/>
                    </a:srgbClr>
                  </a:outerShdw>
                </a:effectLst>
              </a:rPr>
              <a:t>&lt;&lt;CARDIOTOXICITY OF FLUORINATED PROPELLERS&gt;&gt; </a:t>
            </a:r>
            <a:r>
              <a:rPr lang="en-US" sz="2000" b="1" u="sng" dirty="0" smtClean="0"/>
              <a:t>iniziati nel 1972 …. e poi </a:t>
            </a:r>
            <a:r>
              <a:rPr lang="en-US" sz="2000" b="1" u="sng" dirty="0" err="1" smtClean="0"/>
              <a:t>continuati</a:t>
            </a:r>
            <a:r>
              <a:rPr lang="en-US" sz="2000" b="1" u="sng" dirty="0" smtClean="0"/>
              <a:t> fino ad </a:t>
            </a:r>
            <a:r>
              <a:rPr lang="en-US" sz="2000" b="1" u="sng" dirty="0" err="1" smtClean="0"/>
              <a:t>oggi</a:t>
            </a:r>
            <a:r>
              <a:rPr lang="en-US" sz="2000" b="1" u="sng" dirty="0" smtClean="0"/>
              <a:t> … </a:t>
            </a:r>
            <a:r>
              <a:rPr lang="en-US" sz="2000" b="1" u="sng" dirty="0" err="1" smtClean="0"/>
              <a:t>esaminando</a:t>
            </a:r>
            <a:r>
              <a:rPr lang="en-US" sz="2000" b="1" u="sng" dirty="0" smtClean="0"/>
              <a:t> SCIENTIFICAMENTE </a:t>
            </a:r>
            <a:r>
              <a:rPr lang="en-US" sz="2000" b="1" u="sng" dirty="0" err="1" smtClean="0"/>
              <a:t>altri</a:t>
            </a:r>
            <a:r>
              <a:rPr lang="en-US" sz="2000" b="1" u="sng" dirty="0" smtClean="0"/>
              <a:t> inquinanti, ecc.ecc.. , con &lt;&lt;</a:t>
            </a:r>
            <a:r>
              <a:rPr lang="en-US" sz="2000" b="1" u="sng" dirty="0" smtClean="0">
                <a:solidFill>
                  <a:srgbClr val="0070C0"/>
                </a:solidFill>
              </a:rPr>
              <a:t>PROGETTI INTERNAZIONALI DI RICERCA SCIENTIFICA OGGI IN PROGRAMMAZIONE CON </a:t>
            </a:r>
            <a:r>
              <a:rPr lang="en-US" sz="2000" b="1" u="sng" dirty="0" smtClean="0">
                <a:solidFill>
                  <a:srgbClr val="FF0000"/>
                </a:solidFill>
                <a:effectLst>
                  <a:outerShdw blurRad="38100" dist="38100" dir="2700000" algn="tl">
                    <a:srgbClr val="000000">
                      <a:alpha val="43137"/>
                    </a:srgbClr>
                  </a:outerShdw>
                </a:effectLst>
              </a:rPr>
              <a:t>UNISRITA</a:t>
            </a:r>
            <a:r>
              <a:rPr lang="en-US" sz="2000" b="1" u="sng" dirty="0" smtClean="0">
                <a:solidFill>
                  <a:srgbClr val="0070C0"/>
                </a:solidFill>
              </a:rPr>
              <a:t>&gt;&gt; </a:t>
            </a:r>
            <a:r>
              <a:rPr lang="en-US" sz="2000" b="1" u="sng" dirty="0" smtClean="0"/>
              <a:t>…  </a:t>
            </a:r>
            <a:r>
              <a:rPr lang="en-US" dirty="0" smtClean="0"/>
              <a:t>!!! !!!;  </a:t>
            </a:r>
            <a:r>
              <a:rPr lang="en-US" i="1" u="sng" dirty="0" smtClean="0"/>
              <a:t>vedi in Internet</a:t>
            </a:r>
            <a:r>
              <a:rPr lang="en-US" dirty="0" smtClean="0"/>
              <a:t>: </a:t>
            </a:r>
          </a:p>
          <a:p>
            <a:r>
              <a:rPr lang="en-US" dirty="0" smtClean="0">
                <a:hlinkClick r:id="rId2"/>
              </a:rPr>
              <a:t>https://www.google.it/search?q=Pantaleoni+Cardiotoxicity+of+Fluorinated+Propellers&amp;oq=Pantaleoni+Cardiotoxicity+of+Fluorinated+Propellers&amp;aqs=chrome..69i57.21471j0j8&amp;sourceid=</a:t>
            </a:r>
            <a:r>
              <a:rPr lang="en-US" dirty="0" err="1" smtClean="0">
                <a:hlinkClick r:id="rId2"/>
              </a:rPr>
              <a:t>chrome&amp;ie</a:t>
            </a:r>
            <a:r>
              <a:rPr lang="en-US" dirty="0" smtClean="0">
                <a:hlinkClick r:id="rId2"/>
              </a:rPr>
              <a:t>=UTF-8</a:t>
            </a:r>
            <a:endParaRPr lang="en-US" dirty="0" smtClean="0"/>
          </a:p>
          <a:p>
            <a:endParaRPr lang="en-US" dirty="0" smtClean="0"/>
          </a:p>
          <a:p>
            <a:endParaRPr lang="en-US" dirty="0" smtClean="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8A7E0E18-8CB9-4D4F-BA62-3ABB155DDFC7}" type="datetime1">
              <a:rPr lang="it-CH" smtClean="0"/>
              <a:pPr/>
              <a:t>15.10.2017</a:t>
            </a:fld>
            <a:endParaRPr lang="it-CH"/>
          </a:p>
        </p:txBody>
      </p:sp>
      <p:sp>
        <p:nvSpPr>
          <p:cNvPr id="3" name="Segnaposto piè di pagina 2"/>
          <p:cNvSpPr>
            <a:spLocks noGrp="1"/>
          </p:cNvSpPr>
          <p:nvPr>
            <p:ph type="ftr" sz="quarter" idx="11"/>
          </p:nvPr>
        </p:nvSpPr>
        <p:spPr/>
        <p:txBody>
          <a:bodyPr/>
          <a:lstStyle/>
          <a:p>
            <a:r>
              <a:rPr lang="it-CH" smtClean="0"/>
              <a:t>Prof. M.D. Giancarlo PANTALEONI  Prorettore UNISRITA</a:t>
            </a:r>
            <a:endParaRPr lang="it-CH"/>
          </a:p>
        </p:txBody>
      </p:sp>
      <p:sp>
        <p:nvSpPr>
          <p:cNvPr id="4" name="Segnaposto numero diapositiva 3"/>
          <p:cNvSpPr>
            <a:spLocks noGrp="1"/>
          </p:cNvSpPr>
          <p:nvPr>
            <p:ph type="sldNum" sz="quarter" idx="12"/>
          </p:nvPr>
        </p:nvSpPr>
        <p:spPr/>
        <p:txBody>
          <a:bodyPr/>
          <a:lstStyle/>
          <a:p>
            <a:fld id="{636FC043-2B80-49F1-AC42-A292737F8566}" type="slidenum">
              <a:rPr lang="it-CH" smtClean="0"/>
              <a:pPr/>
              <a:t>53</a:t>
            </a:fld>
            <a:endParaRPr lang="it-CH"/>
          </a:p>
        </p:txBody>
      </p:sp>
      <p:sp>
        <p:nvSpPr>
          <p:cNvPr id="5" name="CasellaDiTesto 4"/>
          <p:cNvSpPr txBox="1"/>
          <p:nvPr/>
        </p:nvSpPr>
        <p:spPr>
          <a:xfrm>
            <a:off x="142844" y="117693"/>
            <a:ext cx="8858312" cy="6124754"/>
          </a:xfrm>
          <a:prstGeom prst="rect">
            <a:avLst/>
          </a:prstGeom>
          <a:noFill/>
        </p:spPr>
        <p:txBody>
          <a:bodyPr wrap="square" rtlCol="0">
            <a:spAutoFit/>
          </a:bodyPr>
          <a:lstStyle/>
          <a:p>
            <a:pPr algn="ctr"/>
            <a:r>
              <a:rPr lang="it-CH" sz="2000" b="1" u="sng" dirty="0" smtClean="0">
                <a:solidFill>
                  <a:srgbClr val="FF0000"/>
                </a:solidFill>
                <a:effectLst>
                  <a:outerShdw blurRad="38100" dist="38100" dir="2700000" algn="tl">
                    <a:srgbClr val="000000">
                      <a:alpha val="43137"/>
                    </a:srgbClr>
                  </a:outerShdw>
                </a:effectLst>
              </a:rPr>
              <a:t>SINTESI</a:t>
            </a:r>
            <a:r>
              <a:rPr lang="it-CH" sz="2000" u="sng" dirty="0" smtClean="0">
                <a:solidFill>
                  <a:srgbClr val="FF0000"/>
                </a:solidFill>
                <a:effectLst>
                  <a:outerShdw blurRad="38100" dist="38100" dir="2700000" algn="tl">
                    <a:srgbClr val="000000">
                      <a:alpha val="43137"/>
                    </a:srgbClr>
                  </a:outerShdw>
                </a:effectLst>
              </a:rPr>
              <a:t> </a:t>
            </a:r>
            <a:r>
              <a:rPr lang="it-CH" u="sng" dirty="0" smtClean="0">
                <a:solidFill>
                  <a:srgbClr val="FF0000"/>
                </a:solidFill>
                <a:effectLst>
                  <a:outerShdw blurRad="38100" dist="38100" dir="2700000" algn="tl">
                    <a:srgbClr val="000000">
                      <a:alpha val="43137"/>
                    </a:srgbClr>
                  </a:outerShdw>
                </a:effectLst>
              </a:rPr>
              <a:t>DELLE EVIDENZE SCIENTIFICHE DELL’INQUINAMENTO GLOBALE DEL PIANETA</a:t>
            </a:r>
          </a:p>
          <a:p>
            <a:pPr algn="ctr"/>
            <a:r>
              <a:rPr lang="it-CH" sz="2000" dirty="0" smtClean="0">
                <a:solidFill>
                  <a:srgbClr val="C00000"/>
                </a:solidFill>
                <a:effectLst>
                  <a:outerShdw blurRad="38100" dist="38100" dir="2700000" algn="tl">
                    <a:srgbClr val="000000">
                      <a:alpha val="43137"/>
                    </a:srgbClr>
                  </a:outerShdw>
                </a:effectLst>
              </a:rPr>
              <a:t> PER </a:t>
            </a:r>
          </a:p>
          <a:p>
            <a:pPr algn="ctr"/>
            <a:r>
              <a:rPr lang="it-CH" sz="2000" dirty="0" smtClean="0">
                <a:solidFill>
                  <a:srgbClr val="FF0000"/>
                </a:solidFill>
                <a:effectLst>
                  <a:outerShdw blurRad="38100" dist="38100" dir="2700000" algn="tl">
                    <a:srgbClr val="000000">
                      <a:alpha val="43137"/>
                    </a:srgbClr>
                  </a:outerShdw>
                </a:effectLst>
              </a:rPr>
              <a:t>&lt;&lt;DANNO ANTROPICO Procariotico ed Eucariotico&gt;&gt;:</a:t>
            </a:r>
            <a:endParaRPr lang="it-CH" sz="2400" dirty="0" smtClean="0">
              <a:solidFill>
                <a:srgbClr val="FF0000"/>
              </a:solidFill>
              <a:effectLst>
                <a:outerShdw blurRad="38100" dist="38100" dir="2700000" algn="tl">
                  <a:srgbClr val="000000">
                    <a:alpha val="43137"/>
                  </a:srgbClr>
                </a:outerShdw>
              </a:effectLst>
            </a:endParaRPr>
          </a:p>
          <a:p>
            <a:pPr marL="342900" indent="-342900">
              <a:buFont typeface="+mj-lt"/>
              <a:buAutoNum type="arabicPeriod"/>
            </a:pPr>
            <a:r>
              <a:rPr lang="it-CH" dirty="0" smtClean="0"/>
              <a:t> </a:t>
            </a:r>
            <a:r>
              <a:rPr lang="it-CH" b="1" u="sng" dirty="0" smtClean="0">
                <a:effectLst>
                  <a:outerShdw blurRad="38100" dist="38100" dir="2700000" algn="tl">
                    <a:srgbClr val="000000">
                      <a:alpha val="43137"/>
                    </a:srgbClr>
                  </a:outerShdw>
                </a:effectLst>
              </a:rPr>
              <a:t>DA </a:t>
            </a:r>
            <a:r>
              <a:rPr lang="it-CH" b="1" u="sng" dirty="0" smtClean="0">
                <a:solidFill>
                  <a:srgbClr val="C00000"/>
                </a:solidFill>
                <a:effectLst>
                  <a:outerShdw blurRad="38100" dist="38100" dir="2700000" algn="tl">
                    <a:srgbClr val="000000">
                      <a:alpha val="43137"/>
                    </a:srgbClr>
                  </a:outerShdw>
                </a:effectLst>
              </a:rPr>
              <a:t>CURARE SUBITO </a:t>
            </a:r>
            <a:r>
              <a:rPr lang="it-CH" b="1" u="sng" dirty="0" smtClean="0">
                <a:effectLst>
                  <a:outerShdw blurRad="38100" dist="38100" dir="2700000" algn="tl">
                    <a:srgbClr val="000000">
                      <a:alpha val="43137"/>
                    </a:srgbClr>
                  </a:outerShdw>
                </a:effectLst>
              </a:rPr>
              <a:t> </a:t>
            </a:r>
            <a:r>
              <a:rPr lang="it-CH" dirty="0" smtClean="0"/>
              <a:t>…( centri di cura perfettamente progettati ad hoc: vedi progetti di G.Pantaleoni; </a:t>
            </a:r>
            <a:r>
              <a:rPr lang="it-CH" b="1" u="sng" dirty="0" smtClean="0">
                <a:solidFill>
                  <a:srgbClr val="C00000"/>
                </a:solidFill>
                <a:effectLst>
                  <a:outerShdw blurRad="38100" dist="38100" dir="2700000" algn="tl">
                    <a:srgbClr val="000000">
                      <a:alpha val="43137"/>
                    </a:srgbClr>
                  </a:outerShdw>
                </a:effectLst>
              </a:rPr>
              <a:t>MASTER E CORSI SPECIALI </a:t>
            </a:r>
            <a:r>
              <a:rPr lang="it-CH" dirty="0" smtClean="0"/>
              <a:t>: &lt;&lt; </a:t>
            </a:r>
            <a:r>
              <a:rPr lang="it-CH" b="1" u="sng" dirty="0" smtClean="0">
                <a:solidFill>
                  <a:srgbClr val="0070C0"/>
                </a:solidFill>
                <a:effectLst>
                  <a:outerShdw blurRad="38100" dist="38100" dir="2700000" algn="tl">
                    <a:srgbClr val="000000">
                      <a:alpha val="43137"/>
                    </a:srgbClr>
                  </a:outerShdw>
                </a:effectLst>
              </a:rPr>
              <a:t>Università</a:t>
            </a:r>
            <a:r>
              <a:rPr lang="it-CH" dirty="0" smtClean="0">
                <a:solidFill>
                  <a:srgbClr val="0070C0"/>
                </a:solidFill>
              </a:rPr>
              <a:t> </a:t>
            </a:r>
            <a:r>
              <a:rPr lang="it-CH" b="1" u="sng" dirty="0" smtClean="0">
                <a:solidFill>
                  <a:srgbClr val="0070C0"/>
                </a:solidFill>
                <a:effectLst>
                  <a:outerShdw blurRad="38100" dist="38100" dir="2700000" algn="tl">
                    <a:srgbClr val="000000">
                      <a:alpha val="43137"/>
                    </a:srgbClr>
                  </a:outerShdw>
                </a:effectLst>
              </a:rPr>
              <a:t>UNISRITA ROMA </a:t>
            </a:r>
            <a:r>
              <a:rPr lang="it-CH" dirty="0" smtClean="0"/>
              <a:t>&gt;&gt;).</a:t>
            </a:r>
          </a:p>
          <a:p>
            <a:pPr marL="342900" indent="-342900">
              <a:buFont typeface="+mj-lt"/>
              <a:buAutoNum type="arabicPeriod"/>
            </a:pPr>
            <a:r>
              <a:rPr lang="it-CH" b="1" u="sng" dirty="0" smtClean="0">
                <a:solidFill>
                  <a:srgbClr val="C00000"/>
                </a:solidFill>
                <a:effectLst>
                  <a:outerShdw blurRad="38100" dist="38100" dir="2700000" algn="tl">
                    <a:srgbClr val="000000">
                      <a:alpha val="43137"/>
                    </a:srgbClr>
                  </a:outerShdw>
                </a:effectLst>
              </a:rPr>
              <a:t>PREVENIRE </a:t>
            </a:r>
            <a:r>
              <a:rPr lang="it-CH" b="1" u="sng" dirty="0" smtClean="0">
                <a:effectLst>
                  <a:outerShdw blurRad="38100" dist="38100" dir="2700000" algn="tl">
                    <a:srgbClr val="000000">
                      <a:alpha val="43137"/>
                    </a:srgbClr>
                  </a:outerShdw>
                </a:effectLst>
              </a:rPr>
              <a:t>EDUCANDO </a:t>
            </a:r>
            <a:r>
              <a:rPr lang="it-CH" dirty="0" smtClean="0"/>
              <a:t>( Scuole,  Famiglie, Lavoratori e Professionisti di ogni genere). </a:t>
            </a:r>
          </a:p>
          <a:p>
            <a:pPr marL="342900" indent="-342900">
              <a:buFont typeface="+mj-lt"/>
              <a:buAutoNum type="arabicPeriod"/>
            </a:pPr>
            <a:r>
              <a:rPr lang="it-CH" b="1" u="sng" dirty="0" smtClean="0">
                <a:solidFill>
                  <a:srgbClr val="FF0000"/>
                </a:solidFill>
                <a:effectLst>
                  <a:outerShdw blurRad="38100" dist="38100" dir="2700000" algn="tl">
                    <a:srgbClr val="000000">
                      <a:alpha val="43137"/>
                    </a:srgbClr>
                  </a:outerShdw>
                </a:effectLst>
              </a:rPr>
              <a:t>PREVENIRE CON RICERCA SCIENTIFICA ORGANIZZATA E PROGETTI REGIONALI E CITTADINI</a:t>
            </a:r>
            <a:r>
              <a:rPr lang="it-CH" dirty="0" smtClean="0"/>
              <a:t>. </a:t>
            </a:r>
            <a:r>
              <a:rPr lang="it-CH" sz="2000" u="sng" dirty="0" smtClean="0">
                <a:solidFill>
                  <a:srgbClr val="0070C0"/>
                </a:solidFill>
                <a:effectLst>
                  <a:outerShdw blurRad="38100" dist="38100" dir="2700000" algn="tl">
                    <a:srgbClr val="000000">
                      <a:alpha val="43137"/>
                    </a:srgbClr>
                  </a:outerShdw>
                </a:effectLst>
              </a:rPr>
              <a:t>( vedi Progetti UNISRITA)</a:t>
            </a:r>
            <a:endParaRPr lang="it-CH" u="sng" dirty="0" smtClean="0">
              <a:solidFill>
                <a:srgbClr val="0070C0"/>
              </a:solidFill>
              <a:effectLst>
                <a:outerShdw blurRad="38100" dist="38100" dir="2700000" algn="tl">
                  <a:srgbClr val="000000">
                    <a:alpha val="43137"/>
                  </a:srgbClr>
                </a:outerShdw>
              </a:effectLst>
            </a:endParaRPr>
          </a:p>
          <a:p>
            <a:pPr marL="342900" indent="-342900">
              <a:buFont typeface="+mj-lt"/>
              <a:buAutoNum type="arabicPeriod"/>
            </a:pPr>
            <a:r>
              <a:rPr lang="it-CH" b="1" u="sng" dirty="0" smtClean="0">
                <a:solidFill>
                  <a:srgbClr val="C00000"/>
                </a:solidFill>
                <a:effectLst>
                  <a:outerShdw blurRad="38100" dist="38100" dir="2700000" algn="tl">
                    <a:srgbClr val="000000">
                      <a:alpha val="43137"/>
                    </a:srgbClr>
                  </a:outerShdw>
                </a:effectLst>
              </a:rPr>
              <a:t>PREVENIRE </a:t>
            </a:r>
            <a:r>
              <a:rPr lang="it-CH" b="1" u="sng" dirty="0" smtClean="0">
                <a:effectLst>
                  <a:outerShdw blurRad="38100" dist="38100" dir="2700000" algn="tl">
                    <a:srgbClr val="000000">
                      <a:alpha val="43137"/>
                    </a:srgbClr>
                  </a:outerShdw>
                </a:effectLst>
              </a:rPr>
              <a:t>ANCHE IN RELAZIONE AL contemporaneo globale &lt;&lt; DANNO DA FARMACI&gt;&gt;</a:t>
            </a:r>
            <a:endParaRPr lang="it-CH" dirty="0" smtClean="0"/>
          </a:p>
          <a:p>
            <a:pPr marL="800100" lvl="1" indent="-342900">
              <a:buFont typeface="+mj-lt"/>
              <a:buAutoNum type="alphaLcParenR"/>
            </a:pPr>
            <a:r>
              <a:rPr lang="it-CH" dirty="0" smtClean="0"/>
              <a:t> </a:t>
            </a:r>
            <a:r>
              <a:rPr lang="it-CH" u="sng" dirty="0" smtClean="0">
                <a:solidFill>
                  <a:srgbClr val="C00000"/>
                </a:solidFill>
                <a:effectLst>
                  <a:outerShdw blurRad="38100" dist="38100" dir="2700000" algn="tl">
                    <a:srgbClr val="000000">
                      <a:alpha val="43137"/>
                    </a:srgbClr>
                  </a:outerShdw>
                </a:effectLst>
              </a:rPr>
              <a:t>INTRODUCENDO PER &lt;&lt;LEGGE </a:t>
            </a:r>
            <a:r>
              <a:rPr lang="it-CH" u="sng" dirty="0" err="1" smtClean="0">
                <a:solidFill>
                  <a:srgbClr val="C00000"/>
                </a:solidFill>
                <a:effectLst>
                  <a:outerShdw blurRad="38100" dist="38100" dir="2700000" algn="tl">
                    <a:srgbClr val="000000">
                      <a:alpha val="43137"/>
                    </a:srgbClr>
                  </a:outerShdw>
                </a:effectLst>
              </a:rPr>
              <a:t>DI</a:t>
            </a:r>
            <a:r>
              <a:rPr lang="it-CH" u="sng" dirty="0" smtClean="0">
                <a:solidFill>
                  <a:srgbClr val="C00000"/>
                </a:solidFill>
                <a:effectLst>
                  <a:outerShdw blurRad="38100" dist="38100" dir="2700000" algn="tl">
                    <a:srgbClr val="000000">
                      <a:alpha val="43137"/>
                    </a:srgbClr>
                  </a:outerShdw>
                </a:effectLst>
              </a:rPr>
              <a:t> STATO </a:t>
            </a:r>
            <a:r>
              <a:rPr lang="it-CH" dirty="0" smtClean="0"/>
              <a:t>i Farmacologi Clinici in ogni Ospedale e Casa di Cura&gt;&gt; , </a:t>
            </a:r>
          </a:p>
          <a:p>
            <a:pPr marL="800100" lvl="1" indent="-342900">
              <a:buFont typeface="+mj-lt"/>
              <a:buAutoNum type="alphaLcParenR"/>
            </a:pPr>
            <a:r>
              <a:rPr lang="it-CH" b="1" u="sng" dirty="0" smtClean="0">
                <a:solidFill>
                  <a:srgbClr val="C00000"/>
                </a:solidFill>
              </a:rPr>
              <a:t>INCREMENTANDO le Scuole di Specializzazione per Medici e Paramedici,  </a:t>
            </a:r>
            <a:r>
              <a:rPr lang="it-CH" b="1" dirty="0" smtClean="0">
                <a:solidFill>
                  <a:srgbClr val="C00000"/>
                </a:solidFill>
              </a:rPr>
              <a:t>in Farmacologia e Tossicologia Clinica e Farmacoterapia e Tossicologia Medica </a:t>
            </a:r>
            <a:r>
              <a:rPr lang="it-CH" dirty="0" smtClean="0"/>
              <a:t>in ogni Università  Italiana, per Laureati in Medicina, In Farmacia, In Biologia ed in Chimica e Tecnologie Farmaceutiche e CON MASTER E Corsi di Laurea SPECIALE per Paramedici. </a:t>
            </a:r>
          </a:p>
          <a:p>
            <a:pPr marL="800100" lvl="1" indent="-342900">
              <a:buFont typeface="+mj-lt"/>
              <a:buAutoNum type="alphaLcParenR"/>
            </a:pPr>
            <a:r>
              <a:rPr lang="it-CH" b="1" u="sng" dirty="0" smtClean="0">
                <a:solidFill>
                  <a:srgbClr val="C00000"/>
                </a:solidFill>
              </a:rPr>
              <a:t>INTRODUCENDO PER LEGGE </a:t>
            </a:r>
            <a:r>
              <a:rPr lang="it-CH" b="1" u="sng" dirty="0" err="1" smtClean="0">
                <a:solidFill>
                  <a:srgbClr val="C00000"/>
                </a:solidFill>
              </a:rPr>
              <a:t>DI</a:t>
            </a:r>
            <a:r>
              <a:rPr lang="it-CH" b="1" u="sng" dirty="0" smtClean="0">
                <a:solidFill>
                  <a:srgbClr val="C00000"/>
                </a:solidFill>
              </a:rPr>
              <a:t> STATO le &lt;&lt;FORMAZIONI CON ISTRUZIONE SPECIALE per gli Insegnati </a:t>
            </a:r>
            <a:r>
              <a:rPr lang="it-CH" b="1" dirty="0" smtClean="0">
                <a:solidFill>
                  <a:srgbClr val="C00000"/>
                </a:solidFill>
              </a:rPr>
              <a:t>…. ad iniziare dalle  Scuole Materne fino alle Scuole Medie</a:t>
            </a:r>
            <a:r>
              <a:rPr lang="it-CH" dirty="0" smtClean="0"/>
              <a:t> di &lt;&lt;EDUCAZIONE AI COMPORTAMENTI CORRETTI,alla SALUTE&gt;&gt; ( </a:t>
            </a:r>
            <a:r>
              <a:rPr lang="it-CH" b="1" u="sng" dirty="0" smtClean="0">
                <a:solidFill>
                  <a:srgbClr val="0070C0"/>
                </a:solidFill>
                <a:effectLst>
                  <a:outerShdw blurRad="38100" dist="38100" dir="2700000" algn="tl">
                    <a:srgbClr val="000000">
                      <a:alpha val="43137"/>
                    </a:srgbClr>
                  </a:outerShdw>
                </a:effectLst>
              </a:rPr>
              <a:t>MASTER E CORSI UNISRITA- ROMA</a:t>
            </a:r>
            <a:r>
              <a:rPr lang="it-CH" dirty="0" smtClean="0"/>
              <a:t>)  ( </a:t>
            </a:r>
            <a:r>
              <a:rPr lang="it-CH" sz="1400" dirty="0" smtClean="0"/>
              <a:t>vedi PER ESPERIENZA:  Metodo di Positive Action di Carol ALLRED da me segnalato già con La Prevenzione Droga dell’Aquila, Direttore Carlo Biamonti,   e con la Videocassetta per le Scuole di &lt;&lt;EDUCAZIONE ALL’USO CORRETTO DEI FARMACI&gt;&gt;  sponsorizzata dal Lions Club International del Distretto azzurro 108 A, con il Governatore Giuseppe Potenza , del Lions Club International di Chieti.</a:t>
            </a:r>
            <a:endParaRPr lang="it-CH" dirty="0" smtClean="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90878F75-C344-4970-B1CA-337F3E5E87C7}" type="datetime1">
              <a:rPr lang="it-CH" smtClean="0"/>
              <a:pPr/>
              <a:t>15.10.2017</a:t>
            </a:fld>
            <a:endParaRPr lang="it-CH"/>
          </a:p>
        </p:txBody>
      </p:sp>
      <p:sp>
        <p:nvSpPr>
          <p:cNvPr id="3" name="Segnaposto piè di pagina 2"/>
          <p:cNvSpPr>
            <a:spLocks noGrp="1"/>
          </p:cNvSpPr>
          <p:nvPr>
            <p:ph type="ftr" sz="quarter" idx="11"/>
          </p:nvPr>
        </p:nvSpPr>
        <p:spPr/>
        <p:txBody>
          <a:bodyPr/>
          <a:lstStyle/>
          <a:p>
            <a:r>
              <a:rPr lang="it-CH" smtClean="0"/>
              <a:t>Prof. M.D. Giancarlo PANTALEONI  Prorettore UNISRITA</a:t>
            </a:r>
            <a:endParaRPr lang="it-CH"/>
          </a:p>
        </p:txBody>
      </p:sp>
      <p:sp>
        <p:nvSpPr>
          <p:cNvPr id="4" name="Segnaposto numero diapositiva 3"/>
          <p:cNvSpPr>
            <a:spLocks noGrp="1"/>
          </p:cNvSpPr>
          <p:nvPr>
            <p:ph type="sldNum" sz="quarter" idx="12"/>
          </p:nvPr>
        </p:nvSpPr>
        <p:spPr/>
        <p:txBody>
          <a:bodyPr/>
          <a:lstStyle/>
          <a:p>
            <a:fld id="{636FC043-2B80-49F1-AC42-A292737F8566}" type="slidenum">
              <a:rPr lang="it-CH" smtClean="0"/>
              <a:pPr/>
              <a:t>54</a:t>
            </a:fld>
            <a:endParaRPr lang="it-CH"/>
          </a:p>
        </p:txBody>
      </p:sp>
      <p:pic>
        <p:nvPicPr>
          <p:cNvPr id="2050" name="Picture 2"/>
          <p:cNvPicPr>
            <a:picLocks noChangeAspect="1" noChangeArrowheads="1"/>
          </p:cNvPicPr>
          <p:nvPr/>
        </p:nvPicPr>
        <p:blipFill>
          <a:blip r:embed="rId2"/>
          <a:srcRect/>
          <a:stretch>
            <a:fillRect/>
          </a:stretch>
        </p:blipFill>
        <p:spPr bwMode="auto">
          <a:xfrm>
            <a:off x="0" y="-23800"/>
            <a:ext cx="9144000" cy="5935650"/>
          </a:xfrm>
          <a:prstGeom prst="rect">
            <a:avLst/>
          </a:prstGeom>
          <a:noFill/>
          <a:ln w="9525">
            <a:noFill/>
            <a:miter lim="800000"/>
            <a:headEnd/>
            <a:tailEnd/>
          </a:ln>
          <a:effec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data 4"/>
          <p:cNvSpPr>
            <a:spLocks noGrp="1"/>
          </p:cNvSpPr>
          <p:nvPr>
            <p:ph type="dt" sz="half" idx="10"/>
          </p:nvPr>
        </p:nvSpPr>
        <p:spPr>
          <a:xfrm>
            <a:off x="857224" y="5429264"/>
            <a:ext cx="2133600" cy="365125"/>
          </a:xfrm>
        </p:spPr>
        <p:txBody>
          <a:bodyPr/>
          <a:lstStyle/>
          <a:p>
            <a:fld id="{35328019-EBDA-4D1D-822C-E2B00E948555}" type="datetime1">
              <a:rPr lang="it-CH" smtClean="0"/>
              <a:pPr/>
              <a:t>15.10.2017</a:t>
            </a:fld>
            <a:endParaRPr lang="it-CH" dirty="0"/>
          </a:p>
        </p:txBody>
      </p:sp>
      <p:sp>
        <p:nvSpPr>
          <p:cNvPr id="6" name="Segnaposto numero diapositiva 5"/>
          <p:cNvSpPr>
            <a:spLocks noGrp="1"/>
          </p:cNvSpPr>
          <p:nvPr>
            <p:ph type="sldNum" sz="quarter" idx="12"/>
          </p:nvPr>
        </p:nvSpPr>
        <p:spPr/>
        <p:txBody>
          <a:bodyPr/>
          <a:lstStyle/>
          <a:p>
            <a:fld id="{636FC043-2B80-49F1-AC42-A292737F8566}" type="slidenum">
              <a:rPr lang="it-CH" smtClean="0"/>
              <a:pPr/>
              <a:t>55</a:t>
            </a:fld>
            <a:endParaRPr lang="it-CH"/>
          </a:p>
        </p:txBody>
      </p:sp>
      <p:sp>
        <p:nvSpPr>
          <p:cNvPr id="7" name="Segnaposto piè di pagina 6"/>
          <p:cNvSpPr>
            <a:spLocks noGrp="1"/>
          </p:cNvSpPr>
          <p:nvPr>
            <p:ph type="ftr" sz="quarter" idx="11"/>
          </p:nvPr>
        </p:nvSpPr>
        <p:spPr/>
        <p:txBody>
          <a:bodyPr/>
          <a:lstStyle/>
          <a:p>
            <a:r>
              <a:rPr lang="it-CH" smtClean="0"/>
              <a:t>Prof. M.D. Giancarlo PANTALEONI  Prorettore UNISRITA</a:t>
            </a:r>
            <a:endParaRPr lang="it-CH"/>
          </a:p>
        </p:txBody>
      </p:sp>
      <p:sp>
        <p:nvSpPr>
          <p:cNvPr id="8" name="CasellaDiTesto 7"/>
          <p:cNvSpPr txBox="1"/>
          <p:nvPr/>
        </p:nvSpPr>
        <p:spPr>
          <a:xfrm>
            <a:off x="0" y="0"/>
            <a:ext cx="9144000" cy="6124754"/>
          </a:xfrm>
          <a:prstGeom prst="rect">
            <a:avLst/>
          </a:prstGeom>
          <a:noFill/>
        </p:spPr>
        <p:txBody>
          <a:bodyPr wrap="square" rtlCol="0">
            <a:spAutoFit/>
          </a:bodyPr>
          <a:lstStyle/>
          <a:p>
            <a:r>
              <a:rPr lang="it-CH" dirty="0" smtClean="0"/>
              <a:t>Da anni …. ( 1964 in poi …) abbiamo effettuato studi pionieristici  sugli emergenti possibili &lt;&lt;Inquinanti Ambientali che potevano interagire con i FARMACI&gt;&gt; !!! </a:t>
            </a:r>
            <a:r>
              <a:rPr lang="it-CH" dirty="0" err="1" smtClean="0"/>
              <a:t>…Le</a:t>
            </a:r>
            <a:r>
              <a:rPr lang="it-CH" dirty="0" smtClean="0"/>
              <a:t> prime pubblicazioni su tale argomento risalgono  al 1972 sui FREONS (Propellenti fluorinati che producono “Sudden Death” ..ecc..ecc… fortemente CARDIOTOSSICI … ed anche in grado poi di produrre addirittura cambiamenti Climatici con il famoso allargamento del  BUCO </a:t>
            </a:r>
            <a:r>
              <a:rPr lang="it-CH" dirty="0" err="1" smtClean="0"/>
              <a:t>DI</a:t>
            </a:r>
            <a:r>
              <a:rPr lang="it-CH" dirty="0" smtClean="0"/>
              <a:t> OZONO e noi abbiamo scoperto anche con il loro Fallout nei </a:t>
            </a:r>
            <a:r>
              <a:rPr lang="it-CH" dirty="0" err="1" smtClean="0"/>
              <a:t>ghiacci……</a:t>
            </a:r>
            <a:r>
              <a:rPr lang="it-CH" dirty="0" smtClean="0"/>
              <a:t> ecc ..ecc…)  presso l’Università degli Studi di ROMA- “La Sapienza”…. nel NUOVO  Istituto di Farmacologia Medica con il Direttore e fondatore Prof. Pietro di Mattei ed  inaugurato nell’ anno 1962,….  </a:t>
            </a:r>
            <a:r>
              <a:rPr lang="it-CH" u="sng" dirty="0" smtClean="0"/>
              <a:t>abbiamo sempre segnalato l’importanza  della Presenza dello Specialista Medico in &lt;&lt;Farmacoterapia e Tossicologia Medica&gt;&gt; ed in &lt;&lt;Farmacologia Clinica&gt;&gt;, in ogni Ospedale e Clinica anche Privata</a:t>
            </a:r>
            <a:r>
              <a:rPr lang="it-CH" dirty="0" smtClean="0"/>
              <a:t>, </a:t>
            </a:r>
          </a:p>
          <a:p>
            <a:r>
              <a:rPr lang="it-CH" dirty="0" smtClean="0"/>
              <a:t>1°) …. per la messa a punto personalizzata di ogni Terapia,</a:t>
            </a:r>
          </a:p>
          <a:p>
            <a:r>
              <a:rPr lang="it-CH" dirty="0" smtClean="0"/>
              <a:t>2°) … per la verifica per ogni paziente,  delle pericolose  &lt;&lt;Interazioni Farmacologiche &gt;&gt; anche con Inquinanti ambientali e propellenti di Farmaci ! </a:t>
            </a:r>
          </a:p>
          <a:p>
            <a:endParaRPr lang="it-CH" dirty="0" smtClean="0"/>
          </a:p>
          <a:p>
            <a:r>
              <a:rPr lang="it-CH" sz="1400" dirty="0" smtClean="0"/>
              <a:t>Oggi siamo qui in Campidoglio con la UNISRITA, a segnalare … anche con i nostri Lavori di &lt;&lt;Behavioral Teratogenesis &gt;&gt;….</a:t>
            </a:r>
          </a:p>
          <a:p>
            <a:r>
              <a:rPr lang="it-CH" sz="1400" u="sng" dirty="0" smtClean="0">
                <a:hlinkClick r:id="rId2"/>
              </a:rPr>
              <a:t>Effects of maternal exposure to polychlorobiphenyls (PCBs) on F1 ...</a:t>
            </a:r>
            <a:endParaRPr lang="it-CH" sz="1400" dirty="0" smtClean="0"/>
          </a:p>
          <a:p>
            <a:r>
              <a:rPr lang="it-CH" sz="1400" dirty="0" smtClean="0"/>
              <a:t>https://www.ncbi.nlm.nih.gov/pubmed/3146520 - </a:t>
            </a:r>
            <a:r>
              <a:rPr lang="it-CH" sz="1400" dirty="0" smtClean="0">
                <a:hlinkClick r:id="rId3"/>
              </a:rPr>
              <a:t>Traduci questa pagina</a:t>
            </a:r>
            <a:endParaRPr lang="it-CH" sz="1400" dirty="0" smtClean="0"/>
          </a:p>
          <a:p>
            <a:r>
              <a:rPr lang="it-CH" sz="1400" dirty="0" smtClean="0"/>
              <a:t>di GC Pantaleoni - ‎1988 - ‎</a:t>
            </a:r>
            <a:r>
              <a:rPr lang="it-CH" sz="1400" dirty="0" smtClean="0">
                <a:hlinkClick r:id="rId4"/>
              </a:rPr>
              <a:t>Citato da 117</a:t>
            </a:r>
            <a:r>
              <a:rPr lang="it-CH" sz="1400" dirty="0" smtClean="0"/>
              <a:t> - ‎</a:t>
            </a:r>
            <a:r>
              <a:rPr lang="it-CH" sz="1400" dirty="0" smtClean="0">
                <a:hlinkClick r:id="rId5"/>
              </a:rPr>
              <a:t>Articoli correlati</a:t>
            </a:r>
            <a:endParaRPr lang="it-CH" sz="1400" dirty="0" smtClean="0"/>
          </a:p>
          <a:p>
            <a:r>
              <a:rPr lang="it-CH" sz="1400" b="1" dirty="0" smtClean="0"/>
              <a:t>Pantaleoni</a:t>
            </a:r>
            <a:r>
              <a:rPr lang="it-CH" sz="1400" dirty="0" smtClean="0"/>
              <a:t> GC(1), Fanini D, Sponta AM, Palumbo G, Giorgi R, Adams PM. ... of progeny </a:t>
            </a:r>
            <a:r>
              <a:rPr lang="it-CH" sz="1400" b="1" dirty="0" smtClean="0"/>
              <a:t>behavioral </a:t>
            </a:r>
            <a:r>
              <a:rPr lang="it-CH" sz="1400" dirty="0" smtClean="0"/>
              <a:t>assessment in detecting suspected functional </a:t>
            </a:r>
            <a:r>
              <a:rPr lang="it-CH" sz="1400" b="1" dirty="0" smtClean="0"/>
              <a:t>teratogenesis</a:t>
            </a:r>
            <a:r>
              <a:rPr lang="it-CH" sz="1400" dirty="0" smtClean="0"/>
              <a:t>.</a:t>
            </a:r>
          </a:p>
          <a:p>
            <a:r>
              <a:rPr lang="it-CH" sz="1400" dirty="0" smtClean="0"/>
              <a:t>….. anch’essi pionieristici non solo in Italia,  per il pericolo del Pianeta e le popolazioni dell’Inquinamento ambientale incombente e che ora è finalmente giunto anche all’attenzione delle Autorità Internazionali  vedi COP 21 di Parigi 2015 di Marrakech 2016 e futuri </a:t>
            </a:r>
            <a:r>
              <a:rPr lang="it-CH" sz="1400" dirty="0" err="1" smtClean="0"/>
              <a:t>cOP</a:t>
            </a:r>
            <a:r>
              <a:rPr lang="it-CH" sz="1400" dirty="0" smtClean="0"/>
              <a:t> 23 di Bonn novembre 2017,  </a:t>
            </a:r>
            <a:r>
              <a:rPr lang="it-CH" sz="1400" dirty="0" err="1" smtClean="0"/>
              <a:t>ecc…ecc</a:t>
            </a:r>
            <a:r>
              <a:rPr lang="it-CH" sz="1400" dirty="0" smtClean="0"/>
              <a:t>.. ( ne propongo uno presto … a ROMA-CAPITALE “ Caput </a:t>
            </a:r>
          </a:p>
          <a:p>
            <a:r>
              <a:rPr lang="it-CH" sz="1400" dirty="0" smtClean="0"/>
              <a:t>Mundi”.</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fld id="{9E6F9207-0FBE-4A04-847F-05D43CF5050C}" type="datetime1">
              <a:rPr lang="it-CH" smtClean="0"/>
              <a:pPr/>
              <a:t>15.10.2017</a:t>
            </a:fld>
            <a:endParaRPr lang="it-CH"/>
          </a:p>
        </p:txBody>
      </p:sp>
      <p:sp>
        <p:nvSpPr>
          <p:cNvPr id="5" name="Segnaposto piè di pagina 4"/>
          <p:cNvSpPr>
            <a:spLocks noGrp="1"/>
          </p:cNvSpPr>
          <p:nvPr>
            <p:ph type="ftr" sz="quarter" idx="11"/>
          </p:nvPr>
        </p:nvSpPr>
        <p:spPr/>
        <p:txBody>
          <a:bodyPr/>
          <a:lstStyle/>
          <a:p>
            <a:r>
              <a:rPr lang="it-CH" smtClean="0"/>
              <a:t>Prof. M.D. Giancarlo PANTALEONI  Prorettore UNISRITA</a:t>
            </a:r>
            <a:endParaRPr lang="it-CH"/>
          </a:p>
        </p:txBody>
      </p:sp>
      <p:sp>
        <p:nvSpPr>
          <p:cNvPr id="6" name="Segnaposto numero diapositiva 5"/>
          <p:cNvSpPr>
            <a:spLocks noGrp="1"/>
          </p:cNvSpPr>
          <p:nvPr>
            <p:ph type="sldNum" sz="quarter" idx="12"/>
          </p:nvPr>
        </p:nvSpPr>
        <p:spPr/>
        <p:txBody>
          <a:bodyPr/>
          <a:lstStyle/>
          <a:p>
            <a:fld id="{636FC043-2B80-49F1-AC42-A292737F8566}" type="slidenum">
              <a:rPr lang="it-CH" smtClean="0"/>
              <a:pPr/>
              <a:t>56</a:t>
            </a:fld>
            <a:endParaRPr lang="it-CH"/>
          </a:p>
        </p:txBody>
      </p:sp>
      <p:sp>
        <p:nvSpPr>
          <p:cNvPr id="7" name="Rettangolo 6"/>
          <p:cNvSpPr/>
          <p:nvPr/>
        </p:nvSpPr>
        <p:spPr>
          <a:xfrm>
            <a:off x="0" y="0"/>
            <a:ext cx="8858312" cy="6124754"/>
          </a:xfrm>
          <a:prstGeom prst="rect">
            <a:avLst/>
          </a:prstGeom>
        </p:spPr>
        <p:txBody>
          <a:bodyPr wrap="square">
            <a:spAutoFit/>
          </a:bodyPr>
          <a:lstStyle/>
          <a:p>
            <a:pPr algn="ctr"/>
            <a:r>
              <a:rPr lang="it-CH" dirty="0" smtClean="0"/>
              <a:t>PROVVEDIMENTI &lt;&lt;DIDATTICI E POLITICI&gt;&gt; </a:t>
            </a:r>
          </a:p>
          <a:p>
            <a:pPr algn="ctr"/>
            <a:r>
              <a:rPr lang="it-CH" dirty="0" smtClean="0"/>
              <a:t>DA INIZIARE SUBITO ….  oggi anno 2017!</a:t>
            </a:r>
          </a:p>
          <a:p>
            <a:pPr algn="ctr"/>
            <a:r>
              <a:rPr lang="it-CH" dirty="0" smtClean="0"/>
              <a:t> ( alla UNISRITA SARANNO TRATTATI insieme ai MASTER E DOTTORATI SPECIFICI !!!): </a:t>
            </a:r>
          </a:p>
          <a:p>
            <a:pPr algn="ctr"/>
            <a:r>
              <a:rPr lang="it-CH" dirty="0" smtClean="0"/>
              <a:t>&lt;&gt;&lt;&gt;&lt;&gt;</a:t>
            </a:r>
          </a:p>
          <a:p>
            <a:pPr marL="342900" indent="-342900">
              <a:buAutoNum type="arabicParenR"/>
            </a:pPr>
            <a:r>
              <a:rPr lang="it-CH" sz="1600" dirty="0" smtClean="0"/>
              <a:t>Quali COMPORTAMENTI SCIENTIFICO-POLITICI oggi anno 2016---1° anno Post Cop 21 di Parigi, debbono essere presi da ogni INDUSTRIA prima di produrre fatturati che distruggono, chi li consuma, chi li produce , ed il pianeta?</a:t>
            </a:r>
          </a:p>
          <a:p>
            <a:pPr marL="342900" indent="-342900">
              <a:buAutoNum type="arabicParenR"/>
            </a:pPr>
            <a:r>
              <a:rPr lang="it-CH" sz="1600" dirty="0" smtClean="0"/>
              <a:t> 2) quali sono i RISCHI ANCHE GENETICI ( Vedi Behavioral Teratogenesis da inquinanti ambientali) per l’intelligenza Umana? </a:t>
            </a:r>
          </a:p>
          <a:p>
            <a:pPr marL="342900" indent="-342900">
              <a:buAutoNum type="arabicParenR"/>
            </a:pPr>
            <a:r>
              <a:rPr lang="it-CH" sz="1600" dirty="0" smtClean="0"/>
              <a:t>3) Quali METODI Di PREVENZIONE ANCHE A LIVELLO INTERNAZIONALE ABBIAMO PER LE SCUOLE E LE FAMIGLIE … da scegliere, integrare e/o perfezionare e poi subito adottare in ogni Scuola ad iniziare dalle scuole Materne ( corsi Speciali per Insegnanti) anche in Italia? (NOI DELLA UNISRITA NE ABBIAMO ESPERIENZA E POSSIAMO PROPORNE ALCUNI ed Iniziare subito &lt;) . </a:t>
            </a:r>
          </a:p>
          <a:p>
            <a:pPr marL="342900" indent="-342900">
              <a:buAutoNum type="arabicParenR"/>
            </a:pPr>
            <a:r>
              <a:rPr lang="it-CH" sz="1600" dirty="0" smtClean="0"/>
              <a:t>4) Quando ed a quale età bisogna educare l’intelligenza umana e quali Leggi </a:t>
            </a:r>
            <a:r>
              <a:rPr lang="it-CH" sz="1600" dirty="0" err="1" smtClean="0"/>
              <a:t>scientificoMorali-Etiche-Politiche</a:t>
            </a:r>
            <a:r>
              <a:rPr lang="it-CH" sz="1600" dirty="0" smtClean="0"/>
              <a:t> debbono essere sviluppate per le Nuove generazioni? </a:t>
            </a:r>
          </a:p>
          <a:p>
            <a:pPr marL="342900" indent="-342900">
              <a:buAutoNum type="arabicParenR"/>
            </a:pPr>
            <a:r>
              <a:rPr lang="it-CH" sz="1600" dirty="0" smtClean="0"/>
              <a:t>5) Come si debbono educare i figli del terzo millennio? </a:t>
            </a:r>
          </a:p>
          <a:p>
            <a:pPr marL="342900" indent="-342900">
              <a:buAutoNum type="arabicParenR"/>
            </a:pPr>
            <a:r>
              <a:rPr lang="it-CH" sz="1600" dirty="0" smtClean="0"/>
              <a:t>6) COME PROVVEDERE AD INVERTIRE LA ROTTA NEGATIVA COMPORTAMENTALE specialmente per i Giovani che facilmente desiderano “provare tutto” ed anche le droghe?,</a:t>
            </a:r>
          </a:p>
          <a:p>
            <a:pPr marL="342900" indent="-342900">
              <a:buAutoNum type="arabicParenR"/>
            </a:pPr>
            <a:r>
              <a:rPr lang="it-CH" sz="1600" dirty="0" smtClean="0"/>
              <a:t> 7) LA SCIENZA MODERNA SCIENTIFICA E COMPORTAMENTALE ha scoperto delle &lt;&gt; PER “SALVARE IL PIANETA” …. inserite in Ogni DNA e dobbiamo conoscerle per rispettarle!</a:t>
            </a:r>
          </a:p>
          <a:p>
            <a:pPr marL="342900" indent="-342900"/>
            <a:endParaRPr lang="it-CH" sz="1600" dirty="0" smtClean="0"/>
          </a:p>
          <a:p>
            <a:pPr marL="342900" indent="-342900" algn="ctr"/>
            <a:r>
              <a:rPr lang="it-CH" sz="1600" b="1" dirty="0" smtClean="0">
                <a:effectLst>
                  <a:outerShdw blurRad="38100" dist="38100" dir="2700000" algn="tl">
                    <a:srgbClr val="000000">
                      <a:alpha val="43137"/>
                    </a:srgbClr>
                  </a:outerShdw>
                </a:effectLst>
              </a:rPr>
              <a:t> LA UNISRITA HA PRONTI DEI  MASTER E CORSI SPECIALI PER OGNI LIVELLO DIDATTICO</a:t>
            </a:r>
          </a:p>
          <a:p>
            <a:pPr marL="342900" indent="-342900" algn="ctr"/>
            <a:r>
              <a:rPr lang="it-CH" sz="1600" b="1" dirty="0" smtClean="0">
                <a:effectLst>
                  <a:outerShdw blurRad="38100" dist="38100" dir="2700000" algn="tl">
                    <a:srgbClr val="000000">
                      <a:alpha val="43137"/>
                    </a:srgbClr>
                  </a:outerShdw>
                </a:effectLst>
              </a:rPr>
              <a:t> </a:t>
            </a:r>
            <a:r>
              <a:rPr lang="it-CH" sz="1600" dirty="0" smtClean="0"/>
              <a:t>( fin dalle scuole Materne …)</a:t>
            </a:r>
            <a:r>
              <a:rPr lang="it-CH" sz="1600" dirty="0" err="1" smtClean="0"/>
              <a:t>…</a:t>
            </a:r>
            <a:r>
              <a:rPr lang="it-CH" sz="1600" dirty="0" smtClean="0"/>
              <a:t>. PER APPROFONDIRE QUESTE CONOSCENZE CON ESEMPI PRATICI e per l’intera Società!                           LO SPIEGHEREMO NELLE LEZIONI DELLA UNISRITA !!!</a:t>
            </a:r>
            <a:endParaRPr lang="it-CH" sz="1600"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8F1FF53A-5706-4F8A-B2AC-C51090C3C70E}" type="datetime1">
              <a:rPr lang="it-CH" smtClean="0"/>
              <a:pPr/>
              <a:t>15.10.2017</a:t>
            </a:fld>
            <a:endParaRPr lang="it-CH"/>
          </a:p>
        </p:txBody>
      </p:sp>
      <p:sp>
        <p:nvSpPr>
          <p:cNvPr id="3" name="Segnaposto piè di pagina 2"/>
          <p:cNvSpPr>
            <a:spLocks noGrp="1"/>
          </p:cNvSpPr>
          <p:nvPr>
            <p:ph type="ftr" sz="quarter" idx="11"/>
          </p:nvPr>
        </p:nvSpPr>
        <p:spPr/>
        <p:txBody>
          <a:bodyPr/>
          <a:lstStyle/>
          <a:p>
            <a:r>
              <a:rPr lang="it-CH" smtClean="0"/>
              <a:t>Prof. M.D. Giancarlo PANTALEONI  Prorettore UNISRITA</a:t>
            </a:r>
            <a:endParaRPr lang="it-CH"/>
          </a:p>
        </p:txBody>
      </p:sp>
      <p:sp>
        <p:nvSpPr>
          <p:cNvPr id="4" name="Segnaposto numero diapositiva 3"/>
          <p:cNvSpPr>
            <a:spLocks noGrp="1"/>
          </p:cNvSpPr>
          <p:nvPr>
            <p:ph type="sldNum" sz="quarter" idx="12"/>
          </p:nvPr>
        </p:nvSpPr>
        <p:spPr/>
        <p:txBody>
          <a:bodyPr/>
          <a:lstStyle/>
          <a:p>
            <a:fld id="{636FC043-2B80-49F1-AC42-A292737F8566}" type="slidenum">
              <a:rPr lang="it-CH" smtClean="0"/>
              <a:pPr/>
              <a:t>57</a:t>
            </a:fld>
            <a:endParaRPr lang="it-CH"/>
          </a:p>
        </p:txBody>
      </p:sp>
      <p:sp>
        <p:nvSpPr>
          <p:cNvPr id="5" name="Rettangolo 4"/>
          <p:cNvSpPr/>
          <p:nvPr/>
        </p:nvSpPr>
        <p:spPr>
          <a:xfrm>
            <a:off x="0" y="357166"/>
            <a:ext cx="9144000" cy="4339650"/>
          </a:xfrm>
          <a:prstGeom prst="rect">
            <a:avLst/>
          </a:prstGeom>
        </p:spPr>
        <p:txBody>
          <a:bodyPr wrap="square">
            <a:spAutoFit/>
          </a:bodyPr>
          <a:lstStyle/>
          <a:p>
            <a:r>
              <a:rPr lang="it-CH" dirty="0" smtClean="0">
                <a:hlinkClick r:id="rId2"/>
              </a:rPr>
              <a:t>https://</a:t>
            </a:r>
            <a:r>
              <a:rPr lang="it-CH" b="1" dirty="0" smtClean="0">
                <a:hlinkClick r:id="rId2"/>
              </a:rPr>
              <a:t>www.researchgate.net</a:t>
            </a:r>
            <a:r>
              <a:rPr lang="it-CH" dirty="0" smtClean="0">
                <a:hlinkClick r:id="rId2"/>
              </a:rPr>
              <a:t>/publication/282186649_</a:t>
            </a:r>
            <a:r>
              <a:rPr lang="it-CH" sz="2000" b="1" dirty="0" smtClean="0">
                <a:hlinkClick r:id="rId2"/>
              </a:rPr>
              <a:t>International_urgency_for_control_and_containment_of_environmental_and_climatological_damage_that_produces_the_disappearance_of_natural_medicines</a:t>
            </a:r>
            <a:endParaRPr lang="it-CH" b="1" dirty="0" smtClean="0"/>
          </a:p>
          <a:p>
            <a:endParaRPr lang="it-CH" dirty="0" smtClean="0"/>
          </a:p>
          <a:p>
            <a:endParaRPr lang="it-CH" dirty="0" smtClean="0"/>
          </a:p>
          <a:p>
            <a:r>
              <a:rPr lang="it-CH" dirty="0" smtClean="0"/>
              <a:t> On Line su Vi è la mia “relazione Internazionale per intero”  sul &lt;&lt;</a:t>
            </a:r>
            <a:r>
              <a:rPr lang="it-CH" i="1" dirty="0" smtClean="0">
                <a:effectLst>
                  <a:outerShdw blurRad="38100" dist="38100" dir="2700000" algn="tl">
                    <a:srgbClr val="000000">
                      <a:alpha val="43137"/>
                    </a:srgbClr>
                  </a:outerShdw>
                </a:effectLst>
              </a:rPr>
              <a:t>PERICOLO DELLA SCOMPARSA DELLE  “MEDICINE FILOGENETICHE”</a:t>
            </a:r>
            <a:r>
              <a:rPr lang="it-CH" dirty="0" smtClean="0"/>
              <a:t> &gt;&gt; </a:t>
            </a:r>
          </a:p>
          <a:p>
            <a:endParaRPr lang="it-CH" dirty="0" smtClean="0"/>
          </a:p>
          <a:p>
            <a:r>
              <a:rPr lang="it-CH" i="1" u="sng" dirty="0" smtClean="0"/>
              <a:t>Vedi mia pubblicazione in Press…2017…  su:</a:t>
            </a:r>
          </a:p>
          <a:p>
            <a:endParaRPr lang="it-CH" dirty="0" smtClean="0"/>
          </a:p>
          <a:p>
            <a:r>
              <a:rPr lang="it-CH" dirty="0" smtClean="0"/>
              <a:t>“ Cosa sono le &lt;&lt;</a:t>
            </a:r>
            <a:r>
              <a:rPr lang="it-CH" u="sng" dirty="0" smtClean="0"/>
              <a:t>MEDICINE FILOGENETICHE</a:t>
            </a:r>
            <a:r>
              <a:rPr lang="it-CH" dirty="0" smtClean="0"/>
              <a:t>&gt;&gt; “(… mia definizione.. )  scoperte ed identificate  in conseguenza dei </a:t>
            </a:r>
            <a:r>
              <a:rPr lang="it-CH" u="sng" dirty="0" smtClean="0"/>
              <a:t>miei studi sulla Behavioral Teratogenesis … sopra </a:t>
            </a:r>
            <a:r>
              <a:rPr lang="it-CH" u="sng" dirty="0" err="1" smtClean="0"/>
              <a:t>citati…</a:t>
            </a:r>
            <a:r>
              <a:rPr lang="it-CH" u="sng" dirty="0" smtClean="0"/>
              <a:t> </a:t>
            </a:r>
            <a:r>
              <a:rPr lang="it-CH" dirty="0" smtClean="0"/>
              <a:t>&gt;&gt;</a:t>
            </a:r>
          </a:p>
          <a:p>
            <a:r>
              <a:rPr lang="it-CH" dirty="0" smtClean="0"/>
              <a:t> … con  i relativi progetti connessi … ) !!! </a:t>
            </a:r>
          </a:p>
          <a:p>
            <a:endParaRPr lang="it-CH" dirty="0" smtClean="0"/>
          </a:p>
          <a:p>
            <a:endParaRPr lang="it-CH"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fld id="{491F22AD-E041-4275-A131-3560BE007D71}" type="datetime1">
              <a:rPr lang="it-CH" smtClean="0"/>
              <a:pPr/>
              <a:t>15.10.2017</a:t>
            </a:fld>
            <a:endParaRPr lang="it-CH"/>
          </a:p>
        </p:txBody>
      </p:sp>
      <p:sp>
        <p:nvSpPr>
          <p:cNvPr id="5" name="Segnaposto piè di pagina 4"/>
          <p:cNvSpPr>
            <a:spLocks noGrp="1"/>
          </p:cNvSpPr>
          <p:nvPr>
            <p:ph type="ftr" sz="quarter" idx="11"/>
          </p:nvPr>
        </p:nvSpPr>
        <p:spPr/>
        <p:txBody>
          <a:bodyPr/>
          <a:lstStyle/>
          <a:p>
            <a:r>
              <a:rPr lang="it-CH" smtClean="0"/>
              <a:t>Prof. M.D. Giancarlo PANTALEONI  Prorettore UNISRITA</a:t>
            </a:r>
            <a:endParaRPr lang="it-CH"/>
          </a:p>
        </p:txBody>
      </p:sp>
      <p:sp>
        <p:nvSpPr>
          <p:cNvPr id="6" name="Segnaposto numero diapositiva 5"/>
          <p:cNvSpPr>
            <a:spLocks noGrp="1"/>
          </p:cNvSpPr>
          <p:nvPr>
            <p:ph type="sldNum" sz="quarter" idx="12"/>
          </p:nvPr>
        </p:nvSpPr>
        <p:spPr/>
        <p:txBody>
          <a:bodyPr/>
          <a:lstStyle/>
          <a:p>
            <a:fld id="{636FC043-2B80-49F1-AC42-A292737F8566}" type="slidenum">
              <a:rPr lang="it-CH" smtClean="0"/>
              <a:pPr/>
              <a:t>58</a:t>
            </a:fld>
            <a:endParaRPr lang="it-CH"/>
          </a:p>
        </p:txBody>
      </p:sp>
      <p:sp>
        <p:nvSpPr>
          <p:cNvPr id="7" name="Rettangolo 6"/>
          <p:cNvSpPr/>
          <p:nvPr/>
        </p:nvSpPr>
        <p:spPr>
          <a:xfrm>
            <a:off x="0" y="4643446"/>
            <a:ext cx="9144000" cy="923330"/>
          </a:xfrm>
          <a:prstGeom prst="rect">
            <a:avLst/>
          </a:prstGeom>
        </p:spPr>
        <p:txBody>
          <a:bodyPr wrap="square">
            <a:spAutoFit/>
          </a:bodyPr>
          <a:lstStyle/>
          <a:p>
            <a:r>
              <a:rPr lang="it-CH" dirty="0" smtClean="0">
                <a:hlinkClick r:id="rId2"/>
              </a:rPr>
              <a:t>http://www.unisrita.com/</a:t>
            </a:r>
            <a:r>
              <a:rPr lang="it-CH" dirty="0" err="1" smtClean="0">
                <a:hlinkClick r:id="rId2"/>
              </a:rPr>
              <a:t>wp-content</a:t>
            </a:r>
            <a:r>
              <a:rPr lang="it-CH" dirty="0" smtClean="0">
                <a:hlinkClick r:id="rId2"/>
              </a:rPr>
              <a:t>/</a:t>
            </a:r>
            <a:r>
              <a:rPr lang="it-CH" dirty="0" err="1" smtClean="0">
                <a:hlinkClick r:id="rId2"/>
              </a:rPr>
              <a:t>uploads</a:t>
            </a:r>
            <a:r>
              <a:rPr lang="it-CH" dirty="0" smtClean="0">
                <a:hlinkClick r:id="rId2"/>
              </a:rPr>
              <a:t>/2017/02/Conferenza-PANTALEONI-per-Universit__-UNISRITA-DIPARTIMENTO-DI-MEDICINA-INTEGRATA-ALLA-FARMACOLOGIA-13-ottobre-2016.pdf</a:t>
            </a:r>
            <a:endParaRPr lang="it-CH" dirty="0" smtClean="0"/>
          </a:p>
        </p:txBody>
      </p:sp>
      <p:sp>
        <p:nvSpPr>
          <p:cNvPr id="8" name="CasellaDiTesto 7"/>
          <p:cNvSpPr txBox="1"/>
          <p:nvPr/>
        </p:nvSpPr>
        <p:spPr>
          <a:xfrm>
            <a:off x="357158" y="500042"/>
            <a:ext cx="8215370" cy="3970318"/>
          </a:xfrm>
          <a:prstGeom prst="rect">
            <a:avLst/>
          </a:prstGeom>
          <a:noFill/>
        </p:spPr>
        <p:txBody>
          <a:bodyPr wrap="square" rtlCol="0">
            <a:spAutoFit/>
          </a:bodyPr>
          <a:lstStyle/>
          <a:p>
            <a:r>
              <a:rPr lang="it-CH" u="sng" dirty="0" smtClean="0">
                <a:hlinkClick r:id="rId3"/>
              </a:rPr>
              <a:t>CITAZIONE DEI NOSTRI LAVORI PIONIERISTICI  ON LINE IN: </a:t>
            </a:r>
          </a:p>
          <a:p>
            <a:endParaRPr lang="it-CH" u="sng" dirty="0" smtClean="0">
              <a:hlinkClick r:id="rId3"/>
            </a:endParaRPr>
          </a:p>
          <a:p>
            <a:endParaRPr lang="it-CH" u="sng" dirty="0" smtClean="0">
              <a:hlinkClick r:id="rId3"/>
            </a:endParaRPr>
          </a:p>
          <a:p>
            <a:r>
              <a:rPr lang="it-CH" u="sng" dirty="0" smtClean="0">
                <a:hlinkClick r:id="rId3"/>
              </a:rPr>
              <a:t>OGGI E' LA GIORNATA DELLA TERRA! Vedi... - Unisrita Dipartimento ...</a:t>
            </a:r>
            <a:endParaRPr lang="it-CH" dirty="0" smtClean="0"/>
          </a:p>
          <a:p>
            <a:pPr fontAlgn="ctr"/>
            <a:r>
              <a:rPr lang="it-CH" dirty="0" smtClean="0"/>
              <a:t>https://www.facebook.com/permalink.php?story_fbid=163824910679893&amp;id...</a:t>
            </a:r>
          </a:p>
          <a:p>
            <a:r>
              <a:rPr lang="it-CH" dirty="0" smtClean="0"/>
              <a:t>Vedi Freons </a:t>
            </a:r>
            <a:r>
              <a:rPr lang="it-CH" b="1" dirty="0" smtClean="0"/>
              <a:t>Propellenti Fluorinati</a:t>
            </a:r>
            <a:r>
              <a:rPr lang="it-CH" dirty="0" smtClean="0"/>
              <a:t> delle Bombolette spray anche per veicolare farmaci ... </a:t>
            </a:r>
            <a:r>
              <a:rPr lang="it-CH" b="1" dirty="0" smtClean="0"/>
              <a:t>Pantaleoni</a:t>
            </a:r>
            <a:r>
              <a:rPr lang="it-CH" dirty="0" smtClean="0"/>
              <a:t>G, </a:t>
            </a:r>
            <a:r>
              <a:rPr lang="it-CH" b="1" dirty="0" smtClean="0"/>
              <a:t>Zoccolillo</a:t>
            </a:r>
            <a:r>
              <a:rPr lang="it-CH" dirty="0" smtClean="0"/>
              <a:t> L. The fluorinated propellers have a certain .</a:t>
            </a:r>
          </a:p>
          <a:p>
            <a:endParaRPr lang="it-CH" dirty="0" smtClean="0"/>
          </a:p>
          <a:p>
            <a:r>
              <a:rPr lang="it-CH" dirty="0" smtClean="0">
                <a:hlinkClick r:id="rId4"/>
              </a:rPr>
              <a:t>Ricerca Scientifica: il coinvolgimento della Classe Medica ...</a:t>
            </a:r>
            <a:endParaRPr lang="it-CH" dirty="0" smtClean="0"/>
          </a:p>
          <a:p>
            <a:pPr fontAlgn="ctr"/>
            <a:r>
              <a:rPr lang="it-CH" dirty="0" smtClean="0"/>
              <a:t>www.doctor33.it/.../yaf_postst2541_Ricerca-Scientifica-il-coinvolgimento-della-Class...</a:t>
            </a:r>
          </a:p>
          <a:p>
            <a:r>
              <a:rPr lang="it-CH" dirty="0" smtClean="0"/>
              <a:t>02 </a:t>
            </a:r>
            <a:r>
              <a:rPr lang="it-CH" dirty="0" err="1" smtClean="0"/>
              <a:t>dic</a:t>
            </a:r>
            <a:r>
              <a:rPr lang="it-CH" dirty="0" smtClean="0"/>
              <a:t> 2008 - 9 post - ‎3 autori</a:t>
            </a:r>
          </a:p>
          <a:p>
            <a:r>
              <a:rPr lang="it-CH" dirty="0" smtClean="0"/>
              <a:t>Mi auguro che il collega </a:t>
            </a:r>
            <a:r>
              <a:rPr lang="it-CH" b="1" dirty="0" smtClean="0"/>
              <a:t>Pantaleoni</a:t>
            </a:r>
            <a:r>
              <a:rPr lang="it-CH" dirty="0" smtClean="0"/>
              <a:t>, quale farmacologo clinico, dia uno .... danni da inquinanti ambientali: 1) </a:t>
            </a:r>
            <a:r>
              <a:rPr lang="it-CH" b="1" dirty="0" smtClean="0"/>
              <a:t>Pantaleoni</a:t>
            </a:r>
            <a:r>
              <a:rPr lang="it-CH" dirty="0" smtClean="0"/>
              <a:t> G, </a:t>
            </a:r>
            <a:r>
              <a:rPr lang="it-CH" b="1" dirty="0" smtClean="0"/>
              <a:t>Zoccolillo</a:t>
            </a:r>
            <a:r>
              <a:rPr lang="it-CH" dirty="0" smtClean="0"/>
              <a:t> L. [Toxicity of ... In sintesi ho potuto dimostrare e pubblicare che i </a:t>
            </a:r>
            <a:r>
              <a:rPr lang="it-CH" b="1" dirty="0" smtClean="0"/>
              <a:t>Propellenti Fluorinati</a:t>
            </a:r>
            <a:r>
              <a:rPr lang="it-CH" dirty="0" smtClean="0"/>
              <a:t> ...</a:t>
            </a:r>
            <a:endParaRPr lang="it-CH"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519EC60-20B0-47AC-96F4-1AB774825B27}" type="datetime1">
              <a:rPr lang="it-CH" smtClean="0"/>
              <a:pPr/>
              <a:t>15.10.2017</a:t>
            </a:fld>
            <a:endParaRPr lang="it-CH"/>
          </a:p>
        </p:txBody>
      </p:sp>
      <p:sp>
        <p:nvSpPr>
          <p:cNvPr id="3" name="Segnaposto piè di pagina 2"/>
          <p:cNvSpPr>
            <a:spLocks noGrp="1"/>
          </p:cNvSpPr>
          <p:nvPr>
            <p:ph type="ftr" sz="quarter" idx="11"/>
          </p:nvPr>
        </p:nvSpPr>
        <p:spPr/>
        <p:txBody>
          <a:bodyPr/>
          <a:lstStyle/>
          <a:p>
            <a:r>
              <a:rPr lang="it-CH" smtClean="0"/>
              <a:t>Prof. M.D. Giancarlo PANTALEONI  Prorettore UNISRITA</a:t>
            </a:r>
            <a:endParaRPr lang="it-CH"/>
          </a:p>
        </p:txBody>
      </p:sp>
      <p:sp>
        <p:nvSpPr>
          <p:cNvPr id="4" name="Segnaposto numero diapositiva 3"/>
          <p:cNvSpPr>
            <a:spLocks noGrp="1"/>
          </p:cNvSpPr>
          <p:nvPr>
            <p:ph type="sldNum" sz="quarter" idx="12"/>
          </p:nvPr>
        </p:nvSpPr>
        <p:spPr/>
        <p:txBody>
          <a:bodyPr/>
          <a:lstStyle/>
          <a:p>
            <a:fld id="{636FC043-2B80-49F1-AC42-A292737F8566}" type="slidenum">
              <a:rPr lang="it-CH" smtClean="0"/>
              <a:pPr/>
              <a:t>59</a:t>
            </a:fld>
            <a:endParaRPr lang="it-CH"/>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9B1C8103-8307-4344-A720-B841ED60AE7B}" type="datetime1">
              <a:rPr lang="it-CH" smtClean="0"/>
              <a:pPr/>
              <a:t>15.10.2017</a:t>
            </a:fld>
            <a:endParaRPr lang="it-CH"/>
          </a:p>
        </p:txBody>
      </p:sp>
      <p:sp>
        <p:nvSpPr>
          <p:cNvPr id="3" name="Segnaposto piè di pagina 2"/>
          <p:cNvSpPr>
            <a:spLocks noGrp="1"/>
          </p:cNvSpPr>
          <p:nvPr>
            <p:ph type="ftr" sz="quarter" idx="11"/>
          </p:nvPr>
        </p:nvSpPr>
        <p:spPr/>
        <p:txBody>
          <a:bodyPr/>
          <a:lstStyle/>
          <a:p>
            <a:r>
              <a:rPr lang="it-CH" smtClean="0"/>
              <a:t>Prof. M.D. Giancarlo PANTALEONI  Prorettore UNISRITA</a:t>
            </a:r>
            <a:endParaRPr lang="it-CH"/>
          </a:p>
        </p:txBody>
      </p:sp>
      <p:sp>
        <p:nvSpPr>
          <p:cNvPr id="4" name="Segnaposto numero diapositiva 3"/>
          <p:cNvSpPr>
            <a:spLocks noGrp="1"/>
          </p:cNvSpPr>
          <p:nvPr>
            <p:ph type="sldNum" sz="quarter" idx="12"/>
          </p:nvPr>
        </p:nvSpPr>
        <p:spPr/>
        <p:txBody>
          <a:bodyPr/>
          <a:lstStyle/>
          <a:p>
            <a:fld id="{636FC043-2B80-49F1-AC42-A292737F8566}" type="slidenum">
              <a:rPr lang="it-CH" smtClean="0"/>
              <a:pPr/>
              <a:t>6</a:t>
            </a:fld>
            <a:endParaRPr lang="it-CH"/>
          </a:p>
        </p:txBody>
      </p:sp>
      <p:sp>
        <p:nvSpPr>
          <p:cNvPr id="5" name="CasellaDiTesto 4"/>
          <p:cNvSpPr txBox="1"/>
          <p:nvPr/>
        </p:nvSpPr>
        <p:spPr>
          <a:xfrm>
            <a:off x="0" y="0"/>
            <a:ext cx="9144000" cy="5816977"/>
          </a:xfrm>
          <a:prstGeom prst="rect">
            <a:avLst/>
          </a:prstGeom>
          <a:gradFill>
            <a:gsLst>
              <a:gs pos="0">
                <a:srgbClr val="CCCCFF">
                  <a:alpha val="47000"/>
                </a:srgbClr>
              </a:gs>
              <a:gs pos="17999">
                <a:srgbClr val="99CCFF"/>
              </a:gs>
              <a:gs pos="36000">
                <a:srgbClr val="9966FF"/>
              </a:gs>
              <a:gs pos="61000">
                <a:srgbClr val="CC99FF"/>
              </a:gs>
              <a:gs pos="82001">
                <a:srgbClr val="99CCFF"/>
              </a:gs>
              <a:gs pos="100000">
                <a:srgbClr val="CCCCFF"/>
              </a:gs>
            </a:gsLst>
            <a:lin ang="5400000" scaled="0"/>
          </a:gradFill>
        </p:spPr>
        <p:txBody>
          <a:bodyPr wrap="square" rtlCol="0">
            <a:spAutoFit/>
          </a:bodyPr>
          <a:lstStyle/>
          <a:p>
            <a:pPr algn="ctr"/>
            <a:r>
              <a:rPr lang="it-CH" sz="5400" dirty="0" smtClean="0"/>
              <a:t>EVIDENZE Di INQUINAMENTO GLOBALE ACCERTATO IN </a:t>
            </a:r>
          </a:p>
          <a:p>
            <a:pPr algn="ctr"/>
            <a:r>
              <a:rPr lang="it-CH" sz="6600" dirty="0" smtClean="0"/>
              <a:t>FASE Di CONTINUO MONITORAGGIO MONDIALE </a:t>
            </a:r>
          </a:p>
          <a:p>
            <a:pPr algn="ctr"/>
            <a:r>
              <a:rPr lang="it-CH" sz="6600" dirty="0" smtClean="0"/>
              <a:t>( NASA-ESA)</a:t>
            </a:r>
            <a:endParaRPr lang="it-CH" sz="6600"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fld id="{F9A77019-AAD1-48DD-A88A-78821641E3C5}" type="datetime1">
              <a:rPr lang="it-CH" smtClean="0"/>
              <a:pPr/>
              <a:t>15.10.2017</a:t>
            </a:fld>
            <a:endParaRPr lang="it-CH"/>
          </a:p>
        </p:txBody>
      </p:sp>
      <p:sp>
        <p:nvSpPr>
          <p:cNvPr id="5" name="Segnaposto numero diapositiva 4"/>
          <p:cNvSpPr>
            <a:spLocks noGrp="1"/>
          </p:cNvSpPr>
          <p:nvPr>
            <p:ph type="sldNum" sz="quarter" idx="12"/>
          </p:nvPr>
        </p:nvSpPr>
        <p:spPr/>
        <p:txBody>
          <a:bodyPr/>
          <a:lstStyle/>
          <a:p>
            <a:fld id="{636FC043-2B80-49F1-AC42-A292737F8566}" type="slidenum">
              <a:rPr lang="it-CH" smtClean="0"/>
              <a:pPr/>
              <a:t>60</a:t>
            </a:fld>
            <a:endParaRPr lang="it-CH"/>
          </a:p>
        </p:txBody>
      </p:sp>
      <p:sp>
        <p:nvSpPr>
          <p:cNvPr id="6" name="Segnaposto piè di pagina 5"/>
          <p:cNvSpPr>
            <a:spLocks noGrp="1"/>
          </p:cNvSpPr>
          <p:nvPr>
            <p:ph type="ftr" sz="quarter" idx="11"/>
          </p:nvPr>
        </p:nvSpPr>
        <p:spPr/>
        <p:txBody>
          <a:bodyPr/>
          <a:lstStyle/>
          <a:p>
            <a:r>
              <a:rPr lang="it-CH" smtClean="0"/>
              <a:t>Prof. M.D. Giancarlo PANTALEONI  Prorettore UNISRITA</a:t>
            </a:r>
            <a:endParaRPr lang="it-CH"/>
          </a:p>
        </p:txBody>
      </p:sp>
      <p:sp>
        <p:nvSpPr>
          <p:cNvPr id="7" name="Rettangolo 6"/>
          <p:cNvSpPr/>
          <p:nvPr/>
        </p:nvSpPr>
        <p:spPr>
          <a:xfrm>
            <a:off x="214282" y="285728"/>
            <a:ext cx="8715436" cy="6186309"/>
          </a:xfrm>
          <a:prstGeom prst="rect">
            <a:avLst/>
          </a:prstGeom>
        </p:spPr>
        <p:txBody>
          <a:bodyPr wrap="square">
            <a:spAutoFit/>
          </a:bodyPr>
          <a:lstStyle/>
          <a:p>
            <a:pPr algn="ctr" fontAlgn="base"/>
            <a:r>
              <a:rPr lang="it-CH" sz="2800" b="1" dirty="0" smtClean="0"/>
              <a:t>IL TASSO </a:t>
            </a:r>
            <a:r>
              <a:rPr lang="it-CH" sz="2800" b="1" dirty="0" err="1" smtClean="0"/>
              <a:t>DI</a:t>
            </a:r>
            <a:r>
              <a:rPr lang="it-CH" sz="2800" b="1" dirty="0" smtClean="0"/>
              <a:t> INQUINAMENTO ATMOSFERICO SULLA </a:t>
            </a:r>
            <a:r>
              <a:rPr lang="it-CH" sz="2800" b="1" u="sng" dirty="0" smtClean="0">
                <a:solidFill>
                  <a:srgbClr val="FF0000"/>
                </a:solidFill>
                <a:effectLst>
                  <a:outerShdw blurRad="38100" dist="38100" dir="2700000" algn="tl">
                    <a:srgbClr val="000000">
                      <a:alpha val="43137"/>
                    </a:srgbClr>
                  </a:outerShdw>
                </a:effectLst>
              </a:rPr>
              <a:t>SALUTE UMANA</a:t>
            </a:r>
          </a:p>
          <a:p>
            <a:pPr fontAlgn="base"/>
            <a:r>
              <a:rPr lang="it-CH" sz="3200" b="1" u="sng" dirty="0" smtClean="0">
                <a:solidFill>
                  <a:srgbClr val="FF0000"/>
                </a:solidFill>
                <a:effectLst>
                  <a:outerShdw blurRad="38100" dist="38100" dir="2700000" algn="tl">
                    <a:srgbClr val="000000">
                      <a:alpha val="43137"/>
                    </a:srgbClr>
                  </a:outerShdw>
                </a:effectLst>
              </a:rPr>
              <a:t>Circa 3 milioni di decessi all'anno </a:t>
            </a:r>
            <a:r>
              <a:rPr lang="it-CH" sz="2800" dirty="0" smtClean="0"/>
              <a:t>sono legati all'esposizione ALL'INQUINAMENTO DELL'ARIA </a:t>
            </a:r>
            <a:r>
              <a:rPr lang="it-CH" sz="2800" b="1" u="sng" dirty="0" smtClean="0">
                <a:solidFill>
                  <a:srgbClr val="FF0000"/>
                </a:solidFill>
                <a:effectLst>
                  <a:outerShdw blurRad="38100" dist="38100" dir="2700000" algn="tl">
                    <a:srgbClr val="000000">
                      <a:alpha val="43137"/>
                    </a:srgbClr>
                  </a:outerShdw>
                </a:effectLst>
              </a:rPr>
              <a:t>ESTERNA</a:t>
            </a:r>
            <a:r>
              <a:rPr lang="it-CH" sz="2800" dirty="0" smtClean="0"/>
              <a:t>. </a:t>
            </a:r>
          </a:p>
          <a:p>
            <a:pPr fontAlgn="base"/>
            <a:r>
              <a:rPr lang="it-CH" sz="2800" dirty="0" smtClean="0"/>
              <a:t>L'INQUINAMENTO DELL'ARIA </a:t>
            </a:r>
            <a:r>
              <a:rPr lang="it-CH" sz="2800" b="1" u="sng" dirty="0" smtClean="0">
                <a:effectLst>
                  <a:outerShdw blurRad="38100" dist="38100" dir="2700000" algn="tl">
                    <a:srgbClr val="000000">
                      <a:alpha val="43137"/>
                    </a:srgbClr>
                  </a:outerShdw>
                </a:effectLst>
              </a:rPr>
              <a:t>INTERNA</a:t>
            </a:r>
            <a:r>
              <a:rPr lang="it-CH" sz="2800" dirty="0" smtClean="0">
                <a:effectLst>
                  <a:outerShdw blurRad="38100" dist="38100" dir="2700000" algn="tl">
                    <a:srgbClr val="000000">
                      <a:alpha val="43137"/>
                    </a:srgbClr>
                  </a:outerShdw>
                </a:effectLst>
              </a:rPr>
              <a:t> </a:t>
            </a:r>
            <a:r>
              <a:rPr lang="it-CH" sz="2800" dirty="0" smtClean="0"/>
              <a:t>può essere altrettanto mortale.</a:t>
            </a:r>
          </a:p>
          <a:p>
            <a:pPr algn="ctr" fontAlgn="base"/>
            <a:r>
              <a:rPr lang="it-CH" sz="2800" dirty="0" smtClean="0"/>
              <a:t> Nel 2012, circa </a:t>
            </a:r>
            <a:r>
              <a:rPr lang="it-CH" sz="2800" b="1" u="sng" dirty="0" smtClean="0">
                <a:effectLst>
                  <a:outerShdw blurRad="38100" dist="38100" dir="2700000" algn="tl">
                    <a:srgbClr val="000000">
                      <a:alpha val="43137"/>
                    </a:srgbClr>
                  </a:outerShdw>
                </a:effectLst>
              </a:rPr>
              <a:t>6,5 ​​milioni di morti (11,6% di tutte le morti globali) sono state associate insieme </a:t>
            </a:r>
            <a:r>
              <a:rPr lang="it-CH" sz="2800" b="1" u="sng" dirty="0" smtClean="0">
                <a:solidFill>
                  <a:srgbClr val="FF0000"/>
                </a:solidFill>
                <a:effectLst>
                  <a:outerShdw blurRad="38100" dist="38100" dir="2700000" algn="tl">
                    <a:srgbClr val="000000">
                      <a:alpha val="43137"/>
                    </a:srgbClr>
                  </a:outerShdw>
                </a:effectLst>
              </a:rPr>
              <a:t>ALL'INQUINAMENTO ATMOSFERICO INTERNO ED ESTERNO</a:t>
            </a:r>
            <a:r>
              <a:rPr lang="it-CH" sz="2800" dirty="0" smtClean="0"/>
              <a:t>.</a:t>
            </a:r>
          </a:p>
          <a:p>
            <a:pPr fontAlgn="base"/>
            <a:r>
              <a:rPr lang="it-CH" sz="2800" dirty="0" smtClean="0"/>
              <a:t>Quasi il 90% delle morti connesse all'inquinamento atmosferico si verifica nei paesi a basso e medio reddito, con quasi due su tre che si verificano nelle regioni dell'OMS dell'Asia sudorientale e del Pacifico occidentale.</a:t>
            </a:r>
            <a:endParaRPr lang="it-CH" sz="2800"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519EC60-20B0-47AC-96F4-1AB774825B27}" type="datetime1">
              <a:rPr lang="it-CH" smtClean="0"/>
              <a:pPr/>
              <a:t>15.10.2017</a:t>
            </a:fld>
            <a:endParaRPr lang="it-CH"/>
          </a:p>
        </p:txBody>
      </p:sp>
      <p:sp>
        <p:nvSpPr>
          <p:cNvPr id="3" name="Segnaposto piè di pagina 2"/>
          <p:cNvSpPr>
            <a:spLocks noGrp="1"/>
          </p:cNvSpPr>
          <p:nvPr>
            <p:ph type="ftr" sz="quarter" idx="11"/>
          </p:nvPr>
        </p:nvSpPr>
        <p:spPr/>
        <p:txBody>
          <a:bodyPr/>
          <a:lstStyle/>
          <a:p>
            <a:r>
              <a:rPr lang="it-CH" smtClean="0"/>
              <a:t>Prof. M.D. Giancarlo PANTALEONI  Prorettore UNISRITA</a:t>
            </a:r>
            <a:endParaRPr lang="it-CH"/>
          </a:p>
        </p:txBody>
      </p:sp>
      <p:sp>
        <p:nvSpPr>
          <p:cNvPr id="4" name="Segnaposto numero diapositiva 3"/>
          <p:cNvSpPr>
            <a:spLocks noGrp="1"/>
          </p:cNvSpPr>
          <p:nvPr>
            <p:ph type="sldNum" sz="quarter" idx="12"/>
          </p:nvPr>
        </p:nvSpPr>
        <p:spPr/>
        <p:txBody>
          <a:bodyPr/>
          <a:lstStyle/>
          <a:p>
            <a:fld id="{636FC043-2B80-49F1-AC42-A292737F8566}" type="slidenum">
              <a:rPr lang="it-CH" smtClean="0"/>
              <a:pPr/>
              <a:t>61</a:t>
            </a:fld>
            <a:endParaRPr lang="it-CH"/>
          </a:p>
        </p:txBody>
      </p:sp>
      <p:sp>
        <p:nvSpPr>
          <p:cNvPr id="5" name="CasellaDiTesto 4"/>
          <p:cNvSpPr txBox="1"/>
          <p:nvPr/>
        </p:nvSpPr>
        <p:spPr>
          <a:xfrm>
            <a:off x="0" y="0"/>
            <a:ext cx="9144000" cy="6494085"/>
          </a:xfrm>
          <a:prstGeom prst="rect">
            <a:avLst/>
          </a:prstGeom>
          <a:solidFill>
            <a:srgbClr val="FFFF00">
              <a:alpha val="51000"/>
            </a:srgbClr>
          </a:solidFill>
        </p:spPr>
        <p:txBody>
          <a:bodyPr wrap="square" rtlCol="0">
            <a:spAutoFit/>
          </a:bodyPr>
          <a:lstStyle/>
          <a:p>
            <a:pPr algn="ctr"/>
            <a:r>
              <a:rPr lang="it-CH" sz="8800" dirty="0" smtClean="0"/>
              <a:t>ALLEGATI </a:t>
            </a:r>
          </a:p>
          <a:p>
            <a:pPr algn="ctr"/>
            <a:r>
              <a:rPr lang="it-CH" sz="8000" dirty="0" smtClean="0"/>
              <a:t>di </a:t>
            </a:r>
          </a:p>
          <a:p>
            <a:pPr algn="ctr"/>
            <a:r>
              <a:rPr lang="it-CH" sz="6600" dirty="0" smtClean="0"/>
              <a:t>APPROFONDIMENTO</a:t>
            </a:r>
            <a:r>
              <a:rPr lang="it-CH" sz="8000" dirty="0" smtClean="0"/>
              <a:t> </a:t>
            </a:r>
          </a:p>
          <a:p>
            <a:pPr algn="ctr"/>
            <a:r>
              <a:rPr lang="it-CH" sz="8000" dirty="0" smtClean="0"/>
              <a:t>E</a:t>
            </a:r>
          </a:p>
          <a:p>
            <a:pPr algn="ctr"/>
            <a:r>
              <a:rPr lang="it-CH" sz="8000" dirty="0" smtClean="0"/>
              <a:t> STUDIO </a:t>
            </a:r>
            <a:r>
              <a:rPr lang="it-CH" sz="8800" dirty="0" smtClean="0"/>
              <a:t>….</a:t>
            </a:r>
            <a:endParaRPr lang="it-CH" sz="8800"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26B160E1-FFE8-4634-9163-D802E6F6D3C8}" type="datetime1">
              <a:rPr lang="it-CH" smtClean="0"/>
              <a:pPr/>
              <a:t>15.10.2017</a:t>
            </a:fld>
            <a:endParaRPr lang="it-CH"/>
          </a:p>
        </p:txBody>
      </p:sp>
      <p:sp>
        <p:nvSpPr>
          <p:cNvPr id="3" name="Segnaposto piè di pagina 2"/>
          <p:cNvSpPr>
            <a:spLocks noGrp="1"/>
          </p:cNvSpPr>
          <p:nvPr>
            <p:ph type="ftr" sz="quarter" idx="11"/>
          </p:nvPr>
        </p:nvSpPr>
        <p:spPr/>
        <p:txBody>
          <a:bodyPr/>
          <a:lstStyle/>
          <a:p>
            <a:r>
              <a:rPr lang="it-CH" smtClean="0"/>
              <a:t>Prof. M.D. Giancarlo PANTALEONI  Prorettore UNISRITA</a:t>
            </a:r>
            <a:endParaRPr lang="it-CH"/>
          </a:p>
        </p:txBody>
      </p:sp>
      <p:sp>
        <p:nvSpPr>
          <p:cNvPr id="4" name="Segnaposto numero diapositiva 3"/>
          <p:cNvSpPr>
            <a:spLocks noGrp="1"/>
          </p:cNvSpPr>
          <p:nvPr>
            <p:ph type="sldNum" sz="quarter" idx="12"/>
          </p:nvPr>
        </p:nvSpPr>
        <p:spPr/>
        <p:txBody>
          <a:bodyPr/>
          <a:lstStyle/>
          <a:p>
            <a:fld id="{636FC043-2B80-49F1-AC42-A292737F8566}" type="slidenum">
              <a:rPr lang="it-CH" smtClean="0"/>
              <a:pPr/>
              <a:t>62</a:t>
            </a:fld>
            <a:endParaRPr lang="it-CH"/>
          </a:p>
        </p:txBody>
      </p:sp>
      <p:pic>
        <p:nvPicPr>
          <p:cNvPr id="40962" name="Picture 2" descr="https://upload.wikimedia.org/wikipedia/commons/thumb/7/7a/Foehn_it.svg/650px-Foehn_it.svg.png"/>
          <p:cNvPicPr>
            <a:picLocks noChangeAspect="1" noChangeArrowheads="1"/>
          </p:cNvPicPr>
          <p:nvPr/>
        </p:nvPicPr>
        <p:blipFill>
          <a:blip r:embed="rId2"/>
          <a:srcRect/>
          <a:stretch>
            <a:fillRect/>
          </a:stretch>
        </p:blipFill>
        <p:spPr bwMode="auto">
          <a:xfrm>
            <a:off x="1214414" y="142852"/>
            <a:ext cx="6191250" cy="4572000"/>
          </a:xfrm>
          <a:prstGeom prst="rect">
            <a:avLst/>
          </a:prstGeo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1E38B832-F7A1-4433-8D70-5CBC16CBEBD4}" type="datetime1">
              <a:rPr lang="it-CH" smtClean="0"/>
              <a:pPr/>
              <a:t>15.10.2017</a:t>
            </a:fld>
            <a:endParaRPr lang="it-CH"/>
          </a:p>
        </p:txBody>
      </p:sp>
      <p:sp>
        <p:nvSpPr>
          <p:cNvPr id="3" name="Segnaposto numero diapositiva 2"/>
          <p:cNvSpPr>
            <a:spLocks noGrp="1"/>
          </p:cNvSpPr>
          <p:nvPr>
            <p:ph type="sldNum" sz="quarter" idx="12"/>
          </p:nvPr>
        </p:nvSpPr>
        <p:spPr/>
        <p:txBody>
          <a:bodyPr/>
          <a:lstStyle/>
          <a:p>
            <a:fld id="{636FC043-2B80-49F1-AC42-A292737F8566}" type="slidenum">
              <a:rPr lang="it-CH" smtClean="0"/>
              <a:pPr/>
              <a:t>63</a:t>
            </a:fld>
            <a:endParaRPr lang="it-CH"/>
          </a:p>
        </p:txBody>
      </p:sp>
      <p:sp>
        <p:nvSpPr>
          <p:cNvPr id="4" name="Segnaposto piè di pagina 3"/>
          <p:cNvSpPr>
            <a:spLocks noGrp="1"/>
          </p:cNvSpPr>
          <p:nvPr>
            <p:ph type="ftr" sz="quarter" idx="11"/>
          </p:nvPr>
        </p:nvSpPr>
        <p:spPr/>
        <p:txBody>
          <a:bodyPr/>
          <a:lstStyle/>
          <a:p>
            <a:r>
              <a:rPr lang="it-CH" smtClean="0"/>
              <a:t>Prof. M.D. Giancarlo PANTALEONI  Prorettore UNISRITA</a:t>
            </a:r>
            <a:endParaRPr lang="it-CH"/>
          </a:p>
        </p:txBody>
      </p:sp>
      <p:pic>
        <p:nvPicPr>
          <p:cNvPr id="25602" name="Picture 2" descr="Schermata 2016-09-27 alle 16.55.36"/>
          <p:cNvPicPr>
            <a:picLocks noChangeAspect="1" noChangeArrowheads="1"/>
          </p:cNvPicPr>
          <p:nvPr/>
        </p:nvPicPr>
        <p:blipFill>
          <a:blip r:embed="rId2"/>
          <a:srcRect/>
          <a:stretch>
            <a:fillRect/>
          </a:stretch>
        </p:blipFill>
        <p:spPr bwMode="auto">
          <a:xfrm>
            <a:off x="-91076" y="142852"/>
            <a:ext cx="8917520" cy="5072098"/>
          </a:xfrm>
          <a:prstGeom prst="rect">
            <a:avLst/>
          </a:prstGeo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631002A1-46B8-4102-AA1A-2A48ECC26DF5}" type="datetime1">
              <a:rPr lang="it-CH" smtClean="0"/>
              <a:pPr/>
              <a:t>15.10.2017</a:t>
            </a:fld>
            <a:endParaRPr lang="it-CH"/>
          </a:p>
        </p:txBody>
      </p:sp>
      <p:sp>
        <p:nvSpPr>
          <p:cNvPr id="3" name="Segnaposto numero diapositiva 2"/>
          <p:cNvSpPr>
            <a:spLocks noGrp="1"/>
          </p:cNvSpPr>
          <p:nvPr>
            <p:ph type="sldNum" sz="quarter" idx="12"/>
          </p:nvPr>
        </p:nvSpPr>
        <p:spPr/>
        <p:txBody>
          <a:bodyPr/>
          <a:lstStyle/>
          <a:p>
            <a:fld id="{636FC043-2B80-49F1-AC42-A292737F8566}" type="slidenum">
              <a:rPr lang="it-CH" smtClean="0"/>
              <a:pPr/>
              <a:t>64</a:t>
            </a:fld>
            <a:endParaRPr lang="it-CH"/>
          </a:p>
        </p:txBody>
      </p:sp>
      <p:sp>
        <p:nvSpPr>
          <p:cNvPr id="4" name="Segnaposto piè di pagina 3"/>
          <p:cNvSpPr>
            <a:spLocks noGrp="1"/>
          </p:cNvSpPr>
          <p:nvPr>
            <p:ph type="ftr" sz="quarter" idx="11"/>
          </p:nvPr>
        </p:nvSpPr>
        <p:spPr/>
        <p:txBody>
          <a:bodyPr/>
          <a:lstStyle/>
          <a:p>
            <a:r>
              <a:rPr lang="it-CH" smtClean="0"/>
              <a:t>Prof. M.D. Giancarlo PANTALEONI  Prorettore UNISRITA</a:t>
            </a:r>
            <a:endParaRPr lang="it-CH"/>
          </a:p>
        </p:txBody>
      </p:sp>
      <p:sp>
        <p:nvSpPr>
          <p:cNvPr id="5" name="Rettangolo 4"/>
          <p:cNvSpPr/>
          <p:nvPr/>
        </p:nvSpPr>
        <p:spPr>
          <a:xfrm>
            <a:off x="357158" y="474345"/>
            <a:ext cx="8572560" cy="6186309"/>
          </a:xfrm>
          <a:prstGeom prst="rect">
            <a:avLst/>
          </a:prstGeom>
        </p:spPr>
        <p:txBody>
          <a:bodyPr wrap="square">
            <a:spAutoFit/>
          </a:bodyPr>
          <a:lstStyle/>
          <a:p>
            <a:pPr fontAlgn="base"/>
            <a:r>
              <a:rPr lang="it-CH" dirty="0" smtClean="0"/>
              <a:t>Il </a:t>
            </a:r>
            <a:r>
              <a:rPr lang="it-CH" sz="2400" dirty="0" smtClean="0"/>
              <a:t>novantacinque per cento </a:t>
            </a:r>
            <a:r>
              <a:rPr lang="it-CH" dirty="0" smtClean="0"/>
              <a:t>è dovuto a malattie non comunicabili - in particolare malattie cardiovascolari, ictus, malattie polmonari croniche ostruttive e cancro ai polmoni. </a:t>
            </a:r>
          </a:p>
          <a:p>
            <a:pPr fontAlgn="base"/>
            <a:r>
              <a:rPr lang="it-CH" dirty="0" smtClean="0"/>
              <a:t>L'inquinamento atmosferico aumenta anche i rischi per le infezioni respiratorie acute.</a:t>
            </a:r>
          </a:p>
          <a:p>
            <a:pPr fontAlgn="base"/>
            <a:endParaRPr lang="it-CH" dirty="0" smtClean="0"/>
          </a:p>
          <a:p>
            <a:pPr fontAlgn="base"/>
            <a:r>
              <a:rPr lang="it-CH" dirty="0" smtClean="0"/>
              <a:t>"L'inquinamento atmosferico continua a soffrire sulla salute delle popolazioni più vulnerabili - donne, bambini e adulti più anziani",</a:t>
            </a:r>
          </a:p>
          <a:p>
            <a:pPr fontAlgn="base"/>
            <a:r>
              <a:rPr lang="it-CH" dirty="0" smtClean="0"/>
              <a:t> aggiunge il dottor </a:t>
            </a:r>
            <a:r>
              <a:rPr lang="it-CH" dirty="0" err="1" smtClean="0"/>
              <a:t>Bustreo</a:t>
            </a:r>
            <a:r>
              <a:rPr lang="it-CH" dirty="0" smtClean="0"/>
              <a:t>.</a:t>
            </a:r>
          </a:p>
          <a:p>
            <a:pPr fontAlgn="base"/>
            <a:endParaRPr lang="it-CH" dirty="0" smtClean="0"/>
          </a:p>
          <a:p>
            <a:pPr algn="ctr" fontAlgn="base"/>
            <a:r>
              <a:rPr lang="it-CH" sz="2400" dirty="0" smtClean="0"/>
              <a:t> "Per essere sani, devono respirare</a:t>
            </a:r>
          </a:p>
          <a:p>
            <a:pPr algn="ctr" fontAlgn="base"/>
            <a:r>
              <a:rPr lang="it-CH" sz="2400" dirty="0" smtClean="0"/>
              <a:t> &lt;&lt;aria pulita dal primo respiro al loro ultimo&gt;&gt;</a:t>
            </a:r>
            <a:r>
              <a:rPr lang="it-CH" dirty="0" smtClean="0"/>
              <a:t>".</a:t>
            </a:r>
          </a:p>
          <a:p>
            <a:pPr fontAlgn="base"/>
            <a:endParaRPr lang="it-CH" dirty="0" smtClean="0"/>
          </a:p>
          <a:p>
            <a:pPr fontAlgn="base"/>
            <a:r>
              <a:rPr lang="it-CH" dirty="0" smtClean="0"/>
              <a:t>Le principali fonti di inquinamento atmosferico comprendono :</a:t>
            </a:r>
          </a:p>
          <a:p>
            <a:pPr marL="342900" indent="-342900" fontAlgn="base">
              <a:buFont typeface="+mj-lt"/>
              <a:buAutoNum type="arabicPeriod"/>
            </a:pPr>
            <a:r>
              <a:rPr lang="it-CH" dirty="0" smtClean="0"/>
              <a:t>modi di trasporto inefficienti, </a:t>
            </a:r>
          </a:p>
          <a:p>
            <a:pPr marL="342900" indent="-342900" fontAlgn="base">
              <a:buFont typeface="+mj-lt"/>
              <a:buAutoNum type="arabicPeriod"/>
            </a:pPr>
            <a:r>
              <a:rPr lang="it-CH" dirty="0" smtClean="0"/>
              <a:t>combustibili domestici e bruciature di rifiuti,</a:t>
            </a:r>
          </a:p>
          <a:p>
            <a:pPr marL="342900" indent="-342900" fontAlgn="base">
              <a:buFont typeface="+mj-lt"/>
              <a:buAutoNum type="arabicPeriod"/>
            </a:pPr>
            <a:r>
              <a:rPr lang="it-CH" dirty="0" smtClean="0"/>
              <a:t> centrali elettriche a carbone e attività industriali.</a:t>
            </a:r>
          </a:p>
          <a:p>
            <a:pPr marL="342900" indent="-342900" fontAlgn="base">
              <a:buFont typeface="+mj-lt"/>
              <a:buAutoNum type="arabicPeriod"/>
            </a:pPr>
            <a:r>
              <a:rPr lang="it-CH" dirty="0" smtClean="0"/>
              <a:t> Tuttavia, non tutta l'inquinamento atmosferico deriva dall'attività umana.</a:t>
            </a:r>
          </a:p>
          <a:p>
            <a:pPr marL="342900" indent="-342900" fontAlgn="base">
              <a:buFont typeface="+mj-lt"/>
              <a:buAutoNum type="arabicPeriod"/>
            </a:pPr>
            <a:r>
              <a:rPr lang="it-CH" dirty="0" smtClean="0"/>
              <a:t> Ad esempio, la qualità dell'aria può essere influenzata dalle</a:t>
            </a:r>
          </a:p>
          <a:p>
            <a:pPr marL="800100" lvl="1" indent="-342900" fontAlgn="base">
              <a:buFont typeface="+mj-lt"/>
              <a:buAutoNum type="alphaLcParenR"/>
            </a:pPr>
            <a:r>
              <a:rPr lang="it-CH" dirty="0" smtClean="0"/>
              <a:t> tempeste di polvere, (in particolare nelle regioni vicine ai deserti).</a:t>
            </a:r>
          </a:p>
          <a:p>
            <a:pPr marL="800100" lvl="1" indent="-342900" fontAlgn="base">
              <a:buFont typeface="+mj-lt"/>
              <a:buAutoNum type="alphaLcParenR"/>
            </a:pPr>
            <a:r>
              <a:rPr lang="it-CH" dirty="0" smtClean="0"/>
              <a:t>Fenomeno del vento Fohn( </a:t>
            </a:r>
            <a:r>
              <a:rPr lang="it-CH" dirty="0" err="1" smtClean="0"/>
              <a:t>Faverio</a:t>
            </a:r>
            <a:r>
              <a:rPr lang="it-CH" dirty="0" smtClean="0"/>
              <a:t>) e ionizzazione  atmosferica …) G. Pantaleoni e primo  Congresso mondiale di Medicina di Montagna a L’Aquila)</a:t>
            </a:r>
            <a:endParaRPr lang="it-CH"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500034" y="1857364"/>
            <a:ext cx="8077200" cy="4124325"/>
          </a:xfrm>
          <a:prstGeom prst="rect">
            <a:avLst/>
          </a:prstGeom>
          <a:noFill/>
          <a:ln w="9525">
            <a:noFill/>
            <a:miter lim="800000"/>
            <a:headEnd/>
            <a:tailEnd/>
          </a:ln>
          <a:effectLst/>
        </p:spPr>
      </p:pic>
      <p:sp>
        <p:nvSpPr>
          <p:cNvPr id="3" name="CasellaDiTesto 2"/>
          <p:cNvSpPr txBox="1"/>
          <p:nvPr/>
        </p:nvSpPr>
        <p:spPr>
          <a:xfrm>
            <a:off x="285720" y="214290"/>
            <a:ext cx="8429684" cy="369332"/>
          </a:xfrm>
          <a:prstGeom prst="rect">
            <a:avLst/>
          </a:prstGeom>
          <a:noFill/>
        </p:spPr>
        <p:txBody>
          <a:bodyPr wrap="square" rtlCol="0">
            <a:spAutoFit/>
          </a:bodyPr>
          <a:lstStyle/>
          <a:p>
            <a:pPr algn="ctr"/>
            <a:r>
              <a:rPr lang="it-CH" dirty="0" smtClean="0"/>
              <a:t>ANALISI VERIFICATA  DEL PERICOLO Di RISCHIO GLOBALE AMBIENTALE PER IL PIANETA</a:t>
            </a:r>
            <a:endParaRPr lang="it-CH" dirty="0"/>
          </a:p>
        </p:txBody>
      </p:sp>
      <p:sp>
        <p:nvSpPr>
          <p:cNvPr id="4" name="Segnaposto data 3"/>
          <p:cNvSpPr>
            <a:spLocks noGrp="1"/>
          </p:cNvSpPr>
          <p:nvPr>
            <p:ph type="dt" sz="half" idx="10"/>
          </p:nvPr>
        </p:nvSpPr>
        <p:spPr/>
        <p:txBody>
          <a:bodyPr/>
          <a:lstStyle/>
          <a:p>
            <a:fld id="{5E06DDA4-F71C-473A-A370-3AF6CC7C332E}" type="datetime1">
              <a:rPr lang="it-CH" smtClean="0"/>
              <a:pPr/>
              <a:t>15.10.2017</a:t>
            </a:fld>
            <a:endParaRPr lang="it-CH"/>
          </a:p>
        </p:txBody>
      </p:sp>
      <p:sp>
        <p:nvSpPr>
          <p:cNvPr id="5" name="Segnaposto numero diapositiva 4"/>
          <p:cNvSpPr>
            <a:spLocks noGrp="1"/>
          </p:cNvSpPr>
          <p:nvPr>
            <p:ph type="sldNum" sz="quarter" idx="12"/>
          </p:nvPr>
        </p:nvSpPr>
        <p:spPr/>
        <p:txBody>
          <a:bodyPr/>
          <a:lstStyle/>
          <a:p>
            <a:fld id="{636FC043-2B80-49F1-AC42-A292737F8566}" type="slidenum">
              <a:rPr lang="it-CH" smtClean="0"/>
              <a:pPr/>
              <a:t>65</a:t>
            </a:fld>
            <a:endParaRPr lang="it-CH"/>
          </a:p>
        </p:txBody>
      </p:sp>
      <p:sp>
        <p:nvSpPr>
          <p:cNvPr id="6" name="Segnaposto piè di pagina 5"/>
          <p:cNvSpPr>
            <a:spLocks noGrp="1"/>
          </p:cNvSpPr>
          <p:nvPr>
            <p:ph type="ftr" sz="quarter" idx="11"/>
          </p:nvPr>
        </p:nvSpPr>
        <p:spPr/>
        <p:txBody>
          <a:bodyPr/>
          <a:lstStyle/>
          <a:p>
            <a:r>
              <a:rPr lang="it-CH" smtClean="0"/>
              <a:t>Prof. M.D. Giancarlo PANTALEONI  Prorettore UNISRITA</a:t>
            </a:r>
            <a:endParaRPr lang="it-CH"/>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415763" y="857232"/>
            <a:ext cx="8728237" cy="4286280"/>
          </a:xfrm>
          <a:prstGeom prst="rect">
            <a:avLst/>
          </a:prstGeom>
          <a:noFill/>
          <a:ln w="9525">
            <a:noFill/>
            <a:miter lim="800000"/>
            <a:headEnd/>
            <a:tailEnd/>
          </a:ln>
          <a:effectLst/>
        </p:spPr>
      </p:pic>
      <p:sp>
        <p:nvSpPr>
          <p:cNvPr id="3" name="Segnaposto data 2"/>
          <p:cNvSpPr>
            <a:spLocks noGrp="1"/>
          </p:cNvSpPr>
          <p:nvPr>
            <p:ph type="dt" sz="half" idx="10"/>
          </p:nvPr>
        </p:nvSpPr>
        <p:spPr/>
        <p:txBody>
          <a:bodyPr/>
          <a:lstStyle/>
          <a:p>
            <a:fld id="{25BC3A98-5E1F-4530-BFBA-E113FADA7FB8}" type="datetime1">
              <a:rPr lang="it-CH" smtClean="0"/>
              <a:pPr/>
              <a:t>15.10.2017</a:t>
            </a:fld>
            <a:endParaRPr lang="it-CH"/>
          </a:p>
        </p:txBody>
      </p:sp>
      <p:sp>
        <p:nvSpPr>
          <p:cNvPr id="4" name="Segnaposto numero diapositiva 3"/>
          <p:cNvSpPr>
            <a:spLocks noGrp="1"/>
          </p:cNvSpPr>
          <p:nvPr>
            <p:ph type="sldNum" sz="quarter" idx="12"/>
          </p:nvPr>
        </p:nvSpPr>
        <p:spPr/>
        <p:txBody>
          <a:bodyPr/>
          <a:lstStyle/>
          <a:p>
            <a:fld id="{636FC043-2B80-49F1-AC42-A292737F8566}" type="slidenum">
              <a:rPr lang="it-CH" smtClean="0"/>
              <a:pPr/>
              <a:t>66</a:t>
            </a:fld>
            <a:endParaRPr lang="it-CH"/>
          </a:p>
        </p:txBody>
      </p:sp>
      <p:sp>
        <p:nvSpPr>
          <p:cNvPr id="5" name="Segnaposto piè di pagina 4"/>
          <p:cNvSpPr>
            <a:spLocks noGrp="1"/>
          </p:cNvSpPr>
          <p:nvPr>
            <p:ph type="ftr" sz="quarter" idx="11"/>
          </p:nvPr>
        </p:nvSpPr>
        <p:spPr/>
        <p:txBody>
          <a:bodyPr/>
          <a:lstStyle/>
          <a:p>
            <a:r>
              <a:rPr lang="it-CH" smtClean="0"/>
              <a:t>Prof. M.D. Giancarlo PANTALEONI  Prorettore UNISRITA</a:t>
            </a:r>
            <a:endParaRPr lang="it-CH"/>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357158" y="1285860"/>
            <a:ext cx="8343900" cy="3086100"/>
          </a:xfrm>
          <a:prstGeom prst="rect">
            <a:avLst/>
          </a:prstGeom>
          <a:noFill/>
          <a:ln w="9525">
            <a:noFill/>
            <a:miter lim="800000"/>
            <a:headEnd/>
            <a:tailEnd/>
          </a:ln>
          <a:effectLst/>
        </p:spPr>
      </p:pic>
      <p:sp>
        <p:nvSpPr>
          <p:cNvPr id="3" name="Segnaposto data 2"/>
          <p:cNvSpPr>
            <a:spLocks noGrp="1"/>
          </p:cNvSpPr>
          <p:nvPr>
            <p:ph type="dt" sz="half" idx="10"/>
          </p:nvPr>
        </p:nvSpPr>
        <p:spPr/>
        <p:txBody>
          <a:bodyPr/>
          <a:lstStyle/>
          <a:p>
            <a:fld id="{6854F5BA-C7A1-402B-9F73-ED490122624F}" type="datetime1">
              <a:rPr lang="it-CH" smtClean="0"/>
              <a:pPr/>
              <a:t>15.10.2017</a:t>
            </a:fld>
            <a:endParaRPr lang="it-CH"/>
          </a:p>
        </p:txBody>
      </p:sp>
      <p:sp>
        <p:nvSpPr>
          <p:cNvPr id="4" name="Segnaposto numero diapositiva 3"/>
          <p:cNvSpPr>
            <a:spLocks noGrp="1"/>
          </p:cNvSpPr>
          <p:nvPr>
            <p:ph type="sldNum" sz="quarter" idx="12"/>
          </p:nvPr>
        </p:nvSpPr>
        <p:spPr/>
        <p:txBody>
          <a:bodyPr/>
          <a:lstStyle/>
          <a:p>
            <a:fld id="{636FC043-2B80-49F1-AC42-A292737F8566}" type="slidenum">
              <a:rPr lang="it-CH" smtClean="0"/>
              <a:pPr/>
              <a:t>67</a:t>
            </a:fld>
            <a:endParaRPr lang="it-CH"/>
          </a:p>
        </p:txBody>
      </p:sp>
      <p:sp>
        <p:nvSpPr>
          <p:cNvPr id="5" name="Segnaposto piè di pagina 4"/>
          <p:cNvSpPr>
            <a:spLocks noGrp="1"/>
          </p:cNvSpPr>
          <p:nvPr>
            <p:ph type="ftr" sz="quarter" idx="11"/>
          </p:nvPr>
        </p:nvSpPr>
        <p:spPr/>
        <p:txBody>
          <a:bodyPr/>
          <a:lstStyle/>
          <a:p>
            <a:r>
              <a:rPr lang="it-CH" smtClean="0"/>
              <a:t>Prof. M.D. Giancarlo PANTALEONI  Prorettore UNISRITA</a:t>
            </a:r>
            <a:endParaRPr lang="it-CH"/>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207034" y="835785"/>
            <a:ext cx="8794122" cy="4893504"/>
          </a:xfrm>
          <a:prstGeom prst="rect">
            <a:avLst/>
          </a:prstGeom>
          <a:noFill/>
          <a:ln w="9525">
            <a:noFill/>
            <a:miter lim="800000"/>
            <a:headEnd/>
            <a:tailEnd/>
          </a:ln>
          <a:effectLst/>
        </p:spPr>
      </p:pic>
      <p:sp>
        <p:nvSpPr>
          <p:cNvPr id="3" name="Segnaposto data 2"/>
          <p:cNvSpPr>
            <a:spLocks noGrp="1"/>
          </p:cNvSpPr>
          <p:nvPr>
            <p:ph type="dt" sz="half" idx="10"/>
          </p:nvPr>
        </p:nvSpPr>
        <p:spPr/>
        <p:txBody>
          <a:bodyPr/>
          <a:lstStyle/>
          <a:p>
            <a:fld id="{B10B8C52-B05F-4EAB-87E0-4E825FD35343}" type="datetime1">
              <a:rPr lang="it-CH" smtClean="0"/>
              <a:pPr/>
              <a:t>15.10.2017</a:t>
            </a:fld>
            <a:endParaRPr lang="it-CH"/>
          </a:p>
        </p:txBody>
      </p:sp>
      <p:sp>
        <p:nvSpPr>
          <p:cNvPr id="4" name="Segnaposto numero diapositiva 3"/>
          <p:cNvSpPr>
            <a:spLocks noGrp="1"/>
          </p:cNvSpPr>
          <p:nvPr>
            <p:ph type="sldNum" sz="quarter" idx="12"/>
          </p:nvPr>
        </p:nvSpPr>
        <p:spPr/>
        <p:txBody>
          <a:bodyPr/>
          <a:lstStyle/>
          <a:p>
            <a:fld id="{636FC043-2B80-49F1-AC42-A292737F8566}" type="slidenum">
              <a:rPr lang="it-CH" smtClean="0"/>
              <a:pPr/>
              <a:t>68</a:t>
            </a:fld>
            <a:endParaRPr lang="it-CH"/>
          </a:p>
        </p:txBody>
      </p:sp>
      <p:sp>
        <p:nvSpPr>
          <p:cNvPr id="5" name="Segnaposto piè di pagina 4"/>
          <p:cNvSpPr>
            <a:spLocks noGrp="1"/>
          </p:cNvSpPr>
          <p:nvPr>
            <p:ph type="ftr" sz="quarter" idx="11"/>
          </p:nvPr>
        </p:nvSpPr>
        <p:spPr/>
        <p:txBody>
          <a:bodyPr/>
          <a:lstStyle/>
          <a:p>
            <a:r>
              <a:rPr lang="it-CH" smtClean="0"/>
              <a:t>Prof. M.D. Giancarlo PANTALEONI  Prorettore UNISRITA</a:t>
            </a:r>
            <a:endParaRPr lang="it-CH"/>
          </a:p>
        </p:txBody>
      </p:sp>
      <p:sp>
        <p:nvSpPr>
          <p:cNvPr id="6" name="CasellaDiTesto 5"/>
          <p:cNvSpPr txBox="1"/>
          <p:nvPr/>
        </p:nvSpPr>
        <p:spPr>
          <a:xfrm>
            <a:off x="142844" y="142852"/>
            <a:ext cx="8786874" cy="369332"/>
          </a:xfrm>
          <a:prstGeom prst="rect">
            <a:avLst/>
          </a:prstGeom>
          <a:noFill/>
        </p:spPr>
        <p:txBody>
          <a:bodyPr wrap="square" rtlCol="0">
            <a:spAutoFit/>
          </a:bodyPr>
          <a:lstStyle/>
          <a:p>
            <a:r>
              <a:rPr lang="it-CH" dirty="0" smtClean="0">
                <a:hlinkClick r:id="rId3"/>
              </a:rPr>
              <a:t>https://www.weforum.org/agenda/2016/01/what-are-the-top-global-risks-for-2016/</a:t>
            </a:r>
            <a:endParaRPr lang="it-CH" dirty="0" smtClean="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FFA1E70-B8BD-4FA3-9A2F-6DC2FC92768E}" type="datetime1">
              <a:rPr lang="it-CH" smtClean="0"/>
              <a:pPr/>
              <a:t>15.10.2017</a:t>
            </a:fld>
            <a:endParaRPr lang="it-CH"/>
          </a:p>
        </p:txBody>
      </p:sp>
      <p:sp>
        <p:nvSpPr>
          <p:cNvPr id="3" name="Segnaposto piè di pagina 2"/>
          <p:cNvSpPr>
            <a:spLocks noGrp="1"/>
          </p:cNvSpPr>
          <p:nvPr>
            <p:ph type="ftr" sz="quarter" idx="11"/>
          </p:nvPr>
        </p:nvSpPr>
        <p:spPr/>
        <p:txBody>
          <a:bodyPr/>
          <a:lstStyle/>
          <a:p>
            <a:r>
              <a:rPr lang="it-CH" smtClean="0"/>
              <a:t>Prof. M.D. Giancarlo PANTALEONI  Prorettore UNISRITA</a:t>
            </a:r>
            <a:endParaRPr lang="it-CH"/>
          </a:p>
        </p:txBody>
      </p:sp>
      <p:sp>
        <p:nvSpPr>
          <p:cNvPr id="4" name="Segnaposto numero diapositiva 3"/>
          <p:cNvSpPr>
            <a:spLocks noGrp="1"/>
          </p:cNvSpPr>
          <p:nvPr>
            <p:ph type="sldNum" sz="quarter" idx="12"/>
          </p:nvPr>
        </p:nvSpPr>
        <p:spPr/>
        <p:txBody>
          <a:bodyPr/>
          <a:lstStyle/>
          <a:p>
            <a:fld id="{636FC043-2B80-49F1-AC42-A292737F8566}" type="slidenum">
              <a:rPr lang="it-CH" smtClean="0"/>
              <a:pPr/>
              <a:t>69</a:t>
            </a:fld>
            <a:endParaRPr lang="it-CH"/>
          </a:p>
        </p:txBody>
      </p:sp>
      <p:sp>
        <p:nvSpPr>
          <p:cNvPr id="5" name="CasellaDiTesto 4"/>
          <p:cNvSpPr txBox="1"/>
          <p:nvPr/>
        </p:nvSpPr>
        <p:spPr>
          <a:xfrm>
            <a:off x="500034" y="500042"/>
            <a:ext cx="7715304" cy="2677656"/>
          </a:xfrm>
          <a:prstGeom prst="rect">
            <a:avLst/>
          </a:prstGeom>
          <a:noFill/>
        </p:spPr>
        <p:txBody>
          <a:bodyPr wrap="square" rtlCol="0">
            <a:spAutoFit/>
          </a:bodyPr>
          <a:lstStyle/>
          <a:p>
            <a:pPr algn="ctr"/>
            <a:r>
              <a:rPr lang="it-CH" sz="2800" dirty="0" smtClean="0"/>
              <a:t>EVIDENZE SCIENTIFICHE DEL </a:t>
            </a:r>
            <a:r>
              <a:rPr lang="it-CH" sz="2800" b="1" u="sng" dirty="0" smtClean="0">
                <a:solidFill>
                  <a:srgbClr val="C00000"/>
                </a:solidFill>
                <a:effectLst>
                  <a:outerShdw blurRad="38100" dist="38100" dir="2700000" algn="tl">
                    <a:srgbClr val="000000">
                      <a:alpha val="43137"/>
                    </a:srgbClr>
                  </a:outerShdw>
                </a:effectLst>
              </a:rPr>
              <a:t>&lt;&lt;RISCHIO COMPORTAMENTALE  DA TOSSICI&gt;&gt; </a:t>
            </a:r>
            <a:r>
              <a:rPr lang="it-CH" sz="2800" dirty="0" smtClean="0"/>
              <a:t>PER LE &lt;&lt;</a:t>
            </a:r>
            <a:r>
              <a:rPr lang="it-CH" sz="2800" b="1" u="sng" dirty="0" smtClean="0">
                <a:solidFill>
                  <a:srgbClr val="FF0000"/>
                </a:solidFill>
                <a:effectLst>
                  <a:outerShdw blurRad="38100" dist="38100" dir="2700000" algn="tl">
                    <a:srgbClr val="000000">
                      <a:alpha val="43137"/>
                    </a:srgbClr>
                  </a:outerShdw>
                </a:effectLst>
              </a:rPr>
              <a:t>GIOVANI GENERAZIONI DEL TERZO MILLENNIO&gt;&gt;</a:t>
            </a:r>
            <a:r>
              <a:rPr lang="it-CH" sz="2800" b="1" dirty="0" smtClean="0">
                <a:solidFill>
                  <a:srgbClr val="FF0000"/>
                </a:solidFill>
                <a:effectLst>
                  <a:outerShdw blurRad="38100" dist="38100" dir="2700000" algn="tl">
                    <a:srgbClr val="000000">
                      <a:alpha val="43137"/>
                    </a:srgbClr>
                  </a:outerShdw>
                </a:effectLst>
              </a:rPr>
              <a:t> …… </a:t>
            </a:r>
            <a:r>
              <a:rPr lang="it-CH" sz="2800" dirty="0" smtClean="0"/>
              <a:t> </a:t>
            </a:r>
          </a:p>
          <a:p>
            <a:pPr algn="ctr"/>
            <a:r>
              <a:rPr lang="it-CH" sz="2800" dirty="0" smtClean="0"/>
              <a:t>&lt;&lt;DA PREVENIRE EDUCAZIONALMENTE FIN DALLE SCUOLE MATERNE &gt;&gt; !!! </a:t>
            </a:r>
            <a:endParaRPr lang="it-CH" sz="28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a:srcRect/>
          <a:stretch>
            <a:fillRect/>
          </a:stretch>
        </p:blipFill>
        <p:spPr bwMode="auto">
          <a:xfrm>
            <a:off x="391606" y="214290"/>
            <a:ext cx="7823732" cy="6016426"/>
          </a:xfrm>
          <a:prstGeom prst="rect">
            <a:avLst/>
          </a:prstGeom>
          <a:noFill/>
          <a:ln w="9525">
            <a:noFill/>
            <a:miter lim="800000"/>
            <a:headEnd/>
            <a:tailEnd/>
          </a:ln>
          <a:effectLst/>
        </p:spPr>
      </p:pic>
      <p:sp>
        <p:nvSpPr>
          <p:cNvPr id="6" name="Segnaposto data 5"/>
          <p:cNvSpPr>
            <a:spLocks noGrp="1"/>
          </p:cNvSpPr>
          <p:nvPr>
            <p:ph type="dt" sz="half" idx="10"/>
          </p:nvPr>
        </p:nvSpPr>
        <p:spPr/>
        <p:txBody>
          <a:bodyPr/>
          <a:lstStyle/>
          <a:p>
            <a:fld id="{6C439B82-1B4A-4682-8195-CA52444AECC6}" type="datetime1">
              <a:rPr lang="it-CH" smtClean="0"/>
              <a:pPr/>
              <a:t>15.10.2017</a:t>
            </a:fld>
            <a:endParaRPr lang="it-CH"/>
          </a:p>
        </p:txBody>
      </p:sp>
      <p:sp>
        <p:nvSpPr>
          <p:cNvPr id="7" name="Segnaposto numero diapositiva 6"/>
          <p:cNvSpPr>
            <a:spLocks noGrp="1"/>
          </p:cNvSpPr>
          <p:nvPr>
            <p:ph type="sldNum" sz="quarter" idx="12"/>
          </p:nvPr>
        </p:nvSpPr>
        <p:spPr/>
        <p:txBody>
          <a:bodyPr/>
          <a:lstStyle/>
          <a:p>
            <a:fld id="{636FC043-2B80-49F1-AC42-A292737F8566}" type="slidenum">
              <a:rPr lang="it-CH" smtClean="0"/>
              <a:pPr/>
              <a:t>7</a:t>
            </a:fld>
            <a:endParaRPr lang="it-CH"/>
          </a:p>
        </p:txBody>
      </p:sp>
      <p:sp>
        <p:nvSpPr>
          <p:cNvPr id="8" name="Segnaposto piè di pagina 7"/>
          <p:cNvSpPr>
            <a:spLocks noGrp="1"/>
          </p:cNvSpPr>
          <p:nvPr>
            <p:ph type="ftr" sz="quarter" idx="11"/>
          </p:nvPr>
        </p:nvSpPr>
        <p:spPr/>
        <p:txBody>
          <a:bodyPr/>
          <a:lstStyle/>
          <a:p>
            <a:r>
              <a:rPr lang="it-CH" smtClean="0"/>
              <a:t>Prof. M.D. Giancarlo PANTALEONI  Prorettore UNISRITA</a:t>
            </a:r>
            <a:endParaRPr lang="it-CH"/>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98DCB73-CE08-46BD-BDD7-18D3250AEB0B}" type="datetime1">
              <a:rPr lang="it-CH" smtClean="0"/>
              <a:pPr/>
              <a:t>15.10.2017</a:t>
            </a:fld>
            <a:endParaRPr lang="it-CH"/>
          </a:p>
        </p:txBody>
      </p:sp>
      <p:sp>
        <p:nvSpPr>
          <p:cNvPr id="3" name="Segnaposto piè di pagina 2"/>
          <p:cNvSpPr>
            <a:spLocks noGrp="1"/>
          </p:cNvSpPr>
          <p:nvPr>
            <p:ph type="ftr" sz="quarter" idx="11"/>
          </p:nvPr>
        </p:nvSpPr>
        <p:spPr/>
        <p:txBody>
          <a:bodyPr/>
          <a:lstStyle/>
          <a:p>
            <a:r>
              <a:rPr lang="it-CH" smtClean="0"/>
              <a:t>Prof. M.D. Giancarlo PANTALEONI  Prorettore UNISRITA</a:t>
            </a:r>
            <a:endParaRPr lang="it-CH"/>
          </a:p>
        </p:txBody>
      </p:sp>
      <p:sp>
        <p:nvSpPr>
          <p:cNvPr id="4" name="Segnaposto numero diapositiva 3"/>
          <p:cNvSpPr>
            <a:spLocks noGrp="1"/>
          </p:cNvSpPr>
          <p:nvPr>
            <p:ph type="sldNum" sz="quarter" idx="12"/>
          </p:nvPr>
        </p:nvSpPr>
        <p:spPr/>
        <p:txBody>
          <a:bodyPr/>
          <a:lstStyle/>
          <a:p>
            <a:fld id="{636FC043-2B80-49F1-AC42-A292737F8566}" type="slidenum">
              <a:rPr lang="it-CH" smtClean="0"/>
              <a:pPr/>
              <a:t>70</a:t>
            </a:fld>
            <a:endParaRPr lang="it-CH"/>
          </a:p>
        </p:txBody>
      </p:sp>
      <p:sp>
        <p:nvSpPr>
          <p:cNvPr id="5" name="CasellaDiTesto 4"/>
          <p:cNvSpPr txBox="1"/>
          <p:nvPr/>
        </p:nvSpPr>
        <p:spPr>
          <a:xfrm>
            <a:off x="285720" y="142852"/>
            <a:ext cx="8501122" cy="738664"/>
          </a:xfrm>
          <a:prstGeom prst="rect">
            <a:avLst/>
          </a:prstGeom>
          <a:noFill/>
        </p:spPr>
        <p:txBody>
          <a:bodyPr wrap="square" rtlCol="0">
            <a:spAutoFit/>
          </a:bodyPr>
          <a:lstStyle/>
          <a:p>
            <a:r>
              <a:rPr lang="it-CH" dirty="0" smtClean="0">
                <a:hlinkClick r:id="rId2"/>
              </a:rPr>
              <a:t>https://www.google.it/search?q=</a:t>
            </a:r>
            <a:r>
              <a:rPr lang="it-CH" sz="2400" b="1" dirty="0" smtClean="0">
                <a:hlinkClick r:id="rId2"/>
              </a:rPr>
              <a:t>assesment+of+Toxic+global+risk</a:t>
            </a:r>
            <a:r>
              <a:rPr lang="it-CH" dirty="0" smtClean="0">
                <a:hlinkClick r:id="rId2"/>
              </a:rPr>
              <a:t>&amp;oq=assesment+of+Toxic+global+risk&amp;aqs=chrome..69i57.20639j0j7&amp;sourceid=chrome&amp;ie=UTF-8</a:t>
            </a:r>
            <a:endParaRPr lang="it-CH" dirty="0" smtClean="0"/>
          </a:p>
        </p:txBody>
      </p:sp>
      <p:sp>
        <p:nvSpPr>
          <p:cNvPr id="6" name="Rettangolo 5"/>
          <p:cNvSpPr/>
          <p:nvPr/>
        </p:nvSpPr>
        <p:spPr>
          <a:xfrm>
            <a:off x="0" y="3571876"/>
            <a:ext cx="8643998" cy="1754326"/>
          </a:xfrm>
          <a:prstGeom prst="rect">
            <a:avLst/>
          </a:prstGeom>
        </p:spPr>
        <p:txBody>
          <a:bodyPr wrap="square">
            <a:spAutoFit/>
          </a:bodyPr>
          <a:lstStyle/>
          <a:p>
            <a:r>
              <a:rPr lang="it-CH" b="1" dirty="0"/>
              <a:t>I dati PCB dei frutti di mare sono sufficienti per valutare il rischio di salute per i gruppi di consumo di frutti di mare?</a:t>
            </a:r>
          </a:p>
          <a:p>
            <a:r>
              <a:rPr lang="it-CH" dirty="0">
                <a:hlinkClick r:id="rId3"/>
              </a:rPr>
              <a:t>Nancy Judd</a:t>
            </a:r>
            <a:r>
              <a:rPr lang="it-CH" dirty="0"/>
              <a:t> ,</a:t>
            </a:r>
            <a:r>
              <a:rPr lang="it-CH" dirty="0">
                <a:hlinkClick r:id="rId4"/>
              </a:rPr>
              <a:t>Sandra M. O'Neill</a:t>
            </a:r>
            <a:r>
              <a:rPr lang="it-CH" dirty="0"/>
              <a:t> </a:t>
            </a:r>
            <a:r>
              <a:rPr lang="it-CH" dirty="0" err="1"/>
              <a:t>e</a:t>
            </a:r>
            <a:r>
              <a:rPr lang="it-CH" dirty="0" err="1">
                <a:hlinkClick r:id="rId5"/>
              </a:rPr>
              <a:t>David</a:t>
            </a:r>
            <a:r>
              <a:rPr lang="it-CH" dirty="0">
                <a:hlinkClick r:id="rId5"/>
              </a:rPr>
              <a:t> A. </a:t>
            </a:r>
            <a:r>
              <a:rPr lang="it-CH" dirty="0" err="1">
                <a:hlinkClick r:id="rId5"/>
              </a:rPr>
              <a:t>Kalman</a:t>
            </a:r>
            <a:endParaRPr lang="it-CH" dirty="0"/>
          </a:p>
          <a:p>
            <a:r>
              <a:rPr lang="it-CH" dirty="0"/>
              <a:t>Pagine 691-707 | Pubblicato online: 18 giugno 2010</a:t>
            </a:r>
          </a:p>
          <a:p>
            <a:r>
              <a:rPr lang="it-CH" dirty="0">
                <a:hlinkClick r:id="rId6"/>
              </a:rPr>
              <a:t>Scarica la citazione</a:t>
            </a:r>
            <a:endParaRPr lang="it-CH" dirty="0"/>
          </a:p>
          <a:p>
            <a:r>
              <a:rPr lang="it-CH" dirty="0"/>
              <a:t> </a:t>
            </a:r>
            <a:r>
              <a:rPr lang="it-CH" dirty="0">
                <a:hlinkClick r:id="rId7"/>
              </a:rPr>
              <a:t>http://dx.doi.org/10.1080/713609962</a:t>
            </a:r>
            <a:endParaRPr lang="it-CH" dirty="0"/>
          </a:p>
        </p:txBody>
      </p:sp>
      <p:sp>
        <p:nvSpPr>
          <p:cNvPr id="12289" name="Rectangle 1"/>
          <p:cNvSpPr>
            <a:spLocks noChangeArrowheads="1"/>
          </p:cNvSpPr>
          <p:nvPr/>
        </p:nvSpPr>
        <p:spPr bwMode="auto">
          <a:xfrm>
            <a:off x="0" y="1142984"/>
            <a:ext cx="9144000" cy="2000548"/>
          </a:xfrm>
          <a:prstGeom prst="rect">
            <a:avLst/>
          </a:prstGeom>
          <a:solidFill>
            <a:srgbClr val="FFFFFF"/>
          </a:solid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CH" sz="900" b="1" i="0" u="none" strike="noStrike" cap="none" normalizeH="0" baseline="0" dirty="0" smtClean="0">
                <a:ln>
                  <a:noFill/>
                </a:ln>
                <a:solidFill>
                  <a:srgbClr val="222222"/>
                </a:solidFill>
                <a:effectLst/>
                <a:latin typeface="Arial" pitchFamily="34" charset="0"/>
                <a:cs typeface="Arial" pitchFamily="34" charset="0"/>
              </a:rPr>
              <a:t>Risultati di ricerca</a:t>
            </a:r>
          </a:p>
          <a:p>
            <a:pPr marL="0" marR="0" lvl="0" indent="0" algn="l" defTabSz="914400" rtl="0" eaLnBrk="0" fontAlgn="base" latinLnBrk="0" hangingPunct="0">
              <a:lnSpc>
                <a:spcPct val="100000"/>
              </a:lnSpc>
              <a:spcBef>
                <a:spcPct val="0"/>
              </a:spcBef>
              <a:spcAft>
                <a:spcPct val="0"/>
              </a:spcAft>
              <a:buClrTx/>
              <a:buSzTx/>
              <a:buFontTx/>
              <a:buNone/>
              <a:tabLst/>
            </a:pPr>
            <a:r>
              <a:rPr kumimoji="0" lang="it-CH" sz="1300" b="0" i="0" u="none" strike="noStrike" cap="none" normalizeH="0" baseline="0" dirty="0" smtClean="0">
                <a:ln>
                  <a:noFill/>
                </a:ln>
                <a:solidFill>
                  <a:srgbClr val="660099"/>
                </a:solidFill>
                <a:effectLst/>
                <a:latin typeface="Arial" pitchFamily="34" charset="0"/>
                <a:cs typeface="Arial" pitchFamily="34" charset="0"/>
                <a:hlinkClick r:id="rId8"/>
              </a:rPr>
              <a:t>Effects of maternal exposure to polychlorobiphenyls (PCBs) on F1 ...</a:t>
            </a:r>
            <a:endParaRPr kumimoji="0" lang="it-CH" sz="1300" b="0" i="0" u="none" strike="noStrike" cap="none" normalizeH="0" baseline="0" dirty="0" smtClean="0">
              <a:ln>
                <a:noFill/>
              </a:ln>
              <a:solidFill>
                <a:srgbClr val="222222"/>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CH" sz="1000" b="0" i="0" u="none" strike="noStrike" cap="none" normalizeH="0" baseline="0" dirty="0" smtClean="0">
                <a:ln>
                  <a:noFill/>
                </a:ln>
                <a:solidFill>
                  <a:srgbClr val="006621"/>
                </a:solidFill>
                <a:effectLst/>
                <a:latin typeface="Arial" pitchFamily="34" charset="0"/>
                <a:cs typeface="Arial" pitchFamily="34" charset="0"/>
              </a:rPr>
              <a:t>https://www.ncbi.nlm.nih.gov/pubmed/3146520</a:t>
            </a:r>
            <a:r>
              <a:rPr kumimoji="0" lang="it-CH" sz="600" b="0" i="0" u="none" strike="noStrike" cap="none" normalizeH="0" baseline="0" dirty="0" smtClean="0">
                <a:ln>
                  <a:noFill/>
                </a:ln>
                <a:solidFill>
                  <a:srgbClr val="808080"/>
                </a:solidFill>
                <a:effectLst/>
                <a:latin typeface="Arial" pitchFamily="34" charset="0"/>
                <a:cs typeface="Arial" pitchFamily="34" charset="0"/>
              </a:rPr>
              <a:t> </a:t>
            </a:r>
            <a:r>
              <a:rPr kumimoji="0" lang="it-CH" sz="1800" b="0" i="0" u="none" strike="noStrike" cap="none" normalizeH="0" baseline="0" dirty="0" smtClean="0">
                <a:ln>
                  <a:noFill/>
                </a:ln>
                <a:solidFill>
                  <a:srgbClr val="808080"/>
                </a:solidFill>
                <a:effectLst/>
                <a:latin typeface="Arial" pitchFamily="34" charset="0"/>
                <a:cs typeface="Arial" pitchFamily="34" charset="0"/>
              </a:rPr>
              <a:t>- </a:t>
            </a:r>
            <a:r>
              <a:rPr kumimoji="0" lang="it-CH" sz="1000" b="0" i="0" u="none" strike="noStrike" cap="none" normalizeH="0" baseline="0" dirty="0" smtClean="0">
                <a:ln>
                  <a:noFill/>
                </a:ln>
                <a:solidFill>
                  <a:srgbClr val="1A0DAB"/>
                </a:solidFill>
                <a:effectLst/>
                <a:latin typeface="Arial" pitchFamily="34" charset="0"/>
                <a:cs typeface="Arial" pitchFamily="34" charset="0"/>
                <a:hlinkClick r:id="rId9"/>
              </a:rPr>
              <a:t>Traduci questa pagina</a:t>
            </a:r>
            <a:endParaRPr kumimoji="0" lang="it-CH" sz="600" b="0" i="0" u="none" strike="noStrike" cap="none" normalizeH="0" baseline="0" dirty="0" smtClean="0">
              <a:ln>
                <a:noFill/>
              </a:ln>
              <a:solidFill>
                <a:srgbClr val="545454"/>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CH" sz="1800" b="0" i="0" u="none" strike="noStrike" cap="none" normalizeH="0" baseline="0" dirty="0" smtClean="0">
                <a:ln>
                  <a:noFill/>
                </a:ln>
                <a:solidFill>
                  <a:srgbClr val="808080"/>
                </a:solidFill>
                <a:effectLst/>
                <a:latin typeface="Arial" pitchFamily="34" charset="0"/>
                <a:cs typeface="Arial" pitchFamily="34" charset="0"/>
              </a:rPr>
              <a:t>di GC Pantaleoni - ‎1988 - ‎</a:t>
            </a:r>
            <a:r>
              <a:rPr kumimoji="0" lang="it-CH" sz="1800" b="0" i="0" u="none" strike="noStrike" cap="none" normalizeH="0" baseline="0" dirty="0" smtClean="0">
                <a:ln>
                  <a:noFill/>
                </a:ln>
                <a:solidFill>
                  <a:srgbClr val="1A0DAB"/>
                </a:solidFill>
                <a:effectLst/>
                <a:latin typeface="Arial" pitchFamily="34" charset="0"/>
                <a:cs typeface="Arial" pitchFamily="34" charset="0"/>
                <a:hlinkClick r:id="rId10"/>
              </a:rPr>
              <a:t>Citato da 117</a:t>
            </a:r>
            <a:r>
              <a:rPr kumimoji="0" lang="it-CH" sz="1800" b="0" i="0" u="none" strike="noStrike" cap="none" normalizeH="0" baseline="0" dirty="0" smtClean="0">
                <a:ln>
                  <a:noFill/>
                </a:ln>
                <a:solidFill>
                  <a:srgbClr val="808080"/>
                </a:solidFill>
                <a:effectLst/>
                <a:latin typeface="Arial" pitchFamily="34" charset="0"/>
                <a:cs typeface="Arial" pitchFamily="34" charset="0"/>
              </a:rPr>
              <a:t> - ‎</a:t>
            </a:r>
            <a:r>
              <a:rPr kumimoji="0" lang="it-CH" sz="1800" b="0" i="0" u="none" strike="noStrike" cap="none" normalizeH="0" baseline="0" dirty="0" smtClean="0">
                <a:ln>
                  <a:noFill/>
                </a:ln>
                <a:solidFill>
                  <a:srgbClr val="1A0DAB"/>
                </a:solidFill>
                <a:effectLst/>
                <a:latin typeface="Arial" pitchFamily="34" charset="0"/>
                <a:cs typeface="Arial" pitchFamily="34" charset="0"/>
                <a:hlinkClick r:id="rId11"/>
              </a:rPr>
              <a:t>Articoli correlati</a:t>
            </a:r>
            <a:endParaRPr kumimoji="0" lang="it-CH" sz="1800" b="1" i="0" u="none" strike="noStrike" cap="none" normalizeH="0" baseline="0" dirty="0" smtClean="0">
              <a:ln>
                <a:noFill/>
              </a:ln>
              <a:solidFill>
                <a:srgbClr val="6A6A6A"/>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CH" sz="1800" b="1" i="0" u="none" strike="noStrike" cap="none" normalizeH="0" baseline="0" dirty="0" smtClean="0">
                <a:ln>
                  <a:noFill/>
                </a:ln>
                <a:solidFill>
                  <a:srgbClr val="6A6A6A"/>
                </a:solidFill>
                <a:effectLst/>
                <a:latin typeface="Arial" pitchFamily="34" charset="0"/>
                <a:cs typeface="Arial" pitchFamily="34" charset="0"/>
              </a:rPr>
              <a:t>Pantaleoni</a:t>
            </a:r>
            <a:r>
              <a:rPr kumimoji="0" lang="it-CH" sz="1800" b="0" i="0" u="none" strike="noStrike" cap="none" normalizeH="0" baseline="0" dirty="0" smtClean="0">
                <a:ln>
                  <a:noFill/>
                </a:ln>
                <a:solidFill>
                  <a:srgbClr val="545454"/>
                </a:solidFill>
                <a:effectLst/>
                <a:latin typeface="Arial" pitchFamily="34" charset="0"/>
                <a:cs typeface="Arial" pitchFamily="34" charset="0"/>
              </a:rPr>
              <a:t> GC(1), Fanini D, Sponta AM, Palumbo G, Giorgi R, Adams PM. ... </a:t>
            </a:r>
            <a:r>
              <a:rPr kumimoji="0" lang="it-CH" sz="1800" b="0" i="0" u="none" strike="noStrike" cap="none" normalizeH="0" baseline="0" dirty="0" err="1" smtClean="0">
                <a:ln>
                  <a:noFill/>
                </a:ln>
                <a:solidFill>
                  <a:srgbClr val="545454"/>
                </a:solidFill>
                <a:effectLst/>
                <a:latin typeface="Arial" pitchFamily="34" charset="0"/>
                <a:cs typeface="Arial" pitchFamily="34" charset="0"/>
              </a:rPr>
              <a:t>behaviors</a:t>
            </a:r>
            <a:r>
              <a:rPr kumimoji="0" lang="it-CH" sz="1800" b="0" i="0" u="none" strike="noStrike" cap="none" normalizeH="0" baseline="0" dirty="0" smtClean="0">
                <a:ln>
                  <a:noFill/>
                </a:ln>
                <a:solidFill>
                  <a:srgbClr val="545454"/>
                </a:solidFill>
                <a:effectLst/>
                <a:latin typeface="Arial" pitchFamily="34" charset="0"/>
                <a:cs typeface="Arial" pitchFamily="34" charset="0"/>
              </a:rPr>
              <a:t>), and learning (</a:t>
            </a:r>
            <a:r>
              <a:rPr kumimoji="0" lang="it-CH" sz="1800" b="0" i="0" u="none" strike="noStrike" cap="none" normalizeH="0" baseline="0" dirty="0" err="1" smtClean="0">
                <a:ln>
                  <a:noFill/>
                </a:ln>
                <a:solidFill>
                  <a:srgbClr val="545454"/>
                </a:solidFill>
                <a:effectLst/>
                <a:latin typeface="Arial" pitchFamily="34" charset="0"/>
                <a:cs typeface="Arial" pitchFamily="34" charset="0"/>
              </a:rPr>
              <a:t>postweaning</a:t>
            </a:r>
            <a:r>
              <a:rPr kumimoji="0" lang="it-CH" sz="1800" b="0" i="0" u="none" strike="noStrike" cap="none" normalizeH="0" baseline="0" dirty="0" smtClean="0">
                <a:ln>
                  <a:noFill/>
                </a:ln>
                <a:solidFill>
                  <a:srgbClr val="545454"/>
                </a:solidFill>
                <a:effectLst/>
                <a:latin typeface="Arial" pitchFamily="34" charset="0"/>
                <a:cs typeface="Arial" pitchFamily="34" charset="0"/>
              </a:rPr>
              <a:t> </a:t>
            </a:r>
            <a:r>
              <a:rPr kumimoji="0" lang="it-CH" sz="1800" b="1" i="0" u="none" strike="noStrike" cap="none" normalizeH="0" baseline="0" dirty="0" smtClean="0">
                <a:ln>
                  <a:noFill/>
                </a:ln>
                <a:solidFill>
                  <a:srgbClr val="6A6A6A"/>
                </a:solidFill>
                <a:effectLst/>
                <a:latin typeface="Arial" pitchFamily="34" charset="0"/>
                <a:cs typeface="Arial" pitchFamily="34" charset="0"/>
              </a:rPr>
              <a:t>behavior</a:t>
            </a:r>
            <a:r>
              <a:rPr kumimoji="0" lang="it-CH" sz="1800" b="0" i="0" u="none" strike="noStrike" cap="none" normalizeH="0" baseline="0" dirty="0" smtClean="0">
                <a:ln>
                  <a:noFill/>
                </a:ln>
                <a:solidFill>
                  <a:srgbClr val="545454"/>
                </a:solidFill>
                <a:effectLst/>
                <a:latin typeface="Arial" pitchFamily="34" charset="0"/>
                <a:cs typeface="Arial" pitchFamily="34" charset="0"/>
              </a:rPr>
              <a:t>) </a:t>
            </a:r>
            <a:r>
              <a:rPr kumimoji="0" lang="it-CH" sz="1800" b="0" i="0" u="none" strike="noStrike" cap="none" normalizeH="0" baseline="0" dirty="0" err="1" smtClean="0">
                <a:ln>
                  <a:noFill/>
                </a:ln>
                <a:solidFill>
                  <a:srgbClr val="545454"/>
                </a:solidFill>
                <a:effectLst/>
                <a:latin typeface="Arial" pitchFamily="34" charset="0"/>
                <a:cs typeface="Arial" pitchFamily="34" charset="0"/>
              </a:rPr>
              <a:t>were</a:t>
            </a:r>
            <a:r>
              <a:rPr kumimoji="0" lang="it-CH" sz="1800" b="0" i="0" u="none" strike="noStrike" cap="none" normalizeH="0" baseline="0" dirty="0" smtClean="0">
                <a:ln>
                  <a:noFill/>
                </a:ln>
                <a:solidFill>
                  <a:srgbClr val="545454"/>
                </a:solidFill>
                <a:effectLst/>
                <a:latin typeface="Arial" pitchFamily="34" charset="0"/>
                <a:cs typeface="Arial" pitchFamily="34" charset="0"/>
              </a:rPr>
              <a:t> </a:t>
            </a:r>
            <a:r>
              <a:rPr kumimoji="0" lang="it-CH" sz="1800" b="0" i="0" u="none" strike="noStrike" cap="none" normalizeH="0" baseline="0" dirty="0" err="1" smtClean="0">
                <a:ln>
                  <a:noFill/>
                </a:ln>
                <a:solidFill>
                  <a:srgbClr val="545454"/>
                </a:solidFill>
                <a:effectLst/>
                <a:latin typeface="Arial" pitchFamily="34" charset="0"/>
                <a:cs typeface="Arial" pitchFamily="34" charset="0"/>
              </a:rPr>
              <a:t>evaluated</a:t>
            </a:r>
            <a:r>
              <a:rPr kumimoji="0" lang="it-CH" sz="1800" b="0" i="0" u="none" strike="noStrike" cap="none" normalizeH="0" baseline="0" dirty="0" smtClean="0">
                <a:ln>
                  <a:noFill/>
                </a:ln>
                <a:solidFill>
                  <a:srgbClr val="545454"/>
                </a:solidFill>
                <a:effectLst/>
                <a:latin typeface="Arial" pitchFamily="34" charset="0"/>
                <a:cs typeface="Arial" pitchFamily="34" charset="0"/>
              </a:rPr>
              <a:t> for </a:t>
            </a:r>
            <a:r>
              <a:rPr kumimoji="0" lang="it-CH" sz="1800" b="1" i="0" u="none" strike="noStrike" cap="none" normalizeH="0" baseline="0" dirty="0" smtClean="0">
                <a:ln>
                  <a:noFill/>
                </a:ln>
                <a:solidFill>
                  <a:srgbClr val="6A6A6A"/>
                </a:solidFill>
                <a:effectLst/>
                <a:latin typeface="Arial" pitchFamily="34" charset="0"/>
                <a:cs typeface="Arial" pitchFamily="34" charset="0"/>
              </a:rPr>
              <a:t>PCB</a:t>
            </a:r>
            <a:r>
              <a:rPr kumimoji="0" lang="it-CH" sz="1800" b="0" i="0" u="none" strike="noStrike" cap="none" normalizeH="0" baseline="0" dirty="0" smtClean="0">
                <a:ln>
                  <a:noFill/>
                </a:ln>
                <a:solidFill>
                  <a:srgbClr val="545454"/>
                </a:solidFill>
                <a:effectLst/>
                <a:latin typeface="Arial" pitchFamily="34" charset="0"/>
                <a:cs typeface="Arial" pitchFamily="34" charset="0"/>
              </a:rPr>
              <a:t> </a:t>
            </a:r>
            <a:r>
              <a:rPr kumimoji="0" lang="it-CH" sz="1800" b="0" i="0" u="none" strike="noStrike" cap="none" normalizeH="0" baseline="0" dirty="0" err="1" smtClean="0">
                <a:ln>
                  <a:noFill/>
                </a:ln>
                <a:solidFill>
                  <a:srgbClr val="545454"/>
                </a:solidFill>
                <a:effectLst/>
                <a:latin typeface="Arial" pitchFamily="34" charset="0"/>
                <a:cs typeface="Arial" pitchFamily="34" charset="0"/>
              </a:rPr>
              <a:t>ip</a:t>
            </a:r>
            <a:r>
              <a:rPr kumimoji="0" lang="it-CH" sz="1800" b="0" i="0" u="none" strike="noStrike" cap="none" normalizeH="0" baseline="0" dirty="0" smtClean="0">
                <a:ln>
                  <a:noFill/>
                </a:ln>
                <a:solidFill>
                  <a:srgbClr val="545454"/>
                </a:solidFill>
                <a:effectLst/>
                <a:latin typeface="Arial" pitchFamily="34" charset="0"/>
                <a:cs typeface="Arial" pitchFamily="34" charset="0"/>
              </a:rPr>
              <a:t> </a:t>
            </a:r>
            <a:r>
              <a:rPr kumimoji="0" lang="it-CH" sz="1800" b="0" i="0" u="none" strike="noStrike" cap="none" normalizeH="0" baseline="0" dirty="0" err="1" smtClean="0">
                <a:ln>
                  <a:noFill/>
                </a:ln>
                <a:solidFill>
                  <a:srgbClr val="545454"/>
                </a:solidFill>
                <a:effectLst/>
                <a:latin typeface="Arial" pitchFamily="34" charset="0"/>
                <a:cs typeface="Arial" pitchFamily="34" charset="0"/>
              </a:rPr>
              <a:t>dosages</a:t>
            </a:r>
            <a:r>
              <a:rPr kumimoji="0" lang="it-CH" sz="1800" b="0" i="0" u="none" strike="noStrike" cap="none" normalizeH="0" baseline="0" dirty="0" smtClean="0">
                <a:ln>
                  <a:noFill/>
                </a:ln>
                <a:solidFill>
                  <a:srgbClr val="545454"/>
                </a:solidFill>
                <a:effectLst/>
                <a:latin typeface="Arial" pitchFamily="34" charset="0"/>
                <a:cs typeface="Arial" pitchFamily="34" charset="0"/>
              </a:rPr>
              <a:t> of ... </a:t>
            </a:r>
            <a:r>
              <a:rPr kumimoji="0" lang="it-CH" sz="1800" b="1" i="0" u="none" strike="noStrike" cap="none" normalizeH="0" baseline="0" dirty="0" smtClean="0">
                <a:ln>
                  <a:noFill/>
                </a:ln>
                <a:solidFill>
                  <a:srgbClr val="6A6A6A"/>
                </a:solidFill>
                <a:effectLst/>
                <a:latin typeface="Arial" pitchFamily="34" charset="0"/>
                <a:cs typeface="Arial" pitchFamily="34" charset="0"/>
              </a:rPr>
              <a:t>behavioral</a:t>
            </a:r>
            <a:r>
              <a:rPr kumimoji="0" lang="it-CH" sz="1800" b="0" i="0" u="none" strike="noStrike" cap="none" normalizeH="0" baseline="0" dirty="0" smtClean="0">
                <a:ln>
                  <a:noFill/>
                </a:ln>
                <a:solidFill>
                  <a:srgbClr val="545454"/>
                </a:solidFill>
                <a:effectLst/>
                <a:latin typeface="Arial" pitchFamily="34" charset="0"/>
                <a:cs typeface="Arial" pitchFamily="34" charset="0"/>
              </a:rPr>
              <a:t> assessment in detecting suspected functional </a:t>
            </a:r>
            <a:r>
              <a:rPr kumimoji="0" lang="it-CH" sz="1800" b="1" i="0" u="none" strike="noStrike" cap="none" normalizeH="0" baseline="0" dirty="0" smtClean="0">
                <a:ln>
                  <a:noFill/>
                </a:ln>
                <a:solidFill>
                  <a:srgbClr val="6A6A6A"/>
                </a:solidFill>
                <a:effectLst/>
                <a:latin typeface="Arial" pitchFamily="34" charset="0"/>
                <a:cs typeface="Arial" pitchFamily="34" charset="0"/>
              </a:rPr>
              <a:t>teratogenesis</a:t>
            </a:r>
            <a:r>
              <a:rPr kumimoji="0" lang="it-CH" sz="1800" b="0" i="0" u="none" strike="noStrike" cap="none" normalizeH="0" baseline="0" dirty="0" smtClean="0">
                <a:ln>
                  <a:noFill/>
                </a:ln>
                <a:solidFill>
                  <a:srgbClr val="545454"/>
                </a:solidFill>
                <a:effectLst/>
                <a:latin typeface="Arial" pitchFamily="34" charset="0"/>
                <a:cs typeface="Arial"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it-CH" sz="1800" b="0" i="0" u="none" strike="noStrike" cap="none" normalizeH="0" baseline="0" dirty="0" smtClean="0">
                <a:ln>
                  <a:noFill/>
                </a:ln>
                <a:solidFill>
                  <a:srgbClr val="808080"/>
                </a:solidFill>
                <a:effectLst/>
                <a:latin typeface="Arial" pitchFamily="34" charset="0"/>
                <a:cs typeface="Arial" pitchFamily="34" charset="0"/>
              </a:rPr>
              <a:t>Hai visitato questa pagina 4 volte. Ultima visita: 01/06/17</a:t>
            </a:r>
            <a:endParaRPr kumimoji="0" lang="it-CH"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FCE5D05-B002-47E2-8520-8E51A1824567}" type="datetime1">
              <a:rPr lang="it-CH" smtClean="0"/>
              <a:pPr/>
              <a:t>15.10.2017</a:t>
            </a:fld>
            <a:endParaRPr lang="it-CH"/>
          </a:p>
        </p:txBody>
      </p:sp>
      <p:sp>
        <p:nvSpPr>
          <p:cNvPr id="3" name="Segnaposto piè di pagina 2"/>
          <p:cNvSpPr>
            <a:spLocks noGrp="1"/>
          </p:cNvSpPr>
          <p:nvPr>
            <p:ph type="ftr" sz="quarter" idx="11"/>
          </p:nvPr>
        </p:nvSpPr>
        <p:spPr/>
        <p:txBody>
          <a:bodyPr/>
          <a:lstStyle/>
          <a:p>
            <a:r>
              <a:rPr lang="it-CH" smtClean="0"/>
              <a:t>Prof. M.D. Giancarlo PANTALEONI  Prorettore UNISRITA</a:t>
            </a:r>
            <a:endParaRPr lang="it-CH"/>
          </a:p>
        </p:txBody>
      </p:sp>
      <p:sp>
        <p:nvSpPr>
          <p:cNvPr id="4" name="Segnaposto numero diapositiva 3"/>
          <p:cNvSpPr>
            <a:spLocks noGrp="1"/>
          </p:cNvSpPr>
          <p:nvPr>
            <p:ph type="sldNum" sz="quarter" idx="12"/>
          </p:nvPr>
        </p:nvSpPr>
        <p:spPr/>
        <p:txBody>
          <a:bodyPr/>
          <a:lstStyle/>
          <a:p>
            <a:fld id="{636FC043-2B80-49F1-AC42-A292737F8566}" type="slidenum">
              <a:rPr lang="it-CH" smtClean="0"/>
              <a:pPr/>
              <a:t>71</a:t>
            </a:fld>
            <a:endParaRPr lang="it-CH"/>
          </a:p>
        </p:txBody>
      </p:sp>
      <p:graphicFrame>
        <p:nvGraphicFramePr>
          <p:cNvPr id="5" name="Tabella 4"/>
          <p:cNvGraphicFramePr>
            <a:graphicFrameLocks noGrp="1"/>
          </p:cNvGraphicFramePr>
          <p:nvPr/>
        </p:nvGraphicFramePr>
        <p:xfrm>
          <a:off x="285720" y="428604"/>
          <a:ext cx="8715436" cy="4876800"/>
        </p:xfrm>
        <a:graphic>
          <a:graphicData uri="http://schemas.openxmlformats.org/drawingml/2006/table">
            <a:tbl>
              <a:tblPr/>
              <a:tblGrid>
                <a:gridCol w="4357718"/>
                <a:gridCol w="4357718"/>
              </a:tblGrid>
              <a:tr h="0">
                <a:tc gridSpan="2">
                  <a:txBody>
                    <a:bodyPr/>
                    <a:lstStyle/>
                    <a:p>
                      <a:r>
                        <a:rPr lang="it-CH" sz="2800" b="0" u="sng" dirty="0" smtClean="0">
                          <a:solidFill>
                            <a:srgbClr val="660099"/>
                          </a:solidFill>
                          <a:hlinkClick r:id="rId2"/>
                        </a:rPr>
                        <a:t>CITAZIONI Articoli </a:t>
                      </a:r>
                      <a:r>
                        <a:rPr lang="it-CH" sz="2800" b="0" u="sng" dirty="0">
                          <a:solidFill>
                            <a:srgbClr val="660099"/>
                          </a:solidFill>
                          <a:hlinkClick r:id="rId2"/>
                        </a:rPr>
                        <a:t>accademici per </a:t>
                      </a:r>
                      <a:r>
                        <a:rPr lang="it-CH" sz="2800" b="1" u="sng" dirty="0" smtClean="0">
                          <a:solidFill>
                            <a:srgbClr val="660099"/>
                          </a:solidFill>
                          <a:hlinkClick r:id="rId2"/>
                        </a:rPr>
                        <a:t>Pantaleoni </a:t>
                      </a:r>
                      <a:r>
                        <a:rPr lang="it-CH" sz="2800" b="1" u="sng" dirty="0">
                          <a:solidFill>
                            <a:srgbClr val="660099"/>
                          </a:solidFill>
                          <a:hlinkClick r:id="rId2"/>
                        </a:rPr>
                        <a:t>PCB behavioral </a:t>
                      </a:r>
                      <a:r>
                        <a:rPr lang="it-CH" sz="2800" b="1" u="sng" dirty="0" smtClean="0">
                          <a:solidFill>
                            <a:srgbClr val="660099"/>
                          </a:solidFill>
                          <a:hlinkClick r:id="rId2"/>
                        </a:rPr>
                        <a:t>teratogenesis</a:t>
                      </a:r>
                      <a:r>
                        <a:rPr lang="it-CH" sz="2800" b="1" u="sng" dirty="0" smtClean="0">
                          <a:solidFill>
                            <a:srgbClr val="660099"/>
                          </a:solidFill>
                        </a:rPr>
                        <a:t> </a:t>
                      </a:r>
                    </a:p>
                    <a:p>
                      <a:r>
                        <a:rPr lang="it-CH" sz="2800" b="1" u="sng" dirty="0" smtClean="0">
                          <a:solidFill>
                            <a:srgbClr val="660099"/>
                          </a:solidFill>
                        </a:rPr>
                        <a:t>relazionato al 22 settembre 2017</a:t>
                      </a:r>
                      <a:endParaRPr lang="it-CH" sz="2800" b="0" dirty="0"/>
                    </a:p>
                  </a:txBody>
                  <a:tcPr>
                    <a:lnL>
                      <a:noFill/>
                    </a:lnL>
                    <a:lnR>
                      <a:noFill/>
                    </a:lnR>
                    <a:lnT>
                      <a:noFill/>
                    </a:lnT>
                    <a:lnB>
                      <a:noFill/>
                    </a:lnB>
                  </a:tcPr>
                </a:tc>
                <a:tc hMerge="1">
                  <a:txBody>
                    <a:bodyPr/>
                    <a:lstStyle/>
                    <a:p>
                      <a:endParaRPr lang="it-CH"/>
                    </a:p>
                  </a:txBody>
                  <a:tcPr/>
                </a:tc>
              </a:tr>
              <a:tr h="0">
                <a:tc>
                  <a:txBody>
                    <a:bodyPr/>
                    <a:lstStyle/>
                    <a:p>
                      <a:r>
                        <a:rPr lang="en-US" sz="2800" u="none" strike="noStrike" dirty="0">
                          <a:solidFill>
                            <a:srgbClr val="660099"/>
                          </a:solidFill>
                          <a:hlinkClick r:id="rId3"/>
                        </a:rPr>
                        <a:t>Effects of maternal exposure to polychlorobiphenyls ( …</a:t>
                      </a:r>
                      <a:r>
                        <a:rPr lang="en-US" sz="2800" dirty="0">
                          <a:solidFill>
                            <a:srgbClr val="808080"/>
                          </a:solidFill>
                        </a:rPr>
                        <a:t> - </a:t>
                      </a:r>
                      <a:r>
                        <a:rPr lang="en-US" sz="2800" i="0" dirty="0">
                          <a:solidFill>
                            <a:srgbClr val="006621"/>
                          </a:solidFill>
                        </a:rPr>
                        <a:t>‎</a:t>
                      </a:r>
                      <a:r>
                        <a:rPr lang="en-US" sz="2800" b="1" i="0" dirty="0">
                          <a:solidFill>
                            <a:srgbClr val="006621"/>
                          </a:solidFill>
                        </a:rPr>
                        <a:t>Pantaleoni</a:t>
                      </a:r>
                      <a:r>
                        <a:rPr lang="en-US" sz="2800" dirty="0">
                          <a:solidFill>
                            <a:srgbClr val="808080"/>
                          </a:solidFill>
                        </a:rPr>
                        <a:t> - </a:t>
                      </a:r>
                      <a:r>
                        <a:rPr lang="en-US" sz="2800" b="1" dirty="0">
                          <a:solidFill>
                            <a:srgbClr val="808080"/>
                          </a:solidFill>
                        </a:rPr>
                        <a:t>Citato da 117</a:t>
                      </a:r>
                      <a:endParaRPr lang="en-US" sz="2800" b="1" dirty="0"/>
                    </a:p>
                    <a:p>
                      <a:r>
                        <a:rPr lang="en-US" sz="2800" b="1" u="none" strike="noStrike" dirty="0">
                          <a:solidFill>
                            <a:srgbClr val="660099"/>
                          </a:solidFill>
                          <a:hlinkClick r:id="rId4"/>
                        </a:rPr>
                        <a:t>Behavioral </a:t>
                      </a:r>
                      <a:r>
                        <a:rPr lang="en-US" sz="2800" u="none" strike="noStrike" dirty="0">
                          <a:solidFill>
                            <a:srgbClr val="660099"/>
                          </a:solidFill>
                          <a:hlinkClick r:id="rId4"/>
                        </a:rPr>
                        <a:t>effects of PCBs in mice.</a:t>
                      </a:r>
                      <a:r>
                        <a:rPr lang="en-US" sz="2800" dirty="0">
                          <a:solidFill>
                            <a:srgbClr val="808080"/>
                          </a:solidFill>
                        </a:rPr>
                        <a:t> - </a:t>
                      </a:r>
                      <a:r>
                        <a:rPr lang="en-US" sz="2800" i="0" dirty="0">
                          <a:solidFill>
                            <a:srgbClr val="006621"/>
                          </a:solidFill>
                        </a:rPr>
                        <a:t>‎Fanini</a:t>
                      </a:r>
                      <a:r>
                        <a:rPr lang="en-US" sz="2800" dirty="0">
                          <a:solidFill>
                            <a:srgbClr val="808080"/>
                          </a:solidFill>
                        </a:rPr>
                        <a:t> - </a:t>
                      </a:r>
                      <a:r>
                        <a:rPr lang="en-US" sz="2800" b="1" dirty="0">
                          <a:solidFill>
                            <a:srgbClr val="808080"/>
                          </a:solidFill>
                        </a:rPr>
                        <a:t>Citato da 7</a:t>
                      </a:r>
                      <a:endParaRPr lang="en-US" sz="2800" b="1" dirty="0"/>
                    </a:p>
                    <a:p>
                      <a:r>
                        <a:rPr lang="en-US" sz="2800" b="1" u="none" strike="noStrike" dirty="0" err="1">
                          <a:solidFill>
                            <a:srgbClr val="660099"/>
                          </a:solidFill>
                          <a:hlinkClick r:id="rId5"/>
                        </a:rPr>
                        <a:t>Teratogen</a:t>
                      </a:r>
                      <a:r>
                        <a:rPr lang="en-US" sz="2800" b="1" u="none" strike="noStrike" dirty="0">
                          <a:solidFill>
                            <a:srgbClr val="660099"/>
                          </a:solidFill>
                          <a:hlinkClick r:id="rId5"/>
                        </a:rPr>
                        <a:t> </a:t>
                      </a:r>
                      <a:r>
                        <a:rPr lang="en-US" sz="2800" u="none" strike="noStrike" dirty="0">
                          <a:solidFill>
                            <a:srgbClr val="660099"/>
                          </a:solidFill>
                          <a:hlinkClick r:id="rId5"/>
                        </a:rPr>
                        <a:t>update: polychlorinated biphenyls</a:t>
                      </a:r>
                      <a:r>
                        <a:rPr lang="en-US" sz="2800" dirty="0">
                          <a:solidFill>
                            <a:srgbClr val="808080"/>
                          </a:solidFill>
                        </a:rPr>
                        <a:t> - </a:t>
                      </a:r>
                      <a:r>
                        <a:rPr lang="en-US" sz="2800" i="0" dirty="0">
                          <a:solidFill>
                            <a:srgbClr val="006621"/>
                          </a:solidFill>
                        </a:rPr>
                        <a:t>‎</a:t>
                      </a:r>
                      <a:r>
                        <a:rPr lang="en-US" sz="2800" b="1" i="0" dirty="0">
                          <a:solidFill>
                            <a:srgbClr val="006621"/>
                          </a:solidFill>
                        </a:rPr>
                        <a:t>Jacobson</a:t>
                      </a:r>
                      <a:r>
                        <a:rPr lang="en-US" sz="2800" b="1" dirty="0">
                          <a:solidFill>
                            <a:srgbClr val="808080"/>
                          </a:solidFill>
                        </a:rPr>
                        <a:t> - Citato da 48</a:t>
                      </a:r>
                      <a:endParaRPr lang="en-US" sz="2800" b="1" dirty="0"/>
                    </a:p>
                  </a:txBody>
                  <a:tcPr>
                    <a:lnL>
                      <a:noFill/>
                    </a:lnL>
                    <a:lnR>
                      <a:noFill/>
                    </a:lnR>
                    <a:lnT>
                      <a:noFill/>
                    </a:lnT>
                    <a:lnB>
                      <a:noFill/>
                    </a:lnB>
                  </a:tcPr>
                </a:tc>
                <a:tc>
                  <a:txBody>
                    <a:bodyPr/>
                    <a:lstStyle/>
                    <a:p>
                      <a:endParaRPr lang="it-CH" dirty="0"/>
                    </a:p>
                  </a:txBody>
                  <a:tcPr>
                    <a:lnL>
                      <a:noFill/>
                    </a:lnL>
                    <a:lnT>
                      <a:noFill/>
                    </a:lnT>
                  </a:tcPr>
                </a:tc>
              </a:tr>
            </a:tbl>
          </a:graphicData>
        </a:graphic>
      </p:graphicFrame>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E1E0C20-9E9F-4A87-9CFA-28B4F9FF6E59}" type="datetime1">
              <a:rPr lang="it-CH" smtClean="0"/>
              <a:pPr/>
              <a:t>15.10.2017</a:t>
            </a:fld>
            <a:endParaRPr lang="it-CH"/>
          </a:p>
        </p:txBody>
      </p:sp>
      <p:sp>
        <p:nvSpPr>
          <p:cNvPr id="3" name="Segnaposto piè di pagina 2"/>
          <p:cNvSpPr>
            <a:spLocks noGrp="1"/>
          </p:cNvSpPr>
          <p:nvPr>
            <p:ph type="ftr" sz="quarter" idx="11"/>
          </p:nvPr>
        </p:nvSpPr>
        <p:spPr/>
        <p:txBody>
          <a:bodyPr/>
          <a:lstStyle/>
          <a:p>
            <a:r>
              <a:rPr lang="it-CH" smtClean="0"/>
              <a:t>Prof. M.D. Giancarlo PANTALEONI  Prorettore UNISRITA</a:t>
            </a:r>
            <a:endParaRPr lang="it-CH"/>
          </a:p>
        </p:txBody>
      </p:sp>
      <p:sp>
        <p:nvSpPr>
          <p:cNvPr id="4" name="Segnaposto numero diapositiva 3"/>
          <p:cNvSpPr>
            <a:spLocks noGrp="1"/>
          </p:cNvSpPr>
          <p:nvPr>
            <p:ph type="sldNum" sz="quarter" idx="12"/>
          </p:nvPr>
        </p:nvSpPr>
        <p:spPr/>
        <p:txBody>
          <a:bodyPr/>
          <a:lstStyle/>
          <a:p>
            <a:fld id="{636FC043-2B80-49F1-AC42-A292737F8566}" type="slidenum">
              <a:rPr lang="it-CH" smtClean="0"/>
              <a:pPr/>
              <a:t>72</a:t>
            </a:fld>
            <a:endParaRPr lang="it-CH" dirty="0"/>
          </a:p>
        </p:txBody>
      </p:sp>
      <p:sp>
        <p:nvSpPr>
          <p:cNvPr id="5" name="CasellaDiTesto 4"/>
          <p:cNvSpPr txBox="1"/>
          <p:nvPr/>
        </p:nvSpPr>
        <p:spPr>
          <a:xfrm>
            <a:off x="142844" y="642918"/>
            <a:ext cx="8643998" cy="5139869"/>
          </a:xfrm>
          <a:prstGeom prst="rect">
            <a:avLst/>
          </a:prstGeom>
          <a:noFill/>
        </p:spPr>
        <p:txBody>
          <a:bodyPr wrap="square" rtlCol="0">
            <a:spAutoFit/>
          </a:bodyPr>
          <a:lstStyle/>
          <a:p>
            <a:r>
              <a:rPr lang="en-US" b="1" dirty="0">
                <a:hlinkClick r:id="rId2"/>
              </a:rPr>
              <a:t>Format</a:t>
            </a:r>
            <a:r>
              <a:rPr lang="en-US" dirty="0">
                <a:hlinkClick r:id="rId2"/>
              </a:rPr>
              <a:t>: Abstract</a:t>
            </a:r>
            <a:endParaRPr lang="en-US" dirty="0"/>
          </a:p>
          <a:p>
            <a:r>
              <a:rPr lang="en-US" b="1" dirty="0">
                <a:hlinkClick r:id="rId2"/>
              </a:rPr>
              <a:t>Send to</a:t>
            </a:r>
            <a:endParaRPr lang="en-US" b="1" dirty="0"/>
          </a:p>
          <a:p>
            <a:r>
              <a:rPr lang="en-US" sz="2800" u="sng" dirty="0">
                <a:hlinkClick r:id="rId2" tooltip="Behavioural pharmacology."/>
              </a:rPr>
              <a:t>Behav Pharmacol.</a:t>
            </a:r>
            <a:r>
              <a:rPr lang="en-US" sz="2800" dirty="0"/>
              <a:t> 1990;1(6):505-510.</a:t>
            </a:r>
          </a:p>
          <a:p>
            <a:r>
              <a:rPr lang="en-US" sz="2800" b="1" dirty="0"/>
              <a:t>Behavioral effects of PCBs in mice.</a:t>
            </a:r>
          </a:p>
          <a:p>
            <a:r>
              <a:rPr lang="en-US" sz="2800" u="sng" dirty="0">
                <a:hlinkClick r:id="rId3"/>
              </a:rPr>
              <a:t>Fanini D</a:t>
            </a:r>
            <a:r>
              <a:rPr lang="en-US" sz="2800" baseline="30000" dirty="0"/>
              <a:t>1</a:t>
            </a:r>
            <a:r>
              <a:rPr lang="en-US" sz="2800" dirty="0"/>
              <a:t>, </a:t>
            </a:r>
            <a:r>
              <a:rPr lang="en-US" sz="2800" u="sng" dirty="0">
                <a:hlinkClick r:id="rId4"/>
              </a:rPr>
              <a:t>Palumbo G</a:t>
            </a:r>
            <a:r>
              <a:rPr lang="en-US" sz="2800" dirty="0"/>
              <a:t>, </a:t>
            </a:r>
            <a:r>
              <a:rPr lang="en-US" sz="2800" u="sng" dirty="0">
                <a:hlinkClick r:id="rId5"/>
              </a:rPr>
              <a:t>Giorgi R</a:t>
            </a:r>
            <a:r>
              <a:rPr lang="en-US" sz="2800" dirty="0"/>
              <a:t>, </a:t>
            </a:r>
            <a:r>
              <a:rPr lang="en-US" sz="2800" b="1" u="sng" dirty="0">
                <a:hlinkClick r:id="rId6"/>
              </a:rPr>
              <a:t>Pantaleoni G</a:t>
            </a:r>
            <a:r>
              <a:rPr lang="en-US" sz="2800" dirty="0"/>
              <a:t>.</a:t>
            </a:r>
          </a:p>
          <a:p>
            <a:r>
              <a:rPr lang="en-US" sz="2800" b="1" dirty="0">
                <a:hlinkClick r:id="rId2" tooltip="Open/close author information list"/>
              </a:rPr>
              <a:t>Author information</a:t>
            </a:r>
            <a:endParaRPr lang="en-US" sz="2800" b="1" dirty="0"/>
          </a:p>
          <a:p>
            <a:r>
              <a:rPr lang="en-US" b="1" dirty="0"/>
              <a:t>Abstract</a:t>
            </a:r>
          </a:p>
          <a:p>
            <a:r>
              <a:rPr lang="en-US" dirty="0"/>
              <a:t>A single </a:t>
            </a:r>
            <a:r>
              <a:rPr lang="en-US" dirty="0" err="1"/>
              <a:t>i.p</a:t>
            </a:r>
            <a:r>
              <a:rPr lang="en-US" dirty="0"/>
              <a:t>. administration to mice of </a:t>
            </a:r>
            <a:r>
              <a:rPr lang="en-US" dirty="0" err="1"/>
              <a:t>Fenclor</a:t>
            </a:r>
            <a:r>
              <a:rPr lang="en-US" dirty="0"/>
              <a:t> 54 (PCB) resulted in various behavioral deficits. PCB significantly reduced locomotor activity and exploratory behavior at dosages of 150 and 300 mg/kg. Dose dependent increased latencies were also found at the same dosages in the "traction test" while in the </a:t>
            </a:r>
            <a:r>
              <a:rPr lang="en-US" dirty="0" err="1"/>
              <a:t>rota</a:t>
            </a:r>
            <a:r>
              <a:rPr lang="en-US" dirty="0"/>
              <a:t> rod test the dosage of 300 mg/kg of PCB only caused a significant increase in mean number of falls off the rod. Furthermore </a:t>
            </a:r>
            <a:r>
              <a:rPr lang="en-US" b="1" dirty="0">
                <a:solidFill>
                  <a:srgbClr val="C00000"/>
                </a:solidFill>
              </a:rPr>
              <a:t>daily dietary administration of PCB (1, 10, 100 </a:t>
            </a:r>
            <a:r>
              <a:rPr lang="en-US" b="1" dirty="0" err="1">
                <a:solidFill>
                  <a:srgbClr val="C00000"/>
                </a:solidFill>
              </a:rPr>
              <a:t>ppm</a:t>
            </a:r>
            <a:r>
              <a:rPr lang="en-US" b="1" dirty="0">
                <a:solidFill>
                  <a:srgbClr val="C00000"/>
                </a:solidFill>
              </a:rPr>
              <a:t>) to male mice </a:t>
            </a:r>
            <a:r>
              <a:rPr lang="en-US" dirty="0"/>
              <a:t>during a 21-day isolation period was inversely proportional to the amount of aggressive behavior shown, and directly proportional to the amount of </a:t>
            </a:r>
            <a:r>
              <a:rPr lang="en-US" b="1" u="sng" dirty="0">
                <a:solidFill>
                  <a:srgbClr val="C00000"/>
                </a:solidFill>
                <a:effectLst>
                  <a:outerShdw blurRad="38100" dist="38100" dir="2700000" algn="tl">
                    <a:srgbClr val="000000">
                      <a:alpha val="43137"/>
                    </a:srgbClr>
                  </a:outerShdw>
                </a:effectLst>
              </a:rPr>
              <a:t>non-social behavior </a:t>
            </a:r>
            <a:r>
              <a:rPr lang="en-US" dirty="0"/>
              <a:t>("indifference"). This supports former findings reporting </a:t>
            </a:r>
            <a:r>
              <a:rPr lang="en-US" b="1" u="sng" dirty="0">
                <a:solidFill>
                  <a:srgbClr val="C00000"/>
                </a:solidFill>
                <a:effectLst>
                  <a:outerShdw blurRad="38100" dist="38100" dir="2700000" algn="tl">
                    <a:srgbClr val="000000">
                      <a:alpha val="43137"/>
                    </a:srgbClr>
                  </a:outerShdw>
                </a:effectLst>
              </a:rPr>
              <a:t>anti-androgenic like effects </a:t>
            </a:r>
            <a:r>
              <a:rPr lang="en-US" b="1" dirty="0">
                <a:solidFill>
                  <a:srgbClr val="C00000"/>
                </a:solidFill>
              </a:rPr>
              <a:t>of PCBs</a:t>
            </a:r>
            <a:r>
              <a:rPr lang="en-US" dirty="0"/>
              <a:t>.</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3CD73899-1080-46D6-974F-672F2942EF67}" type="datetime1">
              <a:rPr lang="it-CH" smtClean="0"/>
              <a:pPr/>
              <a:t>15.10.2017</a:t>
            </a:fld>
            <a:endParaRPr lang="it-CH"/>
          </a:p>
        </p:txBody>
      </p:sp>
      <p:sp>
        <p:nvSpPr>
          <p:cNvPr id="3" name="Segnaposto piè di pagina 2"/>
          <p:cNvSpPr>
            <a:spLocks noGrp="1"/>
          </p:cNvSpPr>
          <p:nvPr>
            <p:ph type="ftr" sz="quarter" idx="11"/>
          </p:nvPr>
        </p:nvSpPr>
        <p:spPr/>
        <p:txBody>
          <a:bodyPr/>
          <a:lstStyle/>
          <a:p>
            <a:r>
              <a:rPr lang="it-CH" smtClean="0"/>
              <a:t>Prof. M.D. Giancarlo PANTALEONI  Prorettore UNISRITA</a:t>
            </a:r>
            <a:endParaRPr lang="it-CH"/>
          </a:p>
        </p:txBody>
      </p:sp>
      <p:sp>
        <p:nvSpPr>
          <p:cNvPr id="4" name="Segnaposto numero diapositiva 3"/>
          <p:cNvSpPr>
            <a:spLocks noGrp="1"/>
          </p:cNvSpPr>
          <p:nvPr>
            <p:ph type="sldNum" sz="quarter" idx="12"/>
          </p:nvPr>
        </p:nvSpPr>
        <p:spPr/>
        <p:txBody>
          <a:bodyPr/>
          <a:lstStyle/>
          <a:p>
            <a:fld id="{636FC043-2B80-49F1-AC42-A292737F8566}" type="slidenum">
              <a:rPr lang="it-CH" smtClean="0"/>
              <a:pPr/>
              <a:t>73</a:t>
            </a:fld>
            <a:endParaRPr lang="it-CH"/>
          </a:p>
        </p:txBody>
      </p:sp>
      <p:pic>
        <p:nvPicPr>
          <p:cNvPr id="11265" name="Picture 1"/>
          <p:cNvPicPr>
            <a:picLocks noChangeAspect="1" noChangeArrowheads="1"/>
          </p:cNvPicPr>
          <p:nvPr/>
        </p:nvPicPr>
        <p:blipFill>
          <a:blip r:embed="rId2"/>
          <a:srcRect/>
          <a:stretch>
            <a:fillRect/>
          </a:stretch>
        </p:blipFill>
        <p:spPr bwMode="auto">
          <a:xfrm>
            <a:off x="1928794" y="3071810"/>
            <a:ext cx="4753037" cy="3268118"/>
          </a:xfrm>
          <a:prstGeom prst="rect">
            <a:avLst/>
          </a:prstGeom>
          <a:noFill/>
          <a:ln w="9525">
            <a:noFill/>
            <a:miter lim="800000"/>
            <a:headEnd/>
            <a:tailEnd/>
          </a:ln>
          <a:effectLst/>
        </p:spPr>
      </p:pic>
      <p:sp>
        <p:nvSpPr>
          <p:cNvPr id="6" name="CasellaDiTesto 5"/>
          <p:cNvSpPr txBox="1"/>
          <p:nvPr/>
        </p:nvSpPr>
        <p:spPr>
          <a:xfrm>
            <a:off x="142844" y="0"/>
            <a:ext cx="9001156" cy="1600438"/>
          </a:xfrm>
          <a:prstGeom prst="rect">
            <a:avLst/>
          </a:prstGeom>
          <a:noFill/>
        </p:spPr>
        <p:txBody>
          <a:bodyPr wrap="square" rtlCol="0">
            <a:spAutoFit/>
          </a:bodyPr>
          <a:lstStyle/>
          <a:p>
            <a:r>
              <a:rPr lang="it-CH" b="1" dirty="0" smtClean="0">
                <a:solidFill>
                  <a:srgbClr val="FF0000"/>
                </a:solidFill>
                <a:effectLst>
                  <a:outerShdw blurRad="38100" dist="38100" dir="2700000" algn="tl">
                    <a:srgbClr val="000000">
                      <a:alpha val="43137"/>
                    </a:srgbClr>
                  </a:outerShdw>
                </a:effectLst>
              </a:rPr>
              <a:t>RAPPORTO </a:t>
            </a:r>
            <a:r>
              <a:rPr lang="it-CH" b="1" dirty="0" err="1" smtClean="0">
                <a:solidFill>
                  <a:srgbClr val="FF0000"/>
                </a:solidFill>
                <a:effectLst>
                  <a:outerShdw blurRad="38100" dist="38100" dir="2700000" algn="tl">
                    <a:srgbClr val="000000">
                      <a:alpha val="43137"/>
                    </a:srgbClr>
                  </a:outerShdw>
                </a:effectLst>
              </a:rPr>
              <a:t>DI</a:t>
            </a:r>
            <a:r>
              <a:rPr lang="it-CH" b="1" dirty="0" smtClean="0">
                <a:solidFill>
                  <a:srgbClr val="FF0000"/>
                </a:solidFill>
                <a:effectLst>
                  <a:outerShdw blurRad="38100" dist="38100" dir="2700000" algn="tl">
                    <a:srgbClr val="000000">
                      <a:alpha val="43137"/>
                    </a:srgbClr>
                  </a:outerShdw>
                </a:effectLst>
              </a:rPr>
              <a:t> &lt;&lt;</a:t>
            </a:r>
            <a:r>
              <a:rPr lang="it-CH" b="1" i="1" u="sng" dirty="0" smtClean="0">
                <a:solidFill>
                  <a:srgbClr val="FF0000"/>
                </a:solidFill>
                <a:effectLst>
                  <a:outerShdw blurRad="38100" dist="38100" dir="2700000" algn="tl">
                    <a:srgbClr val="000000">
                      <a:alpha val="43137"/>
                    </a:srgbClr>
                  </a:outerShdw>
                </a:effectLst>
              </a:rPr>
              <a:t>CONSUMO </a:t>
            </a:r>
            <a:r>
              <a:rPr lang="it-CH" b="1" i="1" u="sng" dirty="0" err="1" smtClean="0">
                <a:solidFill>
                  <a:srgbClr val="FF0000"/>
                </a:solidFill>
                <a:effectLst>
                  <a:outerShdw blurRad="38100" dist="38100" dir="2700000" algn="tl">
                    <a:srgbClr val="000000">
                      <a:alpha val="43137"/>
                    </a:srgbClr>
                  </a:outerShdw>
                </a:effectLst>
              </a:rPr>
              <a:t>DI</a:t>
            </a:r>
            <a:r>
              <a:rPr lang="it-CH" b="1" i="1" u="sng" dirty="0" smtClean="0">
                <a:solidFill>
                  <a:srgbClr val="FF0000"/>
                </a:solidFill>
                <a:effectLst>
                  <a:outerShdw blurRad="38100" dist="38100" dir="2700000" algn="tl">
                    <a:srgbClr val="000000">
                      <a:alpha val="43137"/>
                    </a:srgbClr>
                  </a:outerShdw>
                </a:effectLst>
              </a:rPr>
              <a:t> DROGHE STUPEFACENTI </a:t>
            </a:r>
            <a:r>
              <a:rPr lang="it-CH" sz="2400" b="1" u="sng" dirty="0" smtClean="0">
                <a:solidFill>
                  <a:srgbClr val="FF0000"/>
                </a:solidFill>
                <a:effectLst>
                  <a:outerShdw blurRad="38100" dist="38100" dir="2700000" algn="tl">
                    <a:srgbClr val="000000">
                      <a:alpha val="43137"/>
                    </a:srgbClr>
                  </a:outerShdw>
                </a:effectLst>
              </a:rPr>
              <a:t>ANNO 2017</a:t>
            </a:r>
            <a:r>
              <a:rPr lang="it-CH" b="1" dirty="0" smtClean="0">
                <a:solidFill>
                  <a:srgbClr val="FF0000"/>
                </a:solidFill>
                <a:effectLst>
                  <a:outerShdw blurRad="38100" dist="38100" dir="2700000" algn="tl">
                    <a:srgbClr val="000000">
                      <a:alpha val="43137"/>
                    </a:srgbClr>
                  </a:outerShdw>
                </a:effectLst>
              </a:rPr>
              <a:t>&gt;&gt; </a:t>
            </a:r>
            <a:r>
              <a:rPr lang="it-CH" dirty="0" smtClean="0"/>
              <a:t>: </a:t>
            </a:r>
            <a:r>
              <a:rPr lang="it-CH" sz="2000" b="1" dirty="0" smtClean="0">
                <a:effectLst>
                  <a:outerShdw blurRad="38100" dist="38100" dir="2700000" algn="tl">
                    <a:srgbClr val="000000">
                      <a:alpha val="43137"/>
                    </a:srgbClr>
                  </a:outerShdw>
                </a:effectLst>
              </a:rPr>
              <a:t>CONSEGUENZA OD AGGIUNTA AL DANNO TOSSICO AMBIENTALE  </a:t>
            </a:r>
            <a:r>
              <a:rPr lang="it-CH" dirty="0" smtClean="0"/>
              <a:t>a causa della &lt;&lt;</a:t>
            </a:r>
            <a:r>
              <a:rPr lang="it-CH" b="1" dirty="0" smtClean="0">
                <a:solidFill>
                  <a:srgbClr val="FF0000"/>
                </a:solidFill>
                <a:effectLst>
                  <a:outerShdw blurRad="38100" dist="38100" dir="2700000" algn="tl">
                    <a:srgbClr val="000000">
                      <a:alpha val="43137"/>
                    </a:srgbClr>
                  </a:outerShdw>
                </a:effectLst>
              </a:rPr>
              <a:t>Behavioral Teratogenesis Umana incombente</a:t>
            </a:r>
            <a:r>
              <a:rPr lang="it-CH" dirty="0" smtClean="0"/>
              <a:t>&gt;&gt; ???… URGE NECESSARIA PREVENZIONE educazionale ed alimentare e …&lt;&lt;</a:t>
            </a:r>
            <a:r>
              <a:rPr lang="it-CH" b="1" u="sng" dirty="0" smtClean="0">
                <a:solidFill>
                  <a:srgbClr val="C00000"/>
                </a:solidFill>
                <a:effectLst>
                  <a:outerShdw blurRad="38100" dist="38100" dir="2700000" algn="tl">
                    <a:srgbClr val="000000">
                      <a:alpha val="43137"/>
                    </a:srgbClr>
                  </a:outerShdw>
                </a:effectLst>
              </a:rPr>
              <a:t>CURE </a:t>
            </a:r>
            <a:r>
              <a:rPr lang="it-CH" b="1" u="sng" dirty="0" smtClean="0">
                <a:solidFill>
                  <a:srgbClr val="FF0000"/>
                </a:solidFill>
                <a:effectLst>
                  <a:outerShdw blurRad="38100" dist="38100" dir="2700000" algn="tl">
                    <a:srgbClr val="000000">
                      <a:alpha val="43137"/>
                    </a:srgbClr>
                  </a:outerShdw>
                </a:effectLst>
              </a:rPr>
              <a:t>URGENTI &gt;&gt;</a:t>
            </a:r>
            <a:r>
              <a:rPr lang="it-CH" dirty="0" smtClean="0">
                <a:effectLst>
                  <a:outerShdw blurRad="38100" dist="38100" dir="2700000" algn="tl">
                    <a:srgbClr val="000000">
                      <a:alpha val="43137"/>
                    </a:srgbClr>
                  </a:outerShdw>
                </a:effectLst>
              </a:rPr>
              <a:t> </a:t>
            </a:r>
            <a:r>
              <a:rPr lang="it-CH" dirty="0" smtClean="0"/>
              <a:t>PER I &lt;&lt;</a:t>
            </a:r>
            <a:r>
              <a:rPr lang="it-CH" b="1" dirty="0" smtClean="0">
                <a:solidFill>
                  <a:srgbClr val="C000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FUTURI GENITORI  del </a:t>
            </a:r>
            <a:r>
              <a:rPr lang="it-CH" b="1" dirty="0">
                <a:solidFill>
                  <a:srgbClr val="C000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T</a:t>
            </a:r>
            <a:r>
              <a:rPr lang="it-CH" b="1" dirty="0" smtClean="0">
                <a:solidFill>
                  <a:srgbClr val="C00000"/>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erzo Millennio</a:t>
            </a:r>
            <a:r>
              <a:rPr lang="it-CH" dirty="0" smtClean="0"/>
              <a:t>&gt;&gt; ) </a:t>
            </a:r>
            <a:r>
              <a:rPr lang="it-CH" dirty="0" smtClean="0">
                <a:hlinkClick r:id="rId3"/>
              </a:rPr>
              <a:t>https://www.unodc.org/wdr2017/field/Booklet_2_HEALTH.pdf</a:t>
            </a:r>
            <a:endParaRPr lang="it-CH" dirty="0" smtClean="0"/>
          </a:p>
        </p:txBody>
      </p:sp>
      <p:sp>
        <p:nvSpPr>
          <p:cNvPr id="8" name="CasellaDiTesto 7"/>
          <p:cNvSpPr txBox="1"/>
          <p:nvPr/>
        </p:nvSpPr>
        <p:spPr>
          <a:xfrm>
            <a:off x="285720" y="1643050"/>
            <a:ext cx="8643998" cy="1200329"/>
          </a:xfrm>
          <a:prstGeom prst="rect">
            <a:avLst/>
          </a:prstGeom>
          <a:noFill/>
        </p:spPr>
        <p:txBody>
          <a:bodyPr wrap="square" rtlCol="0">
            <a:spAutoFit/>
          </a:bodyPr>
          <a:lstStyle/>
          <a:p>
            <a:r>
              <a:rPr lang="it-CH" dirty="0" smtClean="0"/>
              <a:t>28 milioni di anni di &lt;&lt;VITA SANA GLOBALE DELLE POPOLAZIONI &gt;&gt; perduti a causa dell‘ USO </a:t>
            </a:r>
            <a:r>
              <a:rPr lang="it-CH" dirty="0" err="1" smtClean="0"/>
              <a:t>DI</a:t>
            </a:r>
            <a:r>
              <a:rPr lang="it-CH" dirty="0" smtClean="0"/>
              <a:t> DROGA.</a:t>
            </a:r>
          </a:p>
          <a:p>
            <a:r>
              <a:rPr lang="it-CH" dirty="0" smtClean="0"/>
              <a:t>17 milioni di anni di &lt;&lt;VITA SANA GLOBALE DELLE POPOLAZIONI&gt;&gt;perduti a causa di disturbi nell'uso di stupefacenti</a:t>
            </a:r>
            <a:endParaRPr lang="it-CH"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975B692-22FC-49C8-A65F-30FACE950BC4}" type="datetime1">
              <a:rPr lang="it-CH" smtClean="0"/>
              <a:pPr/>
              <a:t>15.10.2017</a:t>
            </a:fld>
            <a:endParaRPr lang="it-CH"/>
          </a:p>
        </p:txBody>
      </p:sp>
      <p:sp>
        <p:nvSpPr>
          <p:cNvPr id="3" name="Segnaposto piè di pagina 2"/>
          <p:cNvSpPr>
            <a:spLocks noGrp="1"/>
          </p:cNvSpPr>
          <p:nvPr>
            <p:ph type="ftr" sz="quarter" idx="11"/>
          </p:nvPr>
        </p:nvSpPr>
        <p:spPr/>
        <p:txBody>
          <a:bodyPr/>
          <a:lstStyle/>
          <a:p>
            <a:r>
              <a:rPr lang="it-CH" smtClean="0"/>
              <a:t>Prof. M.D. Giancarlo PANTALEONI  Prorettore UNISRITA</a:t>
            </a:r>
            <a:endParaRPr lang="it-CH"/>
          </a:p>
        </p:txBody>
      </p:sp>
      <p:sp>
        <p:nvSpPr>
          <p:cNvPr id="4" name="Segnaposto numero diapositiva 3"/>
          <p:cNvSpPr>
            <a:spLocks noGrp="1"/>
          </p:cNvSpPr>
          <p:nvPr>
            <p:ph type="sldNum" sz="quarter" idx="12"/>
          </p:nvPr>
        </p:nvSpPr>
        <p:spPr/>
        <p:txBody>
          <a:bodyPr/>
          <a:lstStyle/>
          <a:p>
            <a:fld id="{636FC043-2B80-49F1-AC42-A292737F8566}" type="slidenum">
              <a:rPr lang="it-CH" smtClean="0"/>
              <a:pPr/>
              <a:t>74</a:t>
            </a:fld>
            <a:endParaRPr lang="it-CH"/>
          </a:p>
        </p:txBody>
      </p:sp>
      <p:pic>
        <p:nvPicPr>
          <p:cNvPr id="9217" name="Picture 1"/>
          <p:cNvPicPr>
            <a:picLocks noChangeAspect="1" noChangeArrowheads="1"/>
          </p:cNvPicPr>
          <p:nvPr/>
        </p:nvPicPr>
        <p:blipFill>
          <a:blip r:embed="rId2"/>
          <a:srcRect/>
          <a:stretch>
            <a:fillRect/>
          </a:stretch>
        </p:blipFill>
        <p:spPr bwMode="auto">
          <a:xfrm>
            <a:off x="1714480" y="0"/>
            <a:ext cx="5786478" cy="6247489"/>
          </a:xfrm>
          <a:prstGeom prst="rect">
            <a:avLst/>
          </a:prstGeom>
          <a:noFill/>
          <a:ln w="9525">
            <a:noFill/>
            <a:miter lim="800000"/>
            <a:headEnd/>
            <a:tailEnd/>
          </a:ln>
          <a:effec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E8576D84-11DC-48E0-81C5-CACCECCE2480}" type="datetime1">
              <a:rPr lang="it-CH" smtClean="0"/>
              <a:pPr/>
              <a:t>15.10.2017</a:t>
            </a:fld>
            <a:endParaRPr lang="it-CH"/>
          </a:p>
        </p:txBody>
      </p:sp>
      <p:sp>
        <p:nvSpPr>
          <p:cNvPr id="3" name="Segnaposto piè di pagina 2"/>
          <p:cNvSpPr>
            <a:spLocks noGrp="1"/>
          </p:cNvSpPr>
          <p:nvPr>
            <p:ph type="ftr" sz="quarter" idx="11"/>
          </p:nvPr>
        </p:nvSpPr>
        <p:spPr/>
        <p:txBody>
          <a:bodyPr/>
          <a:lstStyle/>
          <a:p>
            <a:r>
              <a:rPr lang="it-CH" smtClean="0"/>
              <a:t>Prof. M.D. Giancarlo PANTALEONI  Prorettore UNISRITA</a:t>
            </a:r>
            <a:endParaRPr lang="it-CH"/>
          </a:p>
        </p:txBody>
      </p:sp>
      <p:sp>
        <p:nvSpPr>
          <p:cNvPr id="4" name="Segnaposto numero diapositiva 3"/>
          <p:cNvSpPr>
            <a:spLocks noGrp="1"/>
          </p:cNvSpPr>
          <p:nvPr>
            <p:ph type="sldNum" sz="quarter" idx="12"/>
          </p:nvPr>
        </p:nvSpPr>
        <p:spPr/>
        <p:txBody>
          <a:bodyPr/>
          <a:lstStyle/>
          <a:p>
            <a:fld id="{636FC043-2B80-49F1-AC42-A292737F8566}" type="slidenum">
              <a:rPr lang="it-CH" smtClean="0"/>
              <a:pPr/>
              <a:t>75</a:t>
            </a:fld>
            <a:endParaRPr lang="it-CH"/>
          </a:p>
        </p:txBody>
      </p:sp>
      <p:pic>
        <p:nvPicPr>
          <p:cNvPr id="10241" name="Picture 1"/>
          <p:cNvPicPr>
            <a:picLocks noChangeAspect="1" noChangeArrowheads="1"/>
          </p:cNvPicPr>
          <p:nvPr/>
        </p:nvPicPr>
        <p:blipFill>
          <a:blip r:embed="rId2"/>
          <a:srcRect/>
          <a:stretch>
            <a:fillRect/>
          </a:stretch>
        </p:blipFill>
        <p:spPr bwMode="auto">
          <a:xfrm>
            <a:off x="714348" y="0"/>
            <a:ext cx="7500990" cy="6228335"/>
          </a:xfrm>
          <a:prstGeom prst="rect">
            <a:avLst/>
          </a:prstGeom>
          <a:noFill/>
          <a:ln w="9525">
            <a:noFill/>
            <a:miter lim="800000"/>
            <a:headEnd/>
            <a:tailEnd/>
          </a:ln>
          <a:effec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58C652B-262B-465B-ACED-1BDC298097CA}" type="datetime1">
              <a:rPr lang="it-CH" smtClean="0"/>
              <a:pPr/>
              <a:t>15.10.2017</a:t>
            </a:fld>
            <a:endParaRPr lang="it-CH"/>
          </a:p>
        </p:txBody>
      </p:sp>
      <p:sp>
        <p:nvSpPr>
          <p:cNvPr id="3" name="Segnaposto piè di pagina 2"/>
          <p:cNvSpPr>
            <a:spLocks noGrp="1"/>
          </p:cNvSpPr>
          <p:nvPr>
            <p:ph type="ftr" sz="quarter" idx="11"/>
          </p:nvPr>
        </p:nvSpPr>
        <p:spPr/>
        <p:txBody>
          <a:bodyPr/>
          <a:lstStyle/>
          <a:p>
            <a:r>
              <a:rPr lang="it-CH" smtClean="0"/>
              <a:t>Prof. M.D. Giancarlo PANTALEONI  Prorettore UNISRITA</a:t>
            </a:r>
            <a:endParaRPr lang="it-CH"/>
          </a:p>
        </p:txBody>
      </p:sp>
      <p:sp>
        <p:nvSpPr>
          <p:cNvPr id="4" name="Segnaposto numero diapositiva 3"/>
          <p:cNvSpPr>
            <a:spLocks noGrp="1"/>
          </p:cNvSpPr>
          <p:nvPr>
            <p:ph type="sldNum" sz="quarter" idx="12"/>
          </p:nvPr>
        </p:nvSpPr>
        <p:spPr/>
        <p:txBody>
          <a:bodyPr/>
          <a:lstStyle/>
          <a:p>
            <a:fld id="{636FC043-2B80-49F1-AC42-A292737F8566}" type="slidenum">
              <a:rPr lang="it-CH" smtClean="0"/>
              <a:pPr/>
              <a:t>76</a:t>
            </a:fld>
            <a:endParaRPr lang="it-CH"/>
          </a:p>
        </p:txBody>
      </p:sp>
      <p:pic>
        <p:nvPicPr>
          <p:cNvPr id="8193" name="Picture 1"/>
          <p:cNvPicPr>
            <a:picLocks noChangeAspect="1" noChangeArrowheads="1"/>
          </p:cNvPicPr>
          <p:nvPr/>
        </p:nvPicPr>
        <p:blipFill>
          <a:blip r:embed="rId2"/>
          <a:srcRect/>
          <a:stretch>
            <a:fillRect/>
          </a:stretch>
        </p:blipFill>
        <p:spPr bwMode="auto">
          <a:xfrm>
            <a:off x="119063" y="1476375"/>
            <a:ext cx="8905875" cy="3905250"/>
          </a:xfrm>
          <a:prstGeom prst="rect">
            <a:avLst/>
          </a:prstGeom>
          <a:noFill/>
          <a:ln w="9525">
            <a:noFill/>
            <a:miter lim="800000"/>
            <a:headEnd/>
            <a:tailEnd/>
          </a:ln>
          <a:effectLst/>
        </p:spPr>
      </p:pic>
      <p:sp>
        <p:nvSpPr>
          <p:cNvPr id="6" name="Rettangolo 5"/>
          <p:cNvSpPr/>
          <p:nvPr/>
        </p:nvSpPr>
        <p:spPr>
          <a:xfrm>
            <a:off x="714348" y="357166"/>
            <a:ext cx="8001056" cy="738664"/>
          </a:xfrm>
          <a:prstGeom prst="rect">
            <a:avLst/>
          </a:prstGeom>
        </p:spPr>
        <p:txBody>
          <a:bodyPr wrap="square">
            <a:spAutoFit/>
          </a:bodyPr>
          <a:lstStyle/>
          <a:p>
            <a:r>
              <a:rPr lang="it-CH" dirty="0" smtClean="0">
                <a:hlinkClick r:id="rId3"/>
              </a:rPr>
              <a:t>http://www.webdc.com/</a:t>
            </a:r>
            <a:r>
              <a:rPr lang="it-CH" dirty="0" err="1" smtClean="0">
                <a:hlinkClick r:id="rId3"/>
              </a:rPr>
              <a:t>pdfs</a:t>
            </a:r>
            <a:r>
              <a:rPr lang="it-CH" dirty="0" smtClean="0">
                <a:hlinkClick r:id="rId3"/>
              </a:rPr>
              <a:t>/</a:t>
            </a:r>
            <a:r>
              <a:rPr lang="it-CH" sz="2400" b="1" dirty="0" err="1" smtClean="0">
                <a:hlinkClick r:id="rId3"/>
              </a:rPr>
              <a:t>deathbymedicine</a:t>
            </a:r>
            <a:r>
              <a:rPr lang="it-CH" dirty="0" err="1" smtClean="0">
                <a:hlinkClick r:id="rId3"/>
              </a:rPr>
              <a:t>.pdf</a:t>
            </a:r>
            <a:endParaRPr lang="it-CH" dirty="0" smtClean="0"/>
          </a:p>
          <a:p>
            <a:endParaRPr lang="it-CH"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F27A182-A583-42A0-B331-D8028D089C01}" type="datetime1">
              <a:rPr lang="it-CH" smtClean="0"/>
              <a:pPr/>
              <a:t>15.10.2017</a:t>
            </a:fld>
            <a:endParaRPr lang="it-CH"/>
          </a:p>
        </p:txBody>
      </p:sp>
      <p:sp>
        <p:nvSpPr>
          <p:cNvPr id="3" name="Segnaposto piè di pagina 2"/>
          <p:cNvSpPr>
            <a:spLocks noGrp="1"/>
          </p:cNvSpPr>
          <p:nvPr>
            <p:ph type="ftr" sz="quarter" idx="11"/>
          </p:nvPr>
        </p:nvSpPr>
        <p:spPr/>
        <p:txBody>
          <a:bodyPr/>
          <a:lstStyle/>
          <a:p>
            <a:r>
              <a:rPr lang="it-CH" smtClean="0"/>
              <a:t>Prof. M.D. Giancarlo PANTALEONI  Prorettore UNISRITA</a:t>
            </a:r>
            <a:endParaRPr lang="it-CH"/>
          </a:p>
        </p:txBody>
      </p:sp>
      <p:sp>
        <p:nvSpPr>
          <p:cNvPr id="4" name="Segnaposto numero diapositiva 3"/>
          <p:cNvSpPr>
            <a:spLocks noGrp="1"/>
          </p:cNvSpPr>
          <p:nvPr>
            <p:ph type="sldNum" sz="quarter" idx="12"/>
          </p:nvPr>
        </p:nvSpPr>
        <p:spPr/>
        <p:txBody>
          <a:bodyPr/>
          <a:lstStyle/>
          <a:p>
            <a:fld id="{636FC043-2B80-49F1-AC42-A292737F8566}" type="slidenum">
              <a:rPr lang="it-CH" smtClean="0"/>
              <a:pPr/>
              <a:t>77</a:t>
            </a:fld>
            <a:endParaRPr lang="it-CH"/>
          </a:p>
        </p:txBody>
      </p:sp>
      <p:pic>
        <p:nvPicPr>
          <p:cNvPr id="7169" name="Picture 1"/>
          <p:cNvPicPr>
            <a:picLocks noChangeAspect="1" noChangeArrowheads="1"/>
          </p:cNvPicPr>
          <p:nvPr/>
        </p:nvPicPr>
        <p:blipFill>
          <a:blip r:embed="rId2"/>
          <a:srcRect/>
          <a:stretch>
            <a:fillRect/>
          </a:stretch>
        </p:blipFill>
        <p:spPr bwMode="auto">
          <a:xfrm>
            <a:off x="9912" y="642918"/>
            <a:ext cx="9134088" cy="5000660"/>
          </a:xfrm>
          <a:prstGeom prst="rect">
            <a:avLst/>
          </a:prstGeom>
          <a:noFill/>
          <a:ln w="9525">
            <a:noFill/>
            <a:miter lim="800000"/>
            <a:headEnd/>
            <a:tailEnd/>
          </a:ln>
          <a:effec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9C6ACE19-6679-4B01-B091-337CA9531001}" type="datetime1">
              <a:rPr lang="it-CH" smtClean="0"/>
              <a:pPr/>
              <a:t>15.10.2017</a:t>
            </a:fld>
            <a:endParaRPr lang="it-CH"/>
          </a:p>
        </p:txBody>
      </p:sp>
      <p:sp>
        <p:nvSpPr>
          <p:cNvPr id="3" name="Segnaposto piè di pagina 2"/>
          <p:cNvSpPr>
            <a:spLocks noGrp="1"/>
          </p:cNvSpPr>
          <p:nvPr>
            <p:ph type="ftr" sz="quarter" idx="11"/>
          </p:nvPr>
        </p:nvSpPr>
        <p:spPr/>
        <p:txBody>
          <a:bodyPr/>
          <a:lstStyle/>
          <a:p>
            <a:r>
              <a:rPr lang="it-CH" smtClean="0"/>
              <a:t>Prof. M.D. Giancarlo PANTALEONI  Prorettore UNISRITA</a:t>
            </a:r>
            <a:endParaRPr lang="it-CH"/>
          </a:p>
        </p:txBody>
      </p:sp>
      <p:sp>
        <p:nvSpPr>
          <p:cNvPr id="4" name="Segnaposto numero diapositiva 3"/>
          <p:cNvSpPr>
            <a:spLocks noGrp="1"/>
          </p:cNvSpPr>
          <p:nvPr>
            <p:ph type="sldNum" sz="quarter" idx="12"/>
          </p:nvPr>
        </p:nvSpPr>
        <p:spPr/>
        <p:txBody>
          <a:bodyPr/>
          <a:lstStyle/>
          <a:p>
            <a:fld id="{636FC043-2B80-49F1-AC42-A292737F8566}" type="slidenum">
              <a:rPr lang="it-CH" smtClean="0"/>
              <a:pPr/>
              <a:t>78</a:t>
            </a:fld>
            <a:endParaRPr lang="it-CH"/>
          </a:p>
        </p:txBody>
      </p:sp>
      <p:pic>
        <p:nvPicPr>
          <p:cNvPr id="6145" name="Picture 1"/>
          <p:cNvPicPr>
            <a:picLocks noChangeAspect="1" noChangeArrowheads="1"/>
          </p:cNvPicPr>
          <p:nvPr/>
        </p:nvPicPr>
        <p:blipFill>
          <a:blip r:embed="rId2"/>
          <a:srcRect/>
          <a:stretch>
            <a:fillRect/>
          </a:stretch>
        </p:blipFill>
        <p:spPr bwMode="auto">
          <a:xfrm>
            <a:off x="1214414" y="571480"/>
            <a:ext cx="6036313" cy="5716744"/>
          </a:xfrm>
          <a:prstGeom prst="rect">
            <a:avLst/>
          </a:prstGeom>
          <a:noFill/>
          <a:ln w="9525">
            <a:noFill/>
            <a:miter lim="800000"/>
            <a:headEnd/>
            <a:tailEnd/>
          </a:ln>
          <a:effectLst/>
        </p:spPr>
      </p:pic>
      <p:sp>
        <p:nvSpPr>
          <p:cNvPr id="6" name="CasellaDiTesto 5"/>
          <p:cNvSpPr txBox="1"/>
          <p:nvPr/>
        </p:nvSpPr>
        <p:spPr>
          <a:xfrm>
            <a:off x="428596" y="0"/>
            <a:ext cx="8501122" cy="369332"/>
          </a:xfrm>
          <a:prstGeom prst="rect">
            <a:avLst/>
          </a:prstGeom>
          <a:noFill/>
        </p:spPr>
        <p:txBody>
          <a:bodyPr wrap="square" rtlCol="0">
            <a:spAutoFit/>
          </a:bodyPr>
          <a:lstStyle/>
          <a:p>
            <a:r>
              <a:rPr lang="it-CH" dirty="0" smtClean="0">
                <a:hlinkClick r:id="rId3"/>
              </a:rPr>
              <a:t>http://www.who.int/</a:t>
            </a:r>
            <a:r>
              <a:rPr lang="it-CH" dirty="0" err="1" smtClean="0">
                <a:hlinkClick r:id="rId3"/>
              </a:rPr>
              <a:t>ceh</a:t>
            </a:r>
            <a:r>
              <a:rPr lang="it-CH" dirty="0" smtClean="0">
                <a:hlinkClick r:id="rId3"/>
              </a:rPr>
              <a:t>/publications/ceh-Infographics-2017-english.pdf?ua=1</a:t>
            </a:r>
            <a:endParaRPr lang="it-CH" dirty="0" smtClean="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B272399-C495-4E7B-8111-6178587EFA55}" type="datetime1">
              <a:rPr lang="it-CH" smtClean="0"/>
              <a:pPr/>
              <a:t>15.10.2017</a:t>
            </a:fld>
            <a:endParaRPr lang="it-CH"/>
          </a:p>
        </p:txBody>
      </p:sp>
      <p:sp>
        <p:nvSpPr>
          <p:cNvPr id="3" name="Segnaposto piè di pagina 2"/>
          <p:cNvSpPr>
            <a:spLocks noGrp="1"/>
          </p:cNvSpPr>
          <p:nvPr>
            <p:ph type="ftr" sz="quarter" idx="11"/>
          </p:nvPr>
        </p:nvSpPr>
        <p:spPr/>
        <p:txBody>
          <a:bodyPr/>
          <a:lstStyle/>
          <a:p>
            <a:r>
              <a:rPr lang="it-CH" smtClean="0"/>
              <a:t>Prof. M.D. Giancarlo PANTALEONI  Prorettore UNISRITA</a:t>
            </a:r>
            <a:endParaRPr lang="it-CH"/>
          </a:p>
        </p:txBody>
      </p:sp>
      <p:sp>
        <p:nvSpPr>
          <p:cNvPr id="4" name="Segnaposto numero diapositiva 3"/>
          <p:cNvSpPr>
            <a:spLocks noGrp="1"/>
          </p:cNvSpPr>
          <p:nvPr>
            <p:ph type="sldNum" sz="quarter" idx="12"/>
          </p:nvPr>
        </p:nvSpPr>
        <p:spPr/>
        <p:txBody>
          <a:bodyPr/>
          <a:lstStyle/>
          <a:p>
            <a:fld id="{636FC043-2B80-49F1-AC42-A292737F8566}" type="slidenum">
              <a:rPr lang="it-CH" smtClean="0"/>
              <a:pPr/>
              <a:t>79</a:t>
            </a:fld>
            <a:endParaRPr lang="it-CH"/>
          </a:p>
        </p:txBody>
      </p:sp>
      <p:pic>
        <p:nvPicPr>
          <p:cNvPr id="5121" name="Picture 1"/>
          <p:cNvPicPr>
            <a:picLocks noChangeAspect="1" noChangeArrowheads="1"/>
          </p:cNvPicPr>
          <p:nvPr/>
        </p:nvPicPr>
        <p:blipFill>
          <a:blip r:embed="rId2"/>
          <a:srcRect/>
          <a:stretch>
            <a:fillRect/>
          </a:stretch>
        </p:blipFill>
        <p:spPr bwMode="auto">
          <a:xfrm>
            <a:off x="1395413" y="276225"/>
            <a:ext cx="6353175" cy="6305550"/>
          </a:xfrm>
          <a:prstGeom prst="rect">
            <a:avLst/>
          </a:prstGeom>
          <a:noFill/>
          <a:ln w="9525">
            <a:no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5CB043AD-49AD-4935-B528-A73121C4E785}" type="datetime1">
              <a:rPr lang="it-CH" smtClean="0"/>
              <a:pPr/>
              <a:t>15.10.2017</a:t>
            </a:fld>
            <a:endParaRPr lang="it-CH"/>
          </a:p>
        </p:txBody>
      </p:sp>
      <p:sp>
        <p:nvSpPr>
          <p:cNvPr id="3" name="Segnaposto piè di pagina 2"/>
          <p:cNvSpPr>
            <a:spLocks noGrp="1"/>
          </p:cNvSpPr>
          <p:nvPr>
            <p:ph type="ftr" sz="quarter" idx="11"/>
          </p:nvPr>
        </p:nvSpPr>
        <p:spPr/>
        <p:txBody>
          <a:bodyPr/>
          <a:lstStyle/>
          <a:p>
            <a:r>
              <a:rPr lang="it-CH" smtClean="0"/>
              <a:t>Prof. M.D. Giancarlo PANTALEONI  Prorettore UNISRITA</a:t>
            </a:r>
            <a:endParaRPr lang="it-CH"/>
          </a:p>
        </p:txBody>
      </p:sp>
      <p:sp>
        <p:nvSpPr>
          <p:cNvPr id="4" name="Segnaposto numero diapositiva 3"/>
          <p:cNvSpPr>
            <a:spLocks noGrp="1"/>
          </p:cNvSpPr>
          <p:nvPr>
            <p:ph type="sldNum" sz="quarter" idx="12"/>
          </p:nvPr>
        </p:nvSpPr>
        <p:spPr/>
        <p:txBody>
          <a:bodyPr/>
          <a:lstStyle/>
          <a:p>
            <a:fld id="{636FC043-2B80-49F1-AC42-A292737F8566}" type="slidenum">
              <a:rPr lang="it-CH" smtClean="0"/>
              <a:pPr/>
              <a:t>8</a:t>
            </a:fld>
            <a:endParaRPr lang="it-CH"/>
          </a:p>
        </p:txBody>
      </p:sp>
      <p:pic>
        <p:nvPicPr>
          <p:cNvPr id="1026" name="Picture 2"/>
          <p:cNvPicPr>
            <a:picLocks noChangeAspect="1" noChangeArrowheads="1"/>
          </p:cNvPicPr>
          <p:nvPr/>
        </p:nvPicPr>
        <p:blipFill>
          <a:blip r:embed="rId2"/>
          <a:srcRect/>
          <a:stretch>
            <a:fillRect/>
          </a:stretch>
        </p:blipFill>
        <p:spPr bwMode="auto">
          <a:xfrm>
            <a:off x="322992" y="1000108"/>
            <a:ext cx="8821008" cy="4745805"/>
          </a:xfrm>
          <a:prstGeom prst="rect">
            <a:avLst/>
          </a:prstGeom>
          <a:noFill/>
          <a:ln w="9525">
            <a:noFill/>
            <a:miter lim="800000"/>
            <a:headEnd/>
            <a:tailEnd/>
          </a:ln>
          <a:effectLst/>
        </p:spPr>
      </p:pic>
      <p:sp>
        <p:nvSpPr>
          <p:cNvPr id="6" name="CasellaDiTesto 5"/>
          <p:cNvSpPr txBox="1"/>
          <p:nvPr/>
        </p:nvSpPr>
        <p:spPr>
          <a:xfrm>
            <a:off x="500034" y="142852"/>
            <a:ext cx="8286808" cy="646331"/>
          </a:xfrm>
          <a:prstGeom prst="rect">
            <a:avLst/>
          </a:prstGeom>
          <a:noFill/>
        </p:spPr>
        <p:txBody>
          <a:bodyPr wrap="square" rtlCol="0">
            <a:spAutoFit/>
          </a:bodyPr>
          <a:lstStyle/>
          <a:p>
            <a:pPr algn="ctr"/>
            <a:r>
              <a:rPr lang="it-CH" sz="3600" dirty="0" smtClean="0"/>
              <a:t>DANNO ANTROPICO all’AMBIENTE</a:t>
            </a:r>
            <a:endParaRPr lang="it-CH" sz="3600"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C58B00BD-9C2A-4C23-9805-C97942406B01}" type="datetime1">
              <a:rPr lang="it-CH" smtClean="0"/>
              <a:pPr/>
              <a:t>15.10.2017</a:t>
            </a:fld>
            <a:endParaRPr lang="it-CH"/>
          </a:p>
        </p:txBody>
      </p:sp>
      <p:sp>
        <p:nvSpPr>
          <p:cNvPr id="3" name="Segnaposto piè di pagina 2"/>
          <p:cNvSpPr>
            <a:spLocks noGrp="1"/>
          </p:cNvSpPr>
          <p:nvPr>
            <p:ph type="ftr" sz="quarter" idx="11"/>
          </p:nvPr>
        </p:nvSpPr>
        <p:spPr/>
        <p:txBody>
          <a:bodyPr/>
          <a:lstStyle/>
          <a:p>
            <a:r>
              <a:rPr lang="it-CH" smtClean="0"/>
              <a:t>Prof. M.D. Giancarlo PANTALEONI  Prorettore UNISRITA</a:t>
            </a:r>
            <a:endParaRPr lang="it-CH"/>
          </a:p>
        </p:txBody>
      </p:sp>
      <p:sp>
        <p:nvSpPr>
          <p:cNvPr id="4" name="Segnaposto numero diapositiva 3"/>
          <p:cNvSpPr>
            <a:spLocks noGrp="1"/>
          </p:cNvSpPr>
          <p:nvPr>
            <p:ph type="sldNum" sz="quarter" idx="12"/>
          </p:nvPr>
        </p:nvSpPr>
        <p:spPr/>
        <p:txBody>
          <a:bodyPr/>
          <a:lstStyle/>
          <a:p>
            <a:fld id="{636FC043-2B80-49F1-AC42-A292737F8566}" type="slidenum">
              <a:rPr lang="it-CH" smtClean="0"/>
              <a:pPr/>
              <a:t>80</a:t>
            </a:fld>
            <a:endParaRPr lang="it-CH"/>
          </a:p>
        </p:txBody>
      </p:sp>
      <p:pic>
        <p:nvPicPr>
          <p:cNvPr id="29698" name="Picture 2"/>
          <p:cNvPicPr>
            <a:picLocks noChangeAspect="1" noChangeArrowheads="1"/>
          </p:cNvPicPr>
          <p:nvPr/>
        </p:nvPicPr>
        <p:blipFill>
          <a:blip r:embed="rId2"/>
          <a:srcRect/>
          <a:stretch>
            <a:fillRect/>
          </a:stretch>
        </p:blipFill>
        <p:spPr bwMode="auto">
          <a:xfrm>
            <a:off x="1142976" y="0"/>
            <a:ext cx="6334125" cy="6324600"/>
          </a:xfrm>
          <a:prstGeom prst="rect">
            <a:avLst/>
          </a:prstGeom>
          <a:noFill/>
          <a:ln w="9525">
            <a:noFill/>
            <a:miter lim="800000"/>
            <a:headEnd/>
            <a:tailEnd/>
          </a:ln>
          <a:effec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E71A1503-8B7F-4EBF-BFB7-F2EE19A8A43F}" type="datetime1">
              <a:rPr lang="it-CH" smtClean="0"/>
              <a:pPr/>
              <a:t>15.10.2017</a:t>
            </a:fld>
            <a:endParaRPr lang="it-CH"/>
          </a:p>
        </p:txBody>
      </p:sp>
      <p:sp>
        <p:nvSpPr>
          <p:cNvPr id="3" name="Segnaposto piè di pagina 2"/>
          <p:cNvSpPr>
            <a:spLocks noGrp="1"/>
          </p:cNvSpPr>
          <p:nvPr>
            <p:ph type="ftr" sz="quarter" idx="11"/>
          </p:nvPr>
        </p:nvSpPr>
        <p:spPr/>
        <p:txBody>
          <a:bodyPr/>
          <a:lstStyle/>
          <a:p>
            <a:r>
              <a:rPr lang="it-CH" smtClean="0"/>
              <a:t>Prof. M.D. Giancarlo PANTALEONI  Prorettore UNISRITA</a:t>
            </a:r>
            <a:endParaRPr lang="it-CH"/>
          </a:p>
        </p:txBody>
      </p:sp>
      <p:sp>
        <p:nvSpPr>
          <p:cNvPr id="4" name="Segnaposto numero diapositiva 3"/>
          <p:cNvSpPr>
            <a:spLocks noGrp="1"/>
          </p:cNvSpPr>
          <p:nvPr>
            <p:ph type="sldNum" sz="quarter" idx="12"/>
          </p:nvPr>
        </p:nvSpPr>
        <p:spPr/>
        <p:txBody>
          <a:bodyPr/>
          <a:lstStyle/>
          <a:p>
            <a:fld id="{636FC043-2B80-49F1-AC42-A292737F8566}" type="slidenum">
              <a:rPr lang="it-CH" smtClean="0"/>
              <a:pPr/>
              <a:t>81</a:t>
            </a:fld>
            <a:endParaRPr lang="it-CH"/>
          </a:p>
        </p:txBody>
      </p:sp>
      <p:pic>
        <p:nvPicPr>
          <p:cNvPr id="30722" name="Picture 2"/>
          <p:cNvPicPr>
            <a:picLocks noChangeAspect="1" noChangeArrowheads="1"/>
          </p:cNvPicPr>
          <p:nvPr/>
        </p:nvPicPr>
        <p:blipFill>
          <a:blip r:embed="rId2"/>
          <a:srcRect/>
          <a:stretch>
            <a:fillRect/>
          </a:stretch>
        </p:blipFill>
        <p:spPr bwMode="auto">
          <a:xfrm>
            <a:off x="1409699" y="0"/>
            <a:ext cx="6686845" cy="6505575"/>
          </a:xfrm>
          <a:prstGeom prst="rect">
            <a:avLst/>
          </a:prstGeom>
          <a:noFill/>
          <a:ln w="9525">
            <a:noFill/>
            <a:miter lim="800000"/>
            <a:headEnd/>
            <a:tailEnd/>
          </a:ln>
          <a:effec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6C860F3-E2CE-4B2B-ACC9-651F193390CF}" type="datetime1">
              <a:rPr lang="it-CH" smtClean="0"/>
              <a:pPr/>
              <a:t>15.10.2017</a:t>
            </a:fld>
            <a:endParaRPr lang="it-CH"/>
          </a:p>
        </p:txBody>
      </p:sp>
      <p:sp>
        <p:nvSpPr>
          <p:cNvPr id="3" name="Segnaposto piè di pagina 2"/>
          <p:cNvSpPr>
            <a:spLocks noGrp="1"/>
          </p:cNvSpPr>
          <p:nvPr>
            <p:ph type="ftr" sz="quarter" idx="11"/>
          </p:nvPr>
        </p:nvSpPr>
        <p:spPr/>
        <p:txBody>
          <a:bodyPr/>
          <a:lstStyle/>
          <a:p>
            <a:r>
              <a:rPr lang="it-CH" smtClean="0"/>
              <a:t>Prof. M.D. Giancarlo PANTALEONI  Prorettore UNISRITA</a:t>
            </a:r>
            <a:endParaRPr lang="it-CH"/>
          </a:p>
        </p:txBody>
      </p:sp>
      <p:sp>
        <p:nvSpPr>
          <p:cNvPr id="4" name="Segnaposto numero diapositiva 3"/>
          <p:cNvSpPr>
            <a:spLocks noGrp="1"/>
          </p:cNvSpPr>
          <p:nvPr>
            <p:ph type="sldNum" sz="quarter" idx="12"/>
          </p:nvPr>
        </p:nvSpPr>
        <p:spPr/>
        <p:txBody>
          <a:bodyPr/>
          <a:lstStyle/>
          <a:p>
            <a:fld id="{636FC043-2B80-49F1-AC42-A292737F8566}" type="slidenum">
              <a:rPr lang="it-CH" smtClean="0"/>
              <a:pPr/>
              <a:t>82</a:t>
            </a:fld>
            <a:endParaRPr lang="it-CH"/>
          </a:p>
        </p:txBody>
      </p:sp>
      <p:sp>
        <p:nvSpPr>
          <p:cNvPr id="5" name="Rettangolo 4"/>
          <p:cNvSpPr/>
          <p:nvPr/>
        </p:nvSpPr>
        <p:spPr>
          <a:xfrm>
            <a:off x="0" y="714356"/>
            <a:ext cx="9144000" cy="5878532"/>
          </a:xfrm>
          <a:prstGeom prst="rect">
            <a:avLst/>
          </a:prstGeom>
        </p:spPr>
        <p:txBody>
          <a:bodyPr wrap="square">
            <a:spAutoFit/>
          </a:bodyPr>
          <a:lstStyle/>
          <a:p>
            <a:pPr fontAlgn="base"/>
            <a:r>
              <a:rPr lang="it-CH" sz="2800" b="1" dirty="0"/>
              <a:t>Target 3.9</a:t>
            </a:r>
            <a:r>
              <a:rPr lang="it-CH" sz="2800" b="1" dirty="0" smtClean="0"/>
              <a:t>:</a:t>
            </a:r>
          </a:p>
          <a:p>
            <a:pPr fontAlgn="base"/>
            <a:r>
              <a:rPr lang="it-CH" sz="2800" b="1" dirty="0" smtClean="0"/>
              <a:t> </a:t>
            </a:r>
            <a:r>
              <a:rPr lang="it-CH" sz="4000" b="1" dirty="0"/>
              <a:t>entro il 2030</a:t>
            </a:r>
            <a:r>
              <a:rPr lang="it-CH" sz="2800" b="1" dirty="0"/>
              <a:t>, ridurre sostanzialmente il numero di morti e malattie provenienti da </a:t>
            </a:r>
            <a:r>
              <a:rPr lang="it-CH" sz="2800" b="1" dirty="0" smtClean="0"/>
              <a:t>&lt;&lt;&gt;&gt;.</a:t>
            </a:r>
            <a:r>
              <a:rPr lang="it-CH" sz="2800" b="1" dirty="0" smtClean="0">
                <a:solidFill>
                  <a:srgbClr val="C00000"/>
                </a:solidFill>
                <a:effectLst>
                  <a:outerShdw blurRad="38100" dist="38100" dir="2700000" algn="tl">
                    <a:srgbClr val="000000">
                      <a:alpha val="43137"/>
                    </a:srgbClr>
                  </a:outerShdw>
                </a:effectLst>
              </a:rPr>
              <a:t> sostanze chimiche pericolose e dall'inquinamento atmosferico, dell'acqua e del suolo e della contaminazione.</a:t>
            </a:r>
            <a:endParaRPr lang="it-CH" sz="2800" b="1" dirty="0"/>
          </a:p>
          <a:p>
            <a:pPr fontAlgn="base"/>
            <a:r>
              <a:rPr lang="it-CH" sz="2800" dirty="0"/>
              <a:t>Nel 2012 l'inquinamento atmosferico interno ed esterno ha causato circa 6,5 ​​milioni di morti a livello mondiale, ossia l'11,6% di tutte le morti. La regione occidentale del Pacifico ha portato il maggior peso di queste morti.</a:t>
            </a:r>
          </a:p>
          <a:p>
            <a:pPr fontAlgn="base"/>
            <a:r>
              <a:rPr lang="it-CH" sz="2800" dirty="0"/>
              <a:t>L'acqua, i servizi igienici e la mancanza di igiene non responsabili sono stati responsabili di circa 871 000 decessi nel 2012. La maggior parte di queste morti erano nella regione africana e nella regione del Sud-Est asiatico.</a:t>
            </a:r>
          </a:p>
        </p:txBody>
      </p:sp>
      <p:sp>
        <p:nvSpPr>
          <p:cNvPr id="6" name="CasellaDiTesto 5"/>
          <p:cNvSpPr txBox="1"/>
          <p:nvPr/>
        </p:nvSpPr>
        <p:spPr>
          <a:xfrm>
            <a:off x="285720" y="142852"/>
            <a:ext cx="8643998" cy="738664"/>
          </a:xfrm>
          <a:prstGeom prst="rect">
            <a:avLst/>
          </a:prstGeom>
          <a:noFill/>
        </p:spPr>
        <p:txBody>
          <a:bodyPr wrap="square" rtlCol="0">
            <a:spAutoFit/>
          </a:bodyPr>
          <a:lstStyle/>
          <a:p>
            <a:r>
              <a:rPr lang="it-CH" dirty="0" smtClean="0">
                <a:hlinkClick r:id="rId2"/>
              </a:rPr>
              <a:t>http://www.</a:t>
            </a:r>
            <a:r>
              <a:rPr lang="it-CH" sz="2400" b="1" dirty="0" smtClean="0">
                <a:hlinkClick r:id="rId2"/>
              </a:rPr>
              <a:t>who.int</a:t>
            </a:r>
            <a:r>
              <a:rPr lang="it-CH" dirty="0" smtClean="0">
                <a:hlinkClick r:id="rId2"/>
              </a:rPr>
              <a:t>/</a:t>
            </a:r>
            <a:r>
              <a:rPr lang="it-CH" dirty="0" err="1" smtClean="0">
                <a:hlinkClick r:id="rId2"/>
              </a:rPr>
              <a:t>mediacentre</a:t>
            </a:r>
            <a:r>
              <a:rPr lang="it-CH" dirty="0" smtClean="0">
                <a:hlinkClick r:id="rId2"/>
              </a:rPr>
              <a:t>/news/</a:t>
            </a:r>
            <a:r>
              <a:rPr lang="it-CH" dirty="0" err="1" smtClean="0">
                <a:hlinkClick r:id="rId2"/>
              </a:rPr>
              <a:t>releases</a:t>
            </a:r>
            <a:r>
              <a:rPr lang="it-CH" dirty="0" smtClean="0">
                <a:hlinkClick r:id="rId2"/>
              </a:rPr>
              <a:t>/2017/</a:t>
            </a:r>
            <a:r>
              <a:rPr lang="it-CH" dirty="0" err="1" smtClean="0">
                <a:hlinkClick r:id="rId2"/>
              </a:rPr>
              <a:t>half-deaths-recorded</a:t>
            </a:r>
            <a:r>
              <a:rPr lang="it-CH" dirty="0" smtClean="0">
                <a:hlinkClick r:id="rId2"/>
              </a:rPr>
              <a:t>/en/</a:t>
            </a:r>
            <a:endParaRPr lang="it-CH" dirty="0" smtClean="0"/>
          </a:p>
          <a:p>
            <a:endParaRPr lang="it-CH"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36FEEF7B-79F1-47CE-A1BB-5F44D2F65769}" type="datetime1">
              <a:rPr lang="it-CH" smtClean="0"/>
              <a:pPr/>
              <a:t>15.10.2017</a:t>
            </a:fld>
            <a:endParaRPr lang="it-CH"/>
          </a:p>
        </p:txBody>
      </p:sp>
      <p:sp>
        <p:nvSpPr>
          <p:cNvPr id="3" name="Segnaposto piè di pagina 2"/>
          <p:cNvSpPr>
            <a:spLocks noGrp="1"/>
          </p:cNvSpPr>
          <p:nvPr>
            <p:ph type="ftr" sz="quarter" idx="11"/>
          </p:nvPr>
        </p:nvSpPr>
        <p:spPr/>
        <p:txBody>
          <a:bodyPr/>
          <a:lstStyle/>
          <a:p>
            <a:r>
              <a:rPr lang="it-CH" smtClean="0"/>
              <a:t>Prof. M.D. Giancarlo PANTALEONI  Prorettore UNISRITA</a:t>
            </a:r>
            <a:endParaRPr lang="it-CH"/>
          </a:p>
        </p:txBody>
      </p:sp>
      <p:sp>
        <p:nvSpPr>
          <p:cNvPr id="4" name="Segnaposto numero diapositiva 3"/>
          <p:cNvSpPr>
            <a:spLocks noGrp="1"/>
          </p:cNvSpPr>
          <p:nvPr>
            <p:ph type="sldNum" sz="quarter" idx="12"/>
          </p:nvPr>
        </p:nvSpPr>
        <p:spPr/>
        <p:txBody>
          <a:bodyPr/>
          <a:lstStyle/>
          <a:p>
            <a:fld id="{636FC043-2B80-49F1-AC42-A292737F8566}" type="slidenum">
              <a:rPr lang="it-CH" smtClean="0"/>
              <a:pPr/>
              <a:t>83</a:t>
            </a:fld>
            <a:endParaRPr lang="it-CH"/>
          </a:p>
        </p:txBody>
      </p:sp>
      <p:sp>
        <p:nvSpPr>
          <p:cNvPr id="6" name="CasellaDiTesto 5"/>
          <p:cNvSpPr txBox="1"/>
          <p:nvPr/>
        </p:nvSpPr>
        <p:spPr>
          <a:xfrm>
            <a:off x="0" y="0"/>
            <a:ext cx="9144000" cy="5570756"/>
          </a:xfrm>
          <a:prstGeom prst="rect">
            <a:avLst/>
          </a:prstGeom>
          <a:noFill/>
        </p:spPr>
        <p:txBody>
          <a:bodyPr wrap="square" rtlCol="0">
            <a:spAutoFit/>
          </a:bodyPr>
          <a:lstStyle/>
          <a:p>
            <a:pPr algn="ctr"/>
            <a:r>
              <a:rPr lang="it-CH" dirty="0" smtClean="0"/>
              <a:t> </a:t>
            </a:r>
            <a:r>
              <a:rPr lang="it-CH" sz="2800" dirty="0" smtClean="0"/>
              <a:t>CONCLUSIONI SPECIFICHE URGENTI Farmacotossicologiche</a:t>
            </a:r>
          </a:p>
          <a:p>
            <a:pPr algn="ctr"/>
            <a:r>
              <a:rPr lang="it-CH" sz="2800" dirty="0" smtClean="0"/>
              <a:t>  e di Interazioni anche</a:t>
            </a:r>
          </a:p>
          <a:p>
            <a:pPr algn="ctr"/>
            <a:r>
              <a:rPr lang="it-CH" sz="2800" dirty="0" smtClean="0"/>
              <a:t> con Tossici ambientali assunti volontariamente </a:t>
            </a:r>
          </a:p>
          <a:p>
            <a:pPr algn="ctr"/>
            <a:r>
              <a:rPr lang="it-CH" sz="2800" dirty="0" smtClean="0"/>
              <a:t>od involontariamente..:…</a:t>
            </a:r>
          </a:p>
          <a:p>
            <a:pPr algn="ctr"/>
            <a:r>
              <a:rPr lang="it-CH" sz="2800" dirty="0" smtClean="0"/>
              <a:t>PER DIMINUIRE IL </a:t>
            </a:r>
          </a:p>
          <a:p>
            <a:pPr algn="ctr"/>
            <a:r>
              <a:rPr lang="it-CH" sz="2800" dirty="0" smtClean="0"/>
              <a:t>&lt;&lt;DANNO DA INAPPROPRIATO USO DEI FARMACI&gt;&gt;: </a:t>
            </a:r>
          </a:p>
          <a:p>
            <a:pPr algn="ctr"/>
            <a:r>
              <a:rPr lang="it-CH" sz="2800" dirty="0" smtClean="0"/>
              <a:t>LEGGE SANITARIA  </a:t>
            </a:r>
            <a:r>
              <a:rPr lang="it-CH" sz="2800" dirty="0" err="1" smtClean="0"/>
              <a:t>DI</a:t>
            </a:r>
            <a:r>
              <a:rPr lang="it-CH" sz="2800" dirty="0" smtClean="0"/>
              <a:t> STATO URGENTE:</a:t>
            </a:r>
          </a:p>
          <a:p>
            <a:pPr algn="ctr"/>
            <a:r>
              <a:rPr lang="it-CH" sz="2800" dirty="0" smtClean="0"/>
              <a:t> </a:t>
            </a:r>
            <a:r>
              <a:rPr lang="it-CH" sz="2800" b="1" dirty="0" smtClean="0">
                <a:solidFill>
                  <a:srgbClr val="FF0000"/>
                </a:solidFill>
                <a:effectLst>
                  <a:outerShdw blurRad="38100" dist="38100" dir="2700000" algn="tl">
                    <a:srgbClr val="000000">
                      <a:alpha val="43137"/>
                    </a:srgbClr>
                  </a:outerShdw>
                </a:effectLst>
              </a:rPr>
              <a:t>&lt;&lt;</a:t>
            </a:r>
            <a:r>
              <a:rPr lang="it-CH" sz="3200" b="1" dirty="0" smtClean="0">
                <a:solidFill>
                  <a:srgbClr val="FF0000"/>
                </a:solidFill>
                <a:effectLst>
                  <a:outerShdw blurRad="38100" dist="38100" dir="2700000" algn="tl">
                    <a:srgbClr val="000000">
                      <a:alpha val="43137"/>
                    </a:srgbClr>
                  </a:outerShdw>
                </a:effectLst>
              </a:rPr>
              <a:t>Obbligo del controllo Farmacologico Clinico </a:t>
            </a:r>
          </a:p>
          <a:p>
            <a:pPr algn="ctr"/>
            <a:r>
              <a:rPr lang="it-CH" sz="3200" b="1" dirty="0" smtClean="0">
                <a:solidFill>
                  <a:srgbClr val="FF0000"/>
                </a:solidFill>
                <a:effectLst>
                  <a:outerShdw blurRad="38100" dist="38100" dir="2700000" algn="tl">
                    <a:srgbClr val="000000">
                      <a:alpha val="43137"/>
                    </a:srgbClr>
                  </a:outerShdw>
                </a:effectLst>
              </a:rPr>
              <a:t>degli steady-state concentrations of </a:t>
            </a:r>
            <a:r>
              <a:rPr lang="it-CH" sz="3200" b="1" dirty="0" err="1" smtClean="0">
                <a:solidFill>
                  <a:srgbClr val="FF0000"/>
                </a:solidFill>
                <a:effectLst>
                  <a:outerShdw blurRad="38100" dist="38100" dir="2700000" algn="tl">
                    <a:srgbClr val="000000">
                      <a:alpha val="43137"/>
                    </a:srgbClr>
                  </a:outerShdw>
                </a:effectLst>
              </a:rPr>
              <a:t>drugs</a:t>
            </a:r>
            <a:r>
              <a:rPr lang="it-CH" sz="3200" b="1" dirty="0" smtClean="0">
                <a:solidFill>
                  <a:srgbClr val="FF0000"/>
                </a:solidFill>
                <a:effectLst>
                  <a:outerShdw blurRad="38100" dist="38100" dir="2700000" algn="tl">
                    <a:srgbClr val="000000">
                      <a:alpha val="43137"/>
                    </a:srgbClr>
                  </a:outerShdw>
                </a:effectLst>
              </a:rPr>
              <a:t>&gt;&gt;</a:t>
            </a:r>
          </a:p>
          <a:p>
            <a:pPr algn="ctr"/>
            <a:endParaRPr lang="it-CH" sz="3200" b="1" dirty="0" smtClean="0"/>
          </a:p>
          <a:p>
            <a:pPr algn="ctr"/>
            <a:r>
              <a:rPr lang="it-CH" sz="3200" b="1" dirty="0" smtClean="0"/>
              <a:t> in ogni Ospedale e Centro di Cura Italiano ed Europeo</a:t>
            </a:r>
            <a:endParaRPr lang="it-CH" b="1" dirty="0" smtClean="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519EC60-20B0-47AC-96F4-1AB774825B27}" type="datetime1">
              <a:rPr lang="it-CH" smtClean="0"/>
              <a:pPr/>
              <a:t>15.10.2017</a:t>
            </a:fld>
            <a:endParaRPr lang="it-CH"/>
          </a:p>
        </p:txBody>
      </p:sp>
      <p:sp>
        <p:nvSpPr>
          <p:cNvPr id="3" name="Segnaposto piè di pagina 2"/>
          <p:cNvSpPr>
            <a:spLocks noGrp="1"/>
          </p:cNvSpPr>
          <p:nvPr>
            <p:ph type="ftr" sz="quarter" idx="11"/>
          </p:nvPr>
        </p:nvSpPr>
        <p:spPr/>
        <p:txBody>
          <a:bodyPr/>
          <a:lstStyle/>
          <a:p>
            <a:r>
              <a:rPr lang="it-CH" smtClean="0"/>
              <a:t>Prof. M.D. Giancarlo PANTALEONI  Prorettore UNISRITA</a:t>
            </a:r>
            <a:endParaRPr lang="it-CH"/>
          </a:p>
        </p:txBody>
      </p:sp>
      <p:sp>
        <p:nvSpPr>
          <p:cNvPr id="4" name="Segnaposto numero diapositiva 3"/>
          <p:cNvSpPr>
            <a:spLocks noGrp="1"/>
          </p:cNvSpPr>
          <p:nvPr>
            <p:ph type="sldNum" sz="quarter" idx="12"/>
          </p:nvPr>
        </p:nvSpPr>
        <p:spPr/>
        <p:txBody>
          <a:bodyPr/>
          <a:lstStyle/>
          <a:p>
            <a:fld id="{636FC043-2B80-49F1-AC42-A292737F8566}" type="slidenum">
              <a:rPr lang="it-CH" smtClean="0"/>
              <a:pPr/>
              <a:t>84</a:t>
            </a:fld>
            <a:endParaRPr lang="it-CH"/>
          </a:p>
        </p:txBody>
      </p:sp>
      <p:pic>
        <p:nvPicPr>
          <p:cNvPr id="100354" name="Picture 2"/>
          <p:cNvPicPr>
            <a:picLocks noChangeAspect="1" noChangeArrowheads="1"/>
          </p:cNvPicPr>
          <p:nvPr/>
        </p:nvPicPr>
        <p:blipFill>
          <a:blip r:embed="rId2"/>
          <a:srcRect/>
          <a:stretch>
            <a:fillRect/>
          </a:stretch>
        </p:blipFill>
        <p:spPr bwMode="auto">
          <a:xfrm>
            <a:off x="-52691" y="0"/>
            <a:ext cx="9196691" cy="5786478"/>
          </a:xfrm>
          <a:prstGeom prst="rect">
            <a:avLst/>
          </a:prstGeom>
          <a:noFill/>
          <a:ln w="9525">
            <a:noFill/>
            <a:miter lim="800000"/>
            <a:headEnd/>
            <a:tailEnd/>
          </a:ln>
          <a:effec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519EC60-20B0-47AC-96F4-1AB774825B27}" type="datetime1">
              <a:rPr lang="it-CH" smtClean="0"/>
              <a:pPr/>
              <a:t>15.10.2017</a:t>
            </a:fld>
            <a:endParaRPr lang="it-CH"/>
          </a:p>
        </p:txBody>
      </p:sp>
      <p:sp>
        <p:nvSpPr>
          <p:cNvPr id="3" name="Segnaposto piè di pagina 2"/>
          <p:cNvSpPr>
            <a:spLocks noGrp="1"/>
          </p:cNvSpPr>
          <p:nvPr>
            <p:ph type="ftr" sz="quarter" idx="11"/>
          </p:nvPr>
        </p:nvSpPr>
        <p:spPr/>
        <p:txBody>
          <a:bodyPr/>
          <a:lstStyle/>
          <a:p>
            <a:r>
              <a:rPr lang="it-CH" smtClean="0"/>
              <a:t>Prof. M.D. Giancarlo PANTALEONI  Prorettore UNISRITA</a:t>
            </a:r>
            <a:endParaRPr lang="it-CH"/>
          </a:p>
        </p:txBody>
      </p:sp>
      <p:sp>
        <p:nvSpPr>
          <p:cNvPr id="4" name="Segnaposto numero diapositiva 3"/>
          <p:cNvSpPr>
            <a:spLocks noGrp="1"/>
          </p:cNvSpPr>
          <p:nvPr>
            <p:ph type="sldNum" sz="quarter" idx="12"/>
          </p:nvPr>
        </p:nvSpPr>
        <p:spPr/>
        <p:txBody>
          <a:bodyPr/>
          <a:lstStyle/>
          <a:p>
            <a:fld id="{636FC043-2B80-49F1-AC42-A292737F8566}" type="slidenum">
              <a:rPr lang="it-CH" smtClean="0"/>
              <a:pPr/>
              <a:t>85</a:t>
            </a:fld>
            <a:endParaRPr lang="it-CH"/>
          </a:p>
        </p:txBody>
      </p:sp>
      <p:sp>
        <p:nvSpPr>
          <p:cNvPr id="5" name="CasellaDiTesto 4"/>
          <p:cNvSpPr txBox="1"/>
          <p:nvPr/>
        </p:nvSpPr>
        <p:spPr>
          <a:xfrm>
            <a:off x="0" y="0"/>
            <a:ext cx="9144000" cy="1815882"/>
          </a:xfrm>
          <a:prstGeom prst="rect">
            <a:avLst/>
          </a:prstGeom>
          <a:noFill/>
        </p:spPr>
        <p:txBody>
          <a:bodyPr wrap="square" rtlCol="0">
            <a:spAutoFit/>
          </a:bodyPr>
          <a:lstStyle/>
          <a:p>
            <a:r>
              <a:rPr lang="it-CH" sz="4000" dirty="0" smtClean="0"/>
              <a:t>GRAZIE PER L’ATTENZIONE …. </a:t>
            </a:r>
          </a:p>
          <a:p>
            <a:r>
              <a:rPr lang="it-CH" sz="4000" dirty="0" smtClean="0"/>
              <a:t>… SIAMO A VOSTRA DISPOSIZIONE …!!!</a:t>
            </a:r>
          </a:p>
          <a:p>
            <a:r>
              <a:rPr lang="it-CH" sz="3200" dirty="0" smtClean="0">
                <a:hlinkClick r:id="rId2"/>
              </a:rPr>
              <a:t>http://www.unisrita.com/</a:t>
            </a:r>
            <a:endParaRPr lang="it-CH" sz="3200" dirty="0" smtClean="0"/>
          </a:p>
        </p:txBody>
      </p:sp>
      <p:pic>
        <p:nvPicPr>
          <p:cNvPr id="101378" name="Picture 2" descr="Risultati immagini per obiettivo da raggiungere universo di Cellule collaboranti sane"/>
          <p:cNvPicPr>
            <a:picLocks noChangeAspect="1" noChangeArrowheads="1"/>
          </p:cNvPicPr>
          <p:nvPr/>
        </p:nvPicPr>
        <p:blipFill>
          <a:blip r:embed="rId3"/>
          <a:srcRect/>
          <a:stretch>
            <a:fillRect/>
          </a:stretch>
        </p:blipFill>
        <p:spPr bwMode="auto">
          <a:xfrm>
            <a:off x="0" y="1928802"/>
            <a:ext cx="4714876" cy="4429156"/>
          </a:xfrm>
          <a:prstGeom prst="rect">
            <a:avLst/>
          </a:prstGeom>
          <a:noFill/>
        </p:spPr>
      </p:pic>
      <p:pic>
        <p:nvPicPr>
          <p:cNvPr id="101380" name="Picture 4" descr="Risultati immagini per ESSERE UMANO IDEALE"/>
          <p:cNvPicPr>
            <a:picLocks noChangeAspect="1" noChangeArrowheads="1"/>
          </p:cNvPicPr>
          <p:nvPr/>
        </p:nvPicPr>
        <p:blipFill>
          <a:blip r:embed="rId4"/>
          <a:srcRect/>
          <a:stretch>
            <a:fillRect/>
          </a:stretch>
        </p:blipFill>
        <p:spPr bwMode="auto">
          <a:xfrm>
            <a:off x="4714892" y="1928802"/>
            <a:ext cx="4429108" cy="4429108"/>
          </a:xfrm>
          <a:prstGeom prst="rect">
            <a:avLst/>
          </a:prstGeom>
          <a:noFill/>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519EC60-20B0-47AC-96F4-1AB774825B27}" type="datetime1">
              <a:rPr lang="it-CH" smtClean="0"/>
              <a:pPr/>
              <a:t>15.10.2017</a:t>
            </a:fld>
            <a:endParaRPr lang="it-CH"/>
          </a:p>
        </p:txBody>
      </p:sp>
      <p:sp>
        <p:nvSpPr>
          <p:cNvPr id="3" name="Segnaposto piè di pagina 2"/>
          <p:cNvSpPr>
            <a:spLocks noGrp="1"/>
          </p:cNvSpPr>
          <p:nvPr>
            <p:ph type="ftr" sz="quarter" idx="11"/>
          </p:nvPr>
        </p:nvSpPr>
        <p:spPr/>
        <p:txBody>
          <a:bodyPr/>
          <a:lstStyle/>
          <a:p>
            <a:r>
              <a:rPr lang="it-CH" dirty="0" smtClean="0"/>
              <a:t>Prof. M.D. Giancarlo PANTALEONI  Prorettore UNISRITA</a:t>
            </a:r>
            <a:endParaRPr lang="it-CH" dirty="0"/>
          </a:p>
        </p:txBody>
      </p:sp>
      <p:sp>
        <p:nvSpPr>
          <p:cNvPr id="4" name="Segnaposto numero diapositiva 3"/>
          <p:cNvSpPr>
            <a:spLocks noGrp="1"/>
          </p:cNvSpPr>
          <p:nvPr>
            <p:ph type="sldNum" sz="quarter" idx="12"/>
          </p:nvPr>
        </p:nvSpPr>
        <p:spPr/>
        <p:txBody>
          <a:bodyPr/>
          <a:lstStyle/>
          <a:p>
            <a:fld id="{636FC043-2B80-49F1-AC42-A292737F8566}" type="slidenum">
              <a:rPr lang="it-CH" smtClean="0"/>
              <a:pPr/>
              <a:t>86</a:t>
            </a:fld>
            <a:endParaRPr lang="it-CH"/>
          </a:p>
        </p:txBody>
      </p:sp>
      <p:pic>
        <p:nvPicPr>
          <p:cNvPr id="107522" name="Picture 2" descr="Risultati immagini per ESSERE UMANO IDEALE"/>
          <p:cNvPicPr>
            <a:picLocks noChangeAspect="1" noChangeArrowheads="1"/>
          </p:cNvPicPr>
          <p:nvPr/>
        </p:nvPicPr>
        <p:blipFill>
          <a:blip r:embed="rId2"/>
          <a:srcRect/>
          <a:stretch>
            <a:fillRect/>
          </a:stretch>
        </p:blipFill>
        <p:spPr bwMode="auto">
          <a:xfrm>
            <a:off x="0" y="0"/>
            <a:ext cx="4286248" cy="4286248"/>
          </a:xfrm>
          <a:prstGeom prst="rect">
            <a:avLst/>
          </a:prstGeom>
          <a:noFill/>
        </p:spPr>
      </p:pic>
      <p:pic>
        <p:nvPicPr>
          <p:cNvPr id="6" name="Picture 2" descr="Risultati immagini per obiettivo da raggiungere universo di Cellule collaboranti sane"/>
          <p:cNvPicPr>
            <a:picLocks noChangeAspect="1" noChangeArrowheads="1"/>
          </p:cNvPicPr>
          <p:nvPr/>
        </p:nvPicPr>
        <p:blipFill>
          <a:blip r:embed="rId3"/>
          <a:srcRect/>
          <a:stretch>
            <a:fillRect/>
          </a:stretch>
        </p:blipFill>
        <p:spPr bwMode="auto">
          <a:xfrm>
            <a:off x="4286248" y="0"/>
            <a:ext cx="4857752" cy="4214818"/>
          </a:xfrm>
          <a:prstGeom prst="rect">
            <a:avLst/>
          </a:prstGeom>
          <a:noFill/>
        </p:spPr>
      </p:pic>
      <p:sp>
        <p:nvSpPr>
          <p:cNvPr id="7" name="CasellaDiTesto 6"/>
          <p:cNvSpPr txBox="1"/>
          <p:nvPr/>
        </p:nvSpPr>
        <p:spPr>
          <a:xfrm>
            <a:off x="142844" y="4357694"/>
            <a:ext cx="8858312" cy="1754326"/>
          </a:xfrm>
          <a:prstGeom prst="rect">
            <a:avLst/>
          </a:prstGeom>
          <a:solidFill>
            <a:srgbClr val="FFFF00"/>
          </a:solidFill>
        </p:spPr>
        <p:txBody>
          <a:bodyPr wrap="square" rtlCol="0">
            <a:spAutoFit/>
          </a:bodyPr>
          <a:lstStyle/>
          <a:p>
            <a:r>
              <a:rPr lang="it-CH" b="1" u="sng" dirty="0" smtClean="0">
                <a:solidFill>
                  <a:srgbClr val="FF0000"/>
                </a:solidFill>
                <a:effectLst>
                  <a:outerShdw blurRad="38100" dist="38100" dir="2700000" algn="tl">
                    <a:srgbClr val="000000">
                      <a:alpha val="43137"/>
                    </a:srgbClr>
                  </a:outerShdw>
                </a:effectLst>
              </a:rPr>
              <a:t>OGNI ESSERE UMANO </a:t>
            </a:r>
            <a:r>
              <a:rPr lang="it-CH" dirty="0" smtClean="0"/>
              <a:t>è formato da un Universo di Cellula Collaboranti e Sane ereditate filogeneticamente. </a:t>
            </a:r>
          </a:p>
          <a:p>
            <a:r>
              <a:rPr lang="it-CH" b="1" u="sng" dirty="0" smtClean="0">
                <a:solidFill>
                  <a:srgbClr val="FF0000"/>
                </a:solidFill>
                <a:effectLst>
                  <a:outerShdw blurRad="38100" dist="38100" dir="2700000" algn="tl">
                    <a:srgbClr val="000000">
                      <a:alpha val="43137"/>
                    </a:srgbClr>
                  </a:outerShdw>
                </a:effectLst>
              </a:rPr>
              <a:t>OGNI INDIVIDUO UMANO </a:t>
            </a:r>
            <a:r>
              <a:rPr lang="it-CH" dirty="0" smtClean="0"/>
              <a:t>è una Cellula nata Sana e Collaborante per costituire l’UNIVERSO UMANO che prende il Nome di UMANITA’ e che per LEGGE FILOGENETICA deve conservare il Pianeta in cui vive SANO E COLLABORANTE … come vuole la sua &lt;&lt;Ontogenesi che riepiloga la Filogenesi&gt;&gt; ( G.Pantaleoni)</a:t>
            </a:r>
            <a:endParaRPr lang="it-CH"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34794030-8CC7-4E14-B84D-DB8B381B7CA1}" type="datetime1">
              <a:rPr lang="it-CH" smtClean="0"/>
              <a:pPr/>
              <a:t>15.10.2017</a:t>
            </a:fld>
            <a:endParaRPr lang="it-CH"/>
          </a:p>
        </p:txBody>
      </p:sp>
      <p:sp>
        <p:nvSpPr>
          <p:cNvPr id="3" name="Segnaposto piè di pagina 2"/>
          <p:cNvSpPr>
            <a:spLocks noGrp="1"/>
          </p:cNvSpPr>
          <p:nvPr>
            <p:ph type="ftr" sz="quarter" idx="11"/>
          </p:nvPr>
        </p:nvSpPr>
        <p:spPr/>
        <p:txBody>
          <a:bodyPr/>
          <a:lstStyle/>
          <a:p>
            <a:r>
              <a:rPr lang="it-CH" smtClean="0"/>
              <a:t>Prof. M.D. Giancarlo PANTALEONI  Prorettore UNISRITA</a:t>
            </a:r>
            <a:endParaRPr lang="it-CH"/>
          </a:p>
        </p:txBody>
      </p:sp>
      <p:sp>
        <p:nvSpPr>
          <p:cNvPr id="4" name="Segnaposto numero diapositiva 3"/>
          <p:cNvSpPr>
            <a:spLocks noGrp="1"/>
          </p:cNvSpPr>
          <p:nvPr>
            <p:ph type="sldNum" sz="quarter" idx="12"/>
          </p:nvPr>
        </p:nvSpPr>
        <p:spPr/>
        <p:txBody>
          <a:bodyPr/>
          <a:lstStyle/>
          <a:p>
            <a:fld id="{636FC043-2B80-49F1-AC42-A292737F8566}" type="slidenum">
              <a:rPr lang="it-CH" smtClean="0"/>
              <a:pPr/>
              <a:t>9</a:t>
            </a:fld>
            <a:endParaRPr lang="it-CH"/>
          </a:p>
        </p:txBody>
      </p:sp>
      <p:pic>
        <p:nvPicPr>
          <p:cNvPr id="43010" name="Picture 2"/>
          <p:cNvPicPr>
            <a:picLocks noChangeAspect="1" noChangeArrowheads="1"/>
          </p:cNvPicPr>
          <p:nvPr/>
        </p:nvPicPr>
        <p:blipFill>
          <a:blip r:embed="rId2"/>
          <a:srcRect/>
          <a:stretch>
            <a:fillRect/>
          </a:stretch>
        </p:blipFill>
        <p:spPr bwMode="auto">
          <a:xfrm>
            <a:off x="1000100" y="0"/>
            <a:ext cx="6429388" cy="5006254"/>
          </a:xfrm>
          <a:prstGeom prst="rect">
            <a:avLst/>
          </a:prstGeom>
          <a:noFill/>
          <a:ln w="9525">
            <a:noFill/>
            <a:miter lim="800000"/>
            <a:headEnd/>
            <a:tailEnd/>
          </a:ln>
          <a:effectLst/>
        </p:spPr>
      </p:pic>
      <p:sp>
        <p:nvSpPr>
          <p:cNvPr id="6" name="CasellaDiTesto 5"/>
          <p:cNvSpPr txBox="1"/>
          <p:nvPr/>
        </p:nvSpPr>
        <p:spPr>
          <a:xfrm>
            <a:off x="142844" y="5143512"/>
            <a:ext cx="9001156" cy="1200329"/>
          </a:xfrm>
          <a:prstGeom prst="rect">
            <a:avLst/>
          </a:prstGeom>
          <a:noFill/>
        </p:spPr>
        <p:txBody>
          <a:bodyPr wrap="square" rtlCol="0">
            <a:spAutoFit/>
          </a:bodyPr>
          <a:lstStyle/>
          <a:p>
            <a:r>
              <a:rPr lang="it-CH" dirty="0" smtClean="0"/>
              <a:t>Questo video mostra l'emissione di aerosol e il trasporto dal 1 ° settembre 2006 al 10 aprile 2007. Sono inclusi anche luoghi indicati da punti rossi e gialli, di incendi spontanei  e per </a:t>
            </a:r>
            <a:r>
              <a:rPr lang="it-CH" u="sng" dirty="0" smtClean="0"/>
              <a:t>DANNO ANTROPICO, </a:t>
            </a:r>
            <a:r>
              <a:rPr lang="it-CH" dirty="0" smtClean="0"/>
              <a:t>rilevate dallo strumento MODIS sui satelliti Terra e Acqua della NASA. Credito: NASA </a:t>
            </a:r>
            <a:r>
              <a:rPr lang="it-CH" dirty="0" err="1" smtClean="0"/>
              <a:t>Goddard</a:t>
            </a:r>
            <a:r>
              <a:rPr lang="it-CH" dirty="0" smtClean="0"/>
              <a:t> Space Flight Center. Scarica l'animazione </a:t>
            </a:r>
            <a:r>
              <a:rPr lang="it-CH" dirty="0" smtClean="0">
                <a:hlinkClick r:id="rId3"/>
              </a:rPr>
              <a:t>qui</a:t>
            </a:r>
            <a:r>
              <a:rPr lang="it-CH" dirty="0" smtClean="0"/>
              <a:t> </a:t>
            </a:r>
            <a:endParaRPr lang="it-CH" dirty="0"/>
          </a:p>
        </p:txBody>
      </p:sp>
    </p:spTree>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4999</TotalTime>
  <Words>3877</Words>
  <Application>Microsoft Office PowerPoint</Application>
  <PresentationFormat>Presentazione su schermo (4:3)</PresentationFormat>
  <Paragraphs>576</Paragraphs>
  <Slides>86</Slides>
  <Notes>1</Notes>
  <HiddenSlides>0</HiddenSlides>
  <MMClips>0</MMClips>
  <ScaleCrop>false</ScaleCrop>
  <HeadingPairs>
    <vt:vector size="4" baseType="variant">
      <vt:variant>
        <vt:lpstr>Tema</vt:lpstr>
      </vt:variant>
      <vt:variant>
        <vt:i4>1</vt:i4>
      </vt:variant>
      <vt:variant>
        <vt:lpstr>Titoli diapositive</vt:lpstr>
      </vt:variant>
      <vt:variant>
        <vt:i4>86</vt:i4>
      </vt:variant>
    </vt:vector>
  </HeadingPairs>
  <TitlesOfParts>
    <vt:vector size="87" baseType="lpstr">
      <vt:lpstr>Tema di Office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lpstr>Diapositiva 85</vt:lpstr>
      <vt:lpstr>Diapositiva 86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giancarlo</dc:creator>
  <cp:lastModifiedBy>Marco</cp:lastModifiedBy>
  <cp:revision>45</cp:revision>
  <dcterms:created xsi:type="dcterms:W3CDTF">2017-09-22T06:47:16Z</dcterms:created>
  <dcterms:modified xsi:type="dcterms:W3CDTF">2017-10-15T07:49:16Z</dcterms:modified>
</cp:coreProperties>
</file>