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8699" y="1377566"/>
            <a:ext cx="7806601" cy="998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72923" y="2628002"/>
            <a:ext cx="7798153" cy="7645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111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111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1111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2571594"/>
            <a:ext cx="9144000" cy="2572385"/>
          </a:xfrm>
          <a:custGeom>
            <a:avLst/>
            <a:gdLst/>
            <a:ahLst/>
            <a:cxnLst/>
            <a:rect l="l" t="t" r="r" b="b"/>
            <a:pathLst>
              <a:path w="9144000" h="2572385">
                <a:moveTo>
                  <a:pt x="0" y="2571894"/>
                </a:moveTo>
                <a:lnTo>
                  <a:pt x="9143981" y="2571894"/>
                </a:lnTo>
                <a:lnTo>
                  <a:pt x="9143981" y="0"/>
                </a:lnTo>
                <a:lnTo>
                  <a:pt x="0" y="0"/>
                </a:lnTo>
                <a:lnTo>
                  <a:pt x="0" y="25718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4760" y="1946037"/>
            <a:ext cx="7014479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11111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143339"/>
            <a:ext cx="9144000" cy="635"/>
          </a:xfrm>
          <a:custGeom>
            <a:avLst/>
            <a:gdLst/>
            <a:ahLst/>
            <a:cxnLst/>
            <a:rect l="l" t="t" r="r" b="b"/>
            <a:pathLst>
              <a:path w="9144000" h="635">
                <a:moveTo>
                  <a:pt x="0" y="149"/>
                </a:moveTo>
                <a:lnTo>
                  <a:pt x="9143981" y="149"/>
                </a:lnTo>
                <a:lnTo>
                  <a:pt x="9143981" y="0"/>
                </a:lnTo>
                <a:lnTo>
                  <a:pt x="0" y="0"/>
                </a:lnTo>
                <a:lnTo>
                  <a:pt x="0" y="1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-124" y="0"/>
            <a:ext cx="9144106" cy="4831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72973" y="2347235"/>
            <a:ext cx="5271770" cy="14903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dirty="0" sz="4800" spc="40">
                <a:solidFill>
                  <a:srgbClr val="FFFFFF"/>
                </a:solidFill>
                <a:latin typeface="Arial"/>
                <a:cs typeface="Arial"/>
              </a:rPr>
              <a:t>Elettrosmog,  </a:t>
            </a:r>
            <a:r>
              <a:rPr dirty="0" sz="4800" spc="25">
                <a:solidFill>
                  <a:srgbClr val="FFFFFF"/>
                </a:solidFill>
                <a:latin typeface="Arial"/>
                <a:cs typeface="Arial"/>
              </a:rPr>
              <a:t>Protezione </a:t>
            </a:r>
            <a:r>
              <a:rPr dirty="0" sz="4800" spc="-2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4800" spc="-3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800" spc="-65">
                <a:solidFill>
                  <a:srgbClr val="FFFFFF"/>
                </a:solidFill>
                <a:latin typeface="Arial"/>
                <a:cs typeface="Arial"/>
              </a:rPr>
              <a:t>Salute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031541"/>
            <a:ext cx="9144000" cy="1111885"/>
          </a:xfrm>
          <a:custGeom>
            <a:avLst/>
            <a:gdLst/>
            <a:ahLst/>
            <a:cxnLst/>
            <a:rect l="l" t="t" r="r" b="b"/>
            <a:pathLst>
              <a:path w="9144000" h="1111885">
                <a:moveTo>
                  <a:pt x="0" y="0"/>
                </a:moveTo>
                <a:lnTo>
                  <a:pt x="9143981" y="0"/>
                </a:lnTo>
                <a:lnTo>
                  <a:pt x="9143981" y="1111797"/>
                </a:lnTo>
                <a:lnTo>
                  <a:pt x="0" y="1111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403154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3981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4031541"/>
            <a:ext cx="9144000" cy="1111885"/>
          </a:xfrm>
          <a:custGeom>
            <a:avLst/>
            <a:gdLst/>
            <a:ahLst/>
            <a:cxnLst/>
            <a:rect l="l" t="t" r="r" b="b"/>
            <a:pathLst>
              <a:path w="9144000" h="1111885">
                <a:moveTo>
                  <a:pt x="9143981" y="1111797"/>
                </a:moveTo>
                <a:lnTo>
                  <a:pt x="0" y="111179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32423" y="4268070"/>
            <a:ext cx="2969895" cy="5022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latin typeface="Cambria"/>
                <a:cs typeface="Cambria"/>
              </a:rPr>
              <a:t>Prof. </a:t>
            </a:r>
            <a:r>
              <a:rPr dirty="0" sz="1800" spc="35">
                <a:latin typeface="Cambria"/>
                <a:cs typeface="Cambria"/>
              </a:rPr>
              <a:t>Bruno</a:t>
            </a:r>
            <a:r>
              <a:rPr dirty="0" sz="1800" spc="85">
                <a:latin typeface="Cambria"/>
                <a:cs typeface="Cambria"/>
              </a:rPr>
              <a:t> </a:t>
            </a:r>
            <a:r>
              <a:rPr dirty="0" sz="1800" spc="35">
                <a:latin typeface="Cambria"/>
                <a:cs typeface="Cambria"/>
              </a:rPr>
              <a:t>Brandimarte</a:t>
            </a:r>
            <a:endParaRPr sz="18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300" spc="0" i="1">
                <a:latin typeface="Trebuchet MS"/>
                <a:cs typeface="Trebuchet MS"/>
              </a:rPr>
              <a:t>Docente </a:t>
            </a:r>
            <a:r>
              <a:rPr dirty="0" sz="1300" spc="-50" i="1">
                <a:latin typeface="Trebuchet MS"/>
                <a:cs typeface="Trebuchet MS"/>
              </a:rPr>
              <a:t>di </a:t>
            </a:r>
            <a:r>
              <a:rPr dirty="0" sz="1300" spc="-20" i="1">
                <a:latin typeface="Trebuchet MS"/>
                <a:cs typeface="Trebuchet MS"/>
              </a:rPr>
              <a:t>Biofisica </a:t>
            </a:r>
            <a:r>
              <a:rPr dirty="0" sz="1300" i="1">
                <a:latin typeface="Trebuchet MS"/>
                <a:cs typeface="Trebuchet MS"/>
              </a:rPr>
              <a:t>Applicata</a:t>
            </a:r>
            <a:r>
              <a:rPr dirty="0" sz="1300" spc="-235" i="1">
                <a:latin typeface="Trebuchet MS"/>
                <a:cs typeface="Trebuchet MS"/>
              </a:rPr>
              <a:t> </a:t>
            </a:r>
            <a:r>
              <a:rPr dirty="0" sz="1300" spc="35" i="1">
                <a:latin typeface="Trebuchet MS"/>
                <a:cs typeface="Trebuchet MS"/>
              </a:rPr>
              <a:t>UNISRITA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18364" y="3955341"/>
            <a:ext cx="3195493" cy="11117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623" y="1194395"/>
            <a:ext cx="2751455" cy="998855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/>
              <a:t>Elettrosmog  </a:t>
            </a:r>
            <a:r>
              <a:rPr dirty="0" sz="3200" spc="35"/>
              <a:t>Protezionistica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29848" y="2445957"/>
            <a:ext cx="3174365" cy="1830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30">
                <a:solidFill>
                  <a:srgbClr val="111111"/>
                </a:solidFill>
                <a:latin typeface="Arial"/>
                <a:cs typeface="Arial"/>
              </a:rPr>
              <a:t>Elettrosmog </a:t>
            </a:r>
            <a:r>
              <a:rPr dirty="0" sz="1400" spc="-30">
                <a:solidFill>
                  <a:srgbClr val="111111"/>
                </a:solidFill>
                <a:latin typeface="Arial"/>
                <a:cs typeface="Arial"/>
              </a:rPr>
              <a:t>a </a:t>
            </a:r>
            <a:r>
              <a:rPr dirty="0" sz="1400" spc="25" b="1">
                <a:solidFill>
                  <a:srgbClr val="111111"/>
                </a:solidFill>
                <a:latin typeface="Lucida Sans"/>
                <a:cs typeface="Lucida Sans"/>
              </a:rPr>
              <a:t>BF </a:t>
            </a:r>
            <a:r>
              <a:rPr dirty="0" sz="1400" spc="25">
                <a:solidFill>
                  <a:srgbClr val="111111"/>
                </a:solidFill>
                <a:latin typeface="Arial"/>
                <a:cs typeface="Arial"/>
              </a:rPr>
              <a:t>(tipicamente</a:t>
            </a:r>
            <a:r>
              <a:rPr dirty="0" sz="1400" spc="-27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111111"/>
                </a:solidFill>
                <a:latin typeface="Arial"/>
                <a:cs typeface="Arial"/>
              </a:rPr>
              <a:t>a </a:t>
            </a:r>
            <a:r>
              <a:rPr dirty="0" sz="1400" spc="-60" b="1" i="1">
                <a:solidFill>
                  <a:srgbClr val="111111"/>
                </a:solidFill>
                <a:latin typeface="Trebuchet MS"/>
                <a:cs typeface="Trebuchet MS"/>
              </a:rPr>
              <a:t>50Hz</a:t>
            </a:r>
            <a:r>
              <a:rPr dirty="0" sz="1400" spc="-60">
                <a:solidFill>
                  <a:srgbClr val="111111"/>
                </a:solidFill>
                <a:latin typeface="Arial"/>
                <a:cs typeface="Arial"/>
              </a:rPr>
              <a:t>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1600"/>
              </a:lnSpc>
              <a:spcBef>
                <a:spcPts val="940"/>
              </a:spcBef>
            </a:pP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Definire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la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distanza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degli 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insediamenti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dagli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elettrodotti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</a:t>
            </a:r>
            <a:r>
              <a:rPr dirty="0" sz="1600" spc="-3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la 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normativa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della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dispersione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dagli 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elettrodomestici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misurata 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a </a:t>
            </a:r>
            <a:r>
              <a:rPr dirty="0" sz="1600" spc="25" b="1" i="1">
                <a:solidFill>
                  <a:srgbClr val="111111"/>
                </a:solidFill>
                <a:latin typeface="Trebuchet MS"/>
                <a:cs typeface="Trebuchet MS"/>
              </a:rPr>
              <a:t>50cm 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dagli</a:t>
            </a:r>
            <a:r>
              <a:rPr dirty="0" sz="1600" spc="-4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stessi.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5937" y="4884614"/>
            <a:ext cx="1485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0">
                <a:solidFill>
                  <a:srgbClr val="666666"/>
                </a:solidFill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69203" y="837765"/>
            <a:ext cx="339974" cy="340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6275"/>
          </a:xfrm>
          <a:custGeom>
            <a:avLst/>
            <a:gdLst/>
            <a:ahLst/>
            <a:cxnLst/>
            <a:rect l="l" t="t" r="r" b="b"/>
            <a:pathLst>
              <a:path w="9144000" h="676275">
                <a:moveTo>
                  <a:pt x="0" y="0"/>
                </a:moveTo>
                <a:lnTo>
                  <a:pt x="9143981" y="0"/>
                </a:lnTo>
                <a:lnTo>
                  <a:pt x="9143981" y="676198"/>
                </a:lnTo>
                <a:lnTo>
                  <a:pt x="0" y="6761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352397"/>
            <a:ext cx="9144000" cy="3791585"/>
          </a:xfrm>
          <a:custGeom>
            <a:avLst/>
            <a:gdLst/>
            <a:ahLst/>
            <a:cxnLst/>
            <a:rect l="l" t="t" r="r" b="b"/>
            <a:pathLst>
              <a:path w="9144000" h="3791585">
                <a:moveTo>
                  <a:pt x="0" y="0"/>
                </a:moveTo>
                <a:lnTo>
                  <a:pt x="9143981" y="0"/>
                </a:lnTo>
                <a:lnTo>
                  <a:pt x="9143981" y="3791092"/>
                </a:lnTo>
                <a:lnTo>
                  <a:pt x="0" y="37910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8099" y="4813665"/>
            <a:ext cx="8468360" cy="0"/>
          </a:xfrm>
          <a:custGeom>
            <a:avLst/>
            <a:gdLst/>
            <a:ahLst/>
            <a:cxnLst/>
            <a:rect l="l" t="t" r="r" b="b"/>
            <a:pathLst>
              <a:path w="8468360" h="0">
                <a:moveTo>
                  <a:pt x="0" y="0"/>
                </a:moveTo>
                <a:lnTo>
                  <a:pt x="846778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512176" y="4884614"/>
            <a:ext cx="1193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95">
                <a:solidFill>
                  <a:srgbClr val="666666"/>
                </a:solidFill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25664" y="2107155"/>
            <a:ext cx="508063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30"/>
              <a:t>Elettrosmog</a:t>
            </a:r>
            <a:r>
              <a:rPr dirty="0" sz="3200" spc="-125"/>
              <a:t> </a:t>
            </a:r>
            <a:r>
              <a:rPr dirty="0" sz="3200" spc="35"/>
              <a:t>Protezionistica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666598" y="2898769"/>
            <a:ext cx="7879715" cy="10121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Elettrosmog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da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antenne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trasmittenti,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dovranno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essere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11111"/>
                </a:solidFill>
                <a:latin typeface="Arial"/>
                <a:cs typeface="Arial"/>
              </a:rPr>
              <a:t>varie: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per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antenne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Marconiane 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andrà stabilita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la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distanza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minima dagli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insediamenti. </a:t>
            </a:r>
            <a:r>
              <a:rPr dirty="0" sz="1600" spc="-10">
                <a:solidFill>
                  <a:srgbClr val="111111"/>
                </a:solidFill>
                <a:latin typeface="Arial"/>
                <a:cs typeface="Arial"/>
              </a:rPr>
              <a:t>Per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antenne di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FM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o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telefonia 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andrà stabilita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l’altezza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dei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piloni </a:t>
            </a:r>
            <a:r>
              <a:rPr dirty="0" sz="1600" spc="60">
                <a:solidFill>
                  <a:srgbClr val="111111"/>
                </a:solidFill>
                <a:latin typeface="Arial"/>
                <a:cs typeface="Arial"/>
              </a:rPr>
              <a:t>ed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il </a:t>
            </a:r>
            <a:r>
              <a:rPr dirty="0" sz="1600" spc="55">
                <a:solidFill>
                  <a:srgbClr val="111111"/>
                </a:solidFill>
                <a:latin typeface="Arial"/>
                <a:cs typeface="Arial"/>
              </a:rPr>
              <a:t>progetto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dovrà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essere </a:t>
            </a:r>
            <a:r>
              <a:rPr dirty="0" sz="1600" spc="55">
                <a:solidFill>
                  <a:srgbClr val="111111"/>
                </a:solidFill>
                <a:latin typeface="Arial"/>
                <a:cs typeface="Arial"/>
              </a:rPr>
              <a:t>completato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con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la 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mappa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di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irraggiamento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se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60">
                <a:solidFill>
                  <a:srgbClr val="111111"/>
                </a:solidFill>
                <a:latin typeface="Arial"/>
                <a:cs typeface="Arial"/>
              </a:rPr>
              <a:t>del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caso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prevedere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una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schermatura.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623" y="1194395"/>
            <a:ext cx="2751455" cy="998855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/>
              <a:t>Elettrosmog  </a:t>
            </a:r>
            <a:r>
              <a:rPr dirty="0" sz="3200" spc="35"/>
              <a:t>Protezionistica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66598" y="2458096"/>
            <a:ext cx="3119755" cy="15074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Elettrosmog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proveniente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da 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telefoni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cellulari. Essendo 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provocato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da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dispositivi</a:t>
            </a:r>
            <a:r>
              <a:rPr dirty="0" sz="1600" spc="-20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personali 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è prevedibile unicamente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una 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protezionistica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con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sistemi 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personali</a:t>
            </a:r>
            <a:r>
              <a:rPr dirty="0" sz="1600" spc="-4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individuali.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3623" y="4884614"/>
            <a:ext cx="1333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solidFill>
                  <a:srgbClr val="666666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98" y="3182673"/>
            <a:ext cx="508063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30">
                <a:solidFill>
                  <a:srgbClr val="111111"/>
                </a:solidFill>
                <a:latin typeface="Arial"/>
                <a:cs typeface="Arial"/>
              </a:rPr>
              <a:t>Elettrosmog</a:t>
            </a:r>
            <a:r>
              <a:rPr dirty="0" sz="3200" spc="-12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200" spc="35">
                <a:solidFill>
                  <a:srgbClr val="111111"/>
                </a:solidFill>
                <a:latin typeface="Arial"/>
                <a:cs typeface="Arial"/>
              </a:rPr>
              <a:t>Protezionistica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198" y="3933534"/>
            <a:ext cx="7614284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Elettrosmog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Wi-Fi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111111"/>
                </a:solidFill>
                <a:latin typeface="Arial"/>
                <a:cs typeface="Arial"/>
              </a:rPr>
              <a:t>in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analogia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a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quanto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previsto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per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l’Elettrosmog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indicato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per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111111"/>
                </a:solidFill>
                <a:latin typeface="Arial"/>
                <a:cs typeface="Arial"/>
              </a:rPr>
              <a:t>i 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telefoni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cellulari,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-30">
                <a:solidFill>
                  <a:srgbClr val="111111"/>
                </a:solidFill>
                <a:latin typeface="Arial"/>
                <a:cs typeface="Arial"/>
              </a:rPr>
              <a:t>si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dovrà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procedere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con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una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protezionistica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5">
                <a:solidFill>
                  <a:srgbClr val="111111"/>
                </a:solidFill>
                <a:latin typeface="Arial"/>
                <a:cs typeface="Arial"/>
              </a:rPr>
              <a:t>dello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stesso</a:t>
            </a:r>
            <a:r>
              <a:rPr dirty="0" sz="1600" spc="-3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0">
                <a:solidFill>
                  <a:srgbClr val="111111"/>
                </a:solidFill>
                <a:latin typeface="Arial"/>
                <a:cs typeface="Arial"/>
              </a:rPr>
              <a:t>tipo.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623" y="1194395"/>
            <a:ext cx="2751455" cy="998855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/>
              <a:t>Elettrosmog  </a:t>
            </a:r>
            <a:r>
              <a:rPr dirty="0" sz="3200" spc="35"/>
              <a:t>Protezionistica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66598" y="2458096"/>
            <a:ext cx="3107055" cy="12598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Elettrosmog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da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emissioni</a:t>
            </a:r>
            <a:r>
              <a:rPr dirty="0" sz="1600" spc="-19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naturali  </a:t>
            </a:r>
            <a:r>
              <a:rPr dirty="0" sz="1600" spc="-30">
                <a:solidFill>
                  <a:srgbClr val="111111"/>
                </a:solidFill>
                <a:latin typeface="Arial"/>
                <a:cs typeface="Arial"/>
              </a:rPr>
              <a:t>si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prevede </a:t>
            </a:r>
            <a:r>
              <a:rPr dirty="0" sz="1600" spc="25">
                <a:solidFill>
                  <a:srgbClr val="111111"/>
                </a:solidFill>
                <a:latin typeface="Arial"/>
                <a:cs typeface="Arial"/>
              </a:rPr>
              <a:t>essenzialmente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una  misurazione </a:t>
            </a:r>
            <a:r>
              <a:rPr dirty="0" sz="1600" spc="50">
                <a:solidFill>
                  <a:srgbClr val="111111"/>
                </a:solidFill>
                <a:latin typeface="Arial"/>
                <a:cs typeface="Arial"/>
              </a:rPr>
              <a:t>delle </a:t>
            </a:r>
            <a:r>
              <a:rPr dirty="0" sz="1600" spc="5">
                <a:solidFill>
                  <a:srgbClr val="111111"/>
                </a:solidFill>
                <a:latin typeface="Arial"/>
                <a:cs typeface="Arial"/>
              </a:rPr>
              <a:t>stesse </a:t>
            </a:r>
            <a:r>
              <a:rPr dirty="0" sz="1600" spc="60">
                <a:solidFill>
                  <a:srgbClr val="111111"/>
                </a:solidFill>
                <a:latin typeface="Arial"/>
                <a:cs typeface="Arial"/>
              </a:rPr>
              <a:t>ed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uno  </a:t>
            </a:r>
            <a:r>
              <a:rPr dirty="0" sz="1600" spc="30">
                <a:solidFill>
                  <a:srgbClr val="111111"/>
                </a:solidFill>
                <a:latin typeface="Arial"/>
                <a:cs typeface="Arial"/>
              </a:rPr>
              <a:t>studio </a:t>
            </a:r>
            <a:r>
              <a:rPr dirty="0" sz="1600" spc="35">
                <a:solidFill>
                  <a:srgbClr val="111111"/>
                </a:solidFill>
                <a:latin typeface="Arial"/>
                <a:cs typeface="Arial"/>
              </a:rPr>
              <a:t>della </a:t>
            </a:r>
            <a:r>
              <a:rPr dirty="0" sz="1600" spc="15">
                <a:solidFill>
                  <a:srgbClr val="111111"/>
                </a:solidFill>
                <a:latin typeface="Arial"/>
                <a:cs typeface="Arial"/>
              </a:rPr>
              <a:t>protezionistica </a:t>
            </a:r>
            <a:r>
              <a:rPr dirty="0" sz="1600" spc="10">
                <a:solidFill>
                  <a:srgbClr val="111111"/>
                </a:solidFill>
                <a:latin typeface="Arial"/>
                <a:cs typeface="Arial"/>
              </a:rPr>
              <a:t>caso  </a:t>
            </a:r>
            <a:r>
              <a:rPr dirty="0" sz="1600" spc="40">
                <a:solidFill>
                  <a:srgbClr val="111111"/>
                </a:solidFill>
                <a:latin typeface="Arial"/>
                <a:cs typeface="Arial"/>
              </a:rPr>
              <a:t>per</a:t>
            </a:r>
            <a:r>
              <a:rPr dirty="0" sz="1600" spc="-4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111111"/>
                </a:solidFill>
                <a:latin typeface="Arial"/>
                <a:cs typeface="Arial"/>
              </a:rPr>
              <a:t>caso.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22661" y="4884614"/>
            <a:ext cx="1352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30">
                <a:solidFill>
                  <a:srgbClr val="666666"/>
                </a:solidFill>
                <a:latin typeface="Arial"/>
                <a:cs typeface="Arial"/>
              </a:rPr>
              <a:t>14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6275"/>
          </a:xfrm>
          <a:custGeom>
            <a:avLst/>
            <a:gdLst/>
            <a:ahLst/>
            <a:cxnLst/>
            <a:rect l="l" t="t" r="r" b="b"/>
            <a:pathLst>
              <a:path w="9144000" h="676275">
                <a:moveTo>
                  <a:pt x="0" y="0"/>
                </a:moveTo>
                <a:lnTo>
                  <a:pt x="9143981" y="0"/>
                </a:lnTo>
                <a:lnTo>
                  <a:pt x="9143981" y="676198"/>
                </a:lnTo>
                <a:lnTo>
                  <a:pt x="0" y="6761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-49" y="4813790"/>
            <a:ext cx="9144000" cy="330200"/>
          </a:xfrm>
          <a:custGeom>
            <a:avLst/>
            <a:gdLst/>
            <a:ahLst/>
            <a:cxnLst/>
            <a:rect l="l" t="t" r="r" b="b"/>
            <a:pathLst>
              <a:path w="9144000" h="330200">
                <a:moveTo>
                  <a:pt x="0" y="329699"/>
                </a:moveTo>
                <a:lnTo>
                  <a:pt x="9143981" y="329699"/>
                </a:lnTo>
                <a:lnTo>
                  <a:pt x="9143981" y="0"/>
                </a:lnTo>
                <a:lnTo>
                  <a:pt x="0" y="0"/>
                </a:lnTo>
                <a:lnTo>
                  <a:pt x="0" y="329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09328" y="4884614"/>
            <a:ext cx="1250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70">
                <a:solidFill>
                  <a:srgbClr val="666666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8524" y="1461016"/>
            <a:ext cx="3522979" cy="998855"/>
          </a:xfrm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35"/>
              </a:spcBef>
            </a:pPr>
            <a:r>
              <a:rPr dirty="0" sz="3200" spc="25">
                <a:solidFill>
                  <a:srgbClr val="FFFFFF"/>
                </a:solidFill>
              </a:rPr>
              <a:t>Elettrosmog,  </a:t>
            </a:r>
            <a:r>
              <a:rPr dirty="0" sz="3200" spc="10">
                <a:solidFill>
                  <a:srgbClr val="FFFFFF"/>
                </a:solidFill>
              </a:rPr>
              <a:t>Protezione </a:t>
            </a:r>
            <a:r>
              <a:rPr dirty="0" sz="3200" spc="-165">
                <a:solidFill>
                  <a:srgbClr val="FFFFFF"/>
                </a:solidFill>
              </a:rPr>
              <a:t>e</a:t>
            </a:r>
            <a:r>
              <a:rPr dirty="0" sz="3200" spc="-290">
                <a:solidFill>
                  <a:srgbClr val="FFFFFF"/>
                </a:solidFill>
              </a:rPr>
              <a:t> </a:t>
            </a:r>
            <a:r>
              <a:rPr dirty="0" sz="3200" spc="-45">
                <a:solidFill>
                  <a:srgbClr val="FFFFFF"/>
                </a:solidFill>
              </a:rPr>
              <a:t>Salute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08524" y="2839095"/>
            <a:ext cx="3327400" cy="15074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Studi </a:t>
            </a:r>
            <a:r>
              <a:rPr dirty="0" sz="1600" spc="50">
                <a:solidFill>
                  <a:srgbClr val="FFFFFF"/>
                </a:solidFill>
                <a:latin typeface="Arial"/>
                <a:cs typeface="Arial"/>
              </a:rPr>
              <a:t>condotti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dal </a:t>
            </a:r>
            <a:r>
              <a:rPr dirty="0" sz="1600" spc="-55" b="1">
                <a:solidFill>
                  <a:srgbClr val="FFFFFF"/>
                </a:solidFill>
                <a:latin typeface="Lucida Sans"/>
                <a:cs typeface="Lucida Sans"/>
              </a:rPr>
              <a:t>Prof. M. </a:t>
            </a:r>
            <a:r>
              <a:rPr dirty="0" sz="1600" spc="-50" b="1">
                <a:solidFill>
                  <a:srgbClr val="FFFFFF"/>
                </a:solidFill>
                <a:latin typeface="Lucida Sans"/>
                <a:cs typeface="Lucida Sans"/>
              </a:rPr>
              <a:t>Severini  </a:t>
            </a:r>
            <a:r>
              <a:rPr dirty="0" sz="1600" spc="50" i="1">
                <a:solidFill>
                  <a:srgbClr val="FFFFFF"/>
                </a:solidFill>
                <a:latin typeface="Trebuchet MS"/>
                <a:cs typeface="Trebuchet MS"/>
              </a:rPr>
              <a:t>(CNR/Un</a:t>
            </a:r>
            <a:r>
              <a:rPr dirty="0" sz="1600" spc="-36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-5" i="1">
                <a:solidFill>
                  <a:srgbClr val="FFFFFF"/>
                </a:solidFill>
                <a:latin typeface="Trebuchet MS"/>
                <a:cs typeface="Trebuchet MS"/>
              </a:rPr>
              <a:t>Della </a:t>
            </a:r>
            <a:r>
              <a:rPr dirty="0" sz="1600" spc="-10" i="1">
                <a:solidFill>
                  <a:srgbClr val="FFFFFF"/>
                </a:solidFill>
                <a:latin typeface="Trebuchet MS"/>
                <a:cs typeface="Trebuchet MS"/>
              </a:rPr>
              <a:t>Tuscia) </a:t>
            </a:r>
            <a:r>
              <a:rPr dirty="0" sz="1600" spc="5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apparati  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studiati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dal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5" b="1">
                <a:solidFill>
                  <a:srgbClr val="FFFFFF"/>
                </a:solidFill>
                <a:latin typeface="Lucida Sans"/>
                <a:cs typeface="Lucida Sans"/>
              </a:rPr>
              <a:t>Prof.</a:t>
            </a:r>
            <a:r>
              <a:rPr dirty="0" sz="1600" spc="-14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600" spc="15" b="1">
                <a:solidFill>
                  <a:srgbClr val="FFFFFF"/>
                </a:solidFill>
                <a:latin typeface="Lucida Sans"/>
                <a:cs typeface="Lucida Sans"/>
              </a:rPr>
              <a:t>B.</a:t>
            </a:r>
            <a:r>
              <a:rPr dirty="0" sz="1600" spc="-140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600" spc="-45" b="1">
                <a:solidFill>
                  <a:srgbClr val="FFFFFF"/>
                </a:solidFill>
                <a:latin typeface="Lucida Sans"/>
                <a:cs typeface="Lucida Sans"/>
              </a:rPr>
              <a:t>Brandimarte</a:t>
            </a:r>
            <a:r>
              <a:rPr dirty="0" sz="1600" spc="-14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tra  il </a:t>
            </a:r>
            <a:r>
              <a:rPr dirty="0" u="sng" sz="1600" spc="6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2000</a:t>
            </a:r>
            <a:r>
              <a:rPr dirty="0" sz="1600" spc="60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ed </a:t>
            </a:r>
            <a:r>
              <a:rPr dirty="0" u="sng" sz="1600" spc="-1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2010</a:t>
            </a:r>
            <a:r>
              <a:rPr dirty="0" sz="1600" spc="-15" i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hanno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evidenziato 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evidenti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effetti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metabolici </a:t>
            </a:r>
            <a:r>
              <a:rPr dirty="0" sz="1600" spc="0">
                <a:solidFill>
                  <a:srgbClr val="FFFFFF"/>
                </a:solidFill>
                <a:latin typeface="Arial"/>
                <a:cs typeface="Arial"/>
              </a:rPr>
              <a:t>su 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girini</a:t>
            </a:r>
            <a:r>
              <a:rPr dirty="0" sz="1600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microorganismi.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76275"/>
          </a:xfrm>
          <a:custGeom>
            <a:avLst/>
            <a:gdLst/>
            <a:ahLst/>
            <a:cxnLst/>
            <a:rect l="l" t="t" r="r" b="b"/>
            <a:pathLst>
              <a:path w="9144000" h="676275">
                <a:moveTo>
                  <a:pt x="0" y="0"/>
                </a:moveTo>
                <a:lnTo>
                  <a:pt x="9143981" y="0"/>
                </a:lnTo>
                <a:lnTo>
                  <a:pt x="9143981" y="676198"/>
                </a:lnTo>
                <a:lnTo>
                  <a:pt x="0" y="6761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-49" y="4813790"/>
            <a:ext cx="9144000" cy="330200"/>
          </a:xfrm>
          <a:custGeom>
            <a:avLst/>
            <a:gdLst/>
            <a:ahLst/>
            <a:cxnLst/>
            <a:rect l="l" t="t" r="r" b="b"/>
            <a:pathLst>
              <a:path w="9144000" h="330200">
                <a:moveTo>
                  <a:pt x="0" y="329699"/>
                </a:moveTo>
                <a:lnTo>
                  <a:pt x="9143981" y="329699"/>
                </a:lnTo>
                <a:lnTo>
                  <a:pt x="9143981" y="0"/>
                </a:lnTo>
                <a:lnTo>
                  <a:pt x="0" y="0"/>
                </a:lnTo>
                <a:lnTo>
                  <a:pt x="0" y="329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02851" y="4884614"/>
            <a:ext cx="1384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20">
                <a:solidFill>
                  <a:srgbClr val="666666"/>
                </a:solidFill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8524" y="1461016"/>
            <a:ext cx="3740150" cy="998855"/>
          </a:xfrm>
          <a:prstGeom prst="rect"/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35"/>
              </a:spcBef>
            </a:pPr>
            <a:r>
              <a:rPr dirty="0" sz="3200" spc="35">
                <a:solidFill>
                  <a:srgbClr val="FFFFFF"/>
                </a:solidFill>
              </a:rPr>
              <a:t>Elettrosmog  </a:t>
            </a:r>
            <a:r>
              <a:rPr dirty="0" sz="3200" spc="-10">
                <a:solidFill>
                  <a:srgbClr val="FFFFFF"/>
                </a:solidFill>
              </a:rPr>
              <a:t>Proposta</a:t>
            </a:r>
            <a:r>
              <a:rPr dirty="0" sz="3200" spc="-16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Conclusiva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08524" y="2839095"/>
            <a:ext cx="3736975" cy="12598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Si </a:t>
            </a:r>
            <a:r>
              <a:rPr dirty="0" sz="1600" spc="30">
                <a:solidFill>
                  <a:srgbClr val="FFFFFF"/>
                </a:solidFill>
                <a:latin typeface="Arial"/>
                <a:cs typeface="Arial"/>
              </a:rPr>
              <a:t>propone,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coordinamento </a:t>
            </a:r>
            <a:r>
              <a:rPr dirty="0" sz="1600" spc="50">
                <a:solidFill>
                  <a:srgbClr val="FFFFFF"/>
                </a:solidFill>
                <a:latin typeface="Arial"/>
                <a:cs typeface="Arial"/>
              </a:rPr>
              <a:t>con  </a:t>
            </a:r>
            <a:r>
              <a:rPr dirty="0" sz="1600" spc="-45" b="1">
                <a:solidFill>
                  <a:srgbClr val="FFFFFF"/>
                </a:solidFill>
                <a:latin typeface="Lucida Sans"/>
                <a:cs typeface="Lucida Sans"/>
              </a:rPr>
              <a:t>UNISRITA </a:t>
            </a:r>
            <a:r>
              <a:rPr dirty="0" sz="1600" spc="60">
                <a:solidFill>
                  <a:srgbClr val="FFFFFF"/>
                </a:solidFill>
                <a:latin typeface="Arial"/>
                <a:cs typeface="Arial"/>
              </a:rPr>
              <a:t>ed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altre </a:t>
            </a:r>
            <a:r>
              <a:rPr dirty="0" sz="1600" spc="5" b="1" i="1">
                <a:solidFill>
                  <a:srgbClr val="FFFFFF"/>
                </a:solidFill>
                <a:latin typeface="Trebuchet MS"/>
                <a:cs typeface="Trebuchet MS"/>
              </a:rPr>
              <a:t>UNIVERSITÀ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di 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creare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laboratorio </a:t>
            </a:r>
            <a:r>
              <a:rPr dirty="0" sz="1600" spc="40">
                <a:solidFill>
                  <a:srgbClr val="FFFFFF"/>
                </a:solidFill>
                <a:latin typeface="Arial"/>
                <a:cs typeface="Arial"/>
              </a:rPr>
              <a:t>per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studi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6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misure  </a:t>
            </a:r>
            <a:r>
              <a:rPr dirty="0" u="sng" sz="1600" spc="-5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CERTIFICATE</a:t>
            </a:r>
            <a:r>
              <a:rPr dirty="0" sz="1600" spc="-55" b="1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dirty="0" sz="1600" spc="25">
                <a:solidFill>
                  <a:srgbClr val="FFFFFF"/>
                </a:solidFill>
                <a:latin typeface="Arial"/>
                <a:cs typeface="Arial"/>
              </a:rPr>
              <a:t>sull’Elettrosmog </a:t>
            </a:r>
            <a:r>
              <a:rPr dirty="0" sz="1600" spc="35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1600" spc="15">
                <a:solidFill>
                  <a:srgbClr val="FFFFFF"/>
                </a:solidFill>
                <a:latin typeface="Arial"/>
                <a:cs typeface="Arial"/>
              </a:rPr>
              <a:t>sulla  protezionistica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relativa.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8271" y="4884614"/>
            <a:ext cx="1244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75">
                <a:solidFill>
                  <a:srgbClr val="666666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4760" y="1946037"/>
            <a:ext cx="245046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Grazie!</a:t>
            </a:r>
          </a:p>
        </p:txBody>
      </p:sp>
      <p:sp>
        <p:nvSpPr>
          <p:cNvPr id="4" name="object 4"/>
          <p:cNvSpPr/>
          <p:nvPr/>
        </p:nvSpPr>
        <p:spPr>
          <a:xfrm>
            <a:off x="6426262" y="2470627"/>
            <a:ext cx="211454" cy="474345"/>
          </a:xfrm>
          <a:custGeom>
            <a:avLst/>
            <a:gdLst/>
            <a:ahLst/>
            <a:cxnLst/>
            <a:rect l="l" t="t" r="r" b="b"/>
            <a:pathLst>
              <a:path w="211454" h="474344">
                <a:moveTo>
                  <a:pt x="0" y="0"/>
                </a:moveTo>
                <a:lnTo>
                  <a:pt x="0" y="474016"/>
                </a:lnTo>
                <a:lnTo>
                  <a:pt x="211374" y="474016"/>
                </a:lnTo>
                <a:lnTo>
                  <a:pt x="211374" y="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99137" y="2505444"/>
            <a:ext cx="114274" cy="114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53436" y="2154203"/>
            <a:ext cx="661035" cy="835660"/>
          </a:xfrm>
          <a:custGeom>
            <a:avLst/>
            <a:gdLst/>
            <a:ahLst/>
            <a:cxnLst/>
            <a:rect l="l" t="t" r="r" b="b"/>
            <a:pathLst>
              <a:path w="661034" h="835660">
                <a:moveTo>
                  <a:pt x="0" y="722191"/>
                </a:moveTo>
                <a:lnTo>
                  <a:pt x="81424" y="722191"/>
                </a:lnTo>
                <a:lnTo>
                  <a:pt x="107674" y="735291"/>
                </a:lnTo>
                <a:lnTo>
                  <a:pt x="144424" y="751090"/>
                </a:lnTo>
                <a:lnTo>
                  <a:pt x="191674" y="769465"/>
                </a:lnTo>
                <a:lnTo>
                  <a:pt x="244224" y="789140"/>
                </a:lnTo>
                <a:lnTo>
                  <a:pt x="300674" y="806240"/>
                </a:lnTo>
                <a:lnTo>
                  <a:pt x="358474" y="820640"/>
                </a:lnTo>
                <a:lnTo>
                  <a:pt x="386024" y="827215"/>
                </a:lnTo>
                <a:lnTo>
                  <a:pt x="413574" y="831140"/>
                </a:lnTo>
                <a:lnTo>
                  <a:pt x="438524" y="833790"/>
                </a:lnTo>
                <a:lnTo>
                  <a:pt x="463499" y="835090"/>
                </a:lnTo>
                <a:lnTo>
                  <a:pt x="505498" y="835090"/>
                </a:lnTo>
                <a:lnTo>
                  <a:pt x="527798" y="833790"/>
                </a:lnTo>
                <a:lnTo>
                  <a:pt x="567223" y="825915"/>
                </a:lnTo>
                <a:lnTo>
                  <a:pt x="600048" y="799665"/>
                </a:lnTo>
                <a:lnTo>
                  <a:pt x="603973" y="761540"/>
                </a:lnTo>
                <a:lnTo>
                  <a:pt x="602698" y="752390"/>
                </a:lnTo>
                <a:lnTo>
                  <a:pt x="600048" y="744516"/>
                </a:lnTo>
                <a:lnTo>
                  <a:pt x="594773" y="736641"/>
                </a:lnTo>
                <a:lnTo>
                  <a:pt x="586898" y="730066"/>
                </a:lnTo>
                <a:lnTo>
                  <a:pt x="593473" y="728766"/>
                </a:lnTo>
                <a:lnTo>
                  <a:pt x="600048" y="726116"/>
                </a:lnTo>
                <a:lnTo>
                  <a:pt x="606623" y="723491"/>
                </a:lnTo>
                <a:lnTo>
                  <a:pt x="627598" y="644716"/>
                </a:lnTo>
                <a:lnTo>
                  <a:pt x="627598" y="638141"/>
                </a:lnTo>
                <a:lnTo>
                  <a:pt x="627598" y="632916"/>
                </a:lnTo>
                <a:lnTo>
                  <a:pt x="626298" y="626316"/>
                </a:lnTo>
                <a:lnTo>
                  <a:pt x="623673" y="621091"/>
                </a:lnTo>
                <a:lnTo>
                  <a:pt x="617098" y="611891"/>
                </a:lnTo>
                <a:lnTo>
                  <a:pt x="613148" y="607941"/>
                </a:lnTo>
                <a:lnTo>
                  <a:pt x="609223" y="604016"/>
                </a:lnTo>
                <a:lnTo>
                  <a:pt x="615798" y="602716"/>
                </a:lnTo>
                <a:lnTo>
                  <a:pt x="621073" y="600066"/>
                </a:lnTo>
                <a:lnTo>
                  <a:pt x="642048" y="565941"/>
                </a:lnTo>
                <a:lnTo>
                  <a:pt x="645973" y="519966"/>
                </a:lnTo>
                <a:lnTo>
                  <a:pt x="645973" y="513366"/>
                </a:lnTo>
                <a:lnTo>
                  <a:pt x="645973" y="506841"/>
                </a:lnTo>
                <a:lnTo>
                  <a:pt x="644698" y="500266"/>
                </a:lnTo>
                <a:lnTo>
                  <a:pt x="626298" y="477966"/>
                </a:lnTo>
                <a:lnTo>
                  <a:pt x="653848" y="447766"/>
                </a:lnTo>
                <a:lnTo>
                  <a:pt x="655198" y="441191"/>
                </a:lnTo>
                <a:lnTo>
                  <a:pt x="660423" y="393891"/>
                </a:lnTo>
                <a:lnTo>
                  <a:pt x="659148" y="387316"/>
                </a:lnTo>
                <a:lnTo>
                  <a:pt x="657798" y="380791"/>
                </a:lnTo>
                <a:lnTo>
                  <a:pt x="631523" y="353191"/>
                </a:lnTo>
                <a:lnTo>
                  <a:pt x="585598" y="337451"/>
                </a:lnTo>
                <a:lnTo>
                  <a:pt x="568498" y="334809"/>
                </a:lnTo>
                <a:lnTo>
                  <a:pt x="531748" y="329581"/>
                </a:lnTo>
                <a:lnTo>
                  <a:pt x="475299" y="324296"/>
                </a:lnTo>
                <a:lnTo>
                  <a:pt x="408349" y="320361"/>
                </a:lnTo>
                <a:lnTo>
                  <a:pt x="340074" y="316424"/>
                </a:lnTo>
                <a:lnTo>
                  <a:pt x="357124" y="282296"/>
                </a:lnTo>
                <a:lnTo>
                  <a:pt x="370274" y="241592"/>
                </a:lnTo>
                <a:lnTo>
                  <a:pt x="380799" y="198244"/>
                </a:lnTo>
                <a:lnTo>
                  <a:pt x="386024" y="154949"/>
                </a:lnTo>
                <a:lnTo>
                  <a:pt x="389949" y="115539"/>
                </a:lnTo>
                <a:lnTo>
                  <a:pt x="392599" y="82704"/>
                </a:lnTo>
                <a:lnTo>
                  <a:pt x="392599" y="52512"/>
                </a:lnTo>
                <a:lnTo>
                  <a:pt x="392599" y="43292"/>
                </a:lnTo>
                <a:lnTo>
                  <a:pt x="388649" y="32779"/>
                </a:lnTo>
                <a:lnTo>
                  <a:pt x="361049" y="5227"/>
                </a:lnTo>
                <a:lnTo>
                  <a:pt x="340074" y="0"/>
                </a:lnTo>
                <a:lnTo>
                  <a:pt x="320349" y="1292"/>
                </a:lnTo>
                <a:lnTo>
                  <a:pt x="307249" y="3934"/>
                </a:lnTo>
                <a:lnTo>
                  <a:pt x="296749" y="7869"/>
                </a:lnTo>
                <a:lnTo>
                  <a:pt x="288874" y="11807"/>
                </a:lnTo>
                <a:lnTo>
                  <a:pt x="267849" y="78769"/>
                </a:lnTo>
                <a:lnTo>
                  <a:pt x="246824" y="136564"/>
                </a:lnTo>
                <a:lnTo>
                  <a:pt x="225849" y="182499"/>
                </a:lnTo>
                <a:lnTo>
                  <a:pt x="208749" y="211399"/>
                </a:lnTo>
                <a:lnTo>
                  <a:pt x="196949" y="223207"/>
                </a:lnTo>
                <a:lnTo>
                  <a:pt x="178574" y="241592"/>
                </a:lnTo>
                <a:lnTo>
                  <a:pt x="135224" y="282296"/>
                </a:lnTo>
                <a:lnTo>
                  <a:pt x="77474" y="334809"/>
                </a:lnTo>
                <a:lnTo>
                  <a:pt x="0" y="334809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6659" y="3684967"/>
            <a:ext cx="1727109" cy="968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685" y="1656601"/>
            <a:ext cx="316420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55">
                <a:solidFill>
                  <a:srgbClr val="111111"/>
                </a:solidFill>
                <a:latin typeface="Arial"/>
                <a:cs typeface="Arial"/>
              </a:rPr>
              <a:t>Elettrosmog</a:t>
            </a:r>
            <a:endParaRPr sz="4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923" y="2551803"/>
            <a:ext cx="3198495" cy="7645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-5">
                <a:latin typeface="Arial"/>
                <a:cs typeface="Arial"/>
              </a:rPr>
              <a:t>Il </a:t>
            </a:r>
            <a:r>
              <a:rPr dirty="0" sz="1600" spc="35">
                <a:latin typeface="Arial"/>
                <a:cs typeface="Arial"/>
              </a:rPr>
              <a:t>termine generico </a:t>
            </a:r>
            <a:r>
              <a:rPr dirty="0" sz="1600" spc="55">
                <a:latin typeface="Arial"/>
                <a:cs typeface="Arial"/>
              </a:rPr>
              <a:t>comprende</a:t>
            </a:r>
            <a:r>
              <a:rPr dirty="0" sz="1600" spc="-250">
                <a:latin typeface="Arial"/>
                <a:cs typeface="Arial"/>
              </a:rPr>
              <a:t> </a:t>
            </a:r>
            <a:r>
              <a:rPr dirty="0" sz="1600" spc="35">
                <a:latin typeface="Arial"/>
                <a:cs typeface="Arial"/>
              </a:rPr>
              <a:t>un  </a:t>
            </a:r>
            <a:r>
              <a:rPr dirty="0" sz="1600" spc="15">
                <a:latin typeface="Arial"/>
                <a:cs typeface="Arial"/>
              </a:rPr>
              <a:t>insieme </a:t>
            </a:r>
            <a:r>
              <a:rPr dirty="0" sz="1600" spc="25">
                <a:latin typeface="Arial"/>
                <a:cs typeface="Arial"/>
              </a:rPr>
              <a:t>di </a:t>
            </a:r>
            <a:r>
              <a:rPr dirty="0" sz="1600" spc="65">
                <a:latin typeface="Cambria"/>
                <a:cs typeface="Cambria"/>
              </a:rPr>
              <a:t>fenomeni </a:t>
            </a:r>
            <a:r>
              <a:rPr dirty="0" sz="1600" spc="65">
                <a:latin typeface="Arial"/>
                <a:cs typeface="Arial"/>
              </a:rPr>
              <a:t>molto  </a:t>
            </a:r>
            <a:r>
              <a:rPr dirty="0" sz="1600" spc="75">
                <a:latin typeface="Cambria"/>
                <a:cs typeface="Cambria"/>
              </a:rPr>
              <a:t>complessi </a:t>
            </a:r>
            <a:r>
              <a:rPr dirty="0" sz="1600" spc="150">
                <a:latin typeface="Cambria"/>
                <a:cs typeface="Cambria"/>
              </a:rPr>
              <a:t>e</a:t>
            </a:r>
            <a:r>
              <a:rPr dirty="0" sz="1600" spc="25">
                <a:latin typeface="Cambria"/>
                <a:cs typeface="Cambria"/>
              </a:rPr>
              <a:t> </a:t>
            </a:r>
            <a:r>
              <a:rPr dirty="0" sz="1600" spc="-45">
                <a:latin typeface="Cambria"/>
                <a:cs typeface="Cambria"/>
              </a:rPr>
              <a:t>vari</a:t>
            </a:r>
            <a:r>
              <a:rPr dirty="0" sz="1600" spc="-45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7112" y="4884614"/>
            <a:ext cx="863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80">
                <a:solidFill>
                  <a:srgbClr val="666666"/>
                </a:solidFill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571594"/>
            <a:ext cx="9144000" cy="2572385"/>
          </a:xfrm>
          <a:custGeom>
            <a:avLst/>
            <a:gdLst/>
            <a:ahLst/>
            <a:cxnLst/>
            <a:rect l="l" t="t" r="r" b="b"/>
            <a:pathLst>
              <a:path w="9144000" h="2572385">
                <a:moveTo>
                  <a:pt x="0" y="2571894"/>
                </a:moveTo>
                <a:lnTo>
                  <a:pt x="9143981" y="2571894"/>
                </a:lnTo>
                <a:lnTo>
                  <a:pt x="9143981" y="0"/>
                </a:lnTo>
                <a:lnTo>
                  <a:pt x="0" y="0"/>
                </a:lnTo>
                <a:lnTo>
                  <a:pt x="0" y="25718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58823" y="3232571"/>
            <a:ext cx="4222750" cy="88646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3600" spc="40">
                <a:solidFill>
                  <a:srgbClr val="111111"/>
                </a:solidFill>
                <a:latin typeface="Arial"/>
                <a:cs typeface="Arial"/>
              </a:rPr>
              <a:t>Tipologie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1400" spc="30">
                <a:solidFill>
                  <a:srgbClr val="666666"/>
                </a:solidFill>
                <a:latin typeface="Arial"/>
                <a:cs typeface="Arial"/>
              </a:rPr>
              <a:t>Le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666666"/>
                </a:solidFill>
                <a:latin typeface="Arial"/>
                <a:cs typeface="Arial"/>
              </a:rPr>
              <a:t>più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40">
                <a:solidFill>
                  <a:srgbClr val="666666"/>
                </a:solidFill>
                <a:latin typeface="Arial"/>
                <a:cs typeface="Arial"/>
              </a:rPr>
              <a:t>comuni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666666"/>
                </a:solidFill>
                <a:latin typeface="Arial"/>
                <a:cs typeface="Arial"/>
              </a:rPr>
              <a:t>sono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666666"/>
                </a:solidFill>
                <a:latin typeface="Arial"/>
                <a:cs typeface="Arial"/>
              </a:rPr>
              <a:t>riportate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666666"/>
                </a:solidFill>
                <a:latin typeface="Arial"/>
                <a:cs typeface="Arial"/>
              </a:rPr>
              <a:t>nell’elenco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 spc="35">
                <a:solidFill>
                  <a:srgbClr val="666666"/>
                </a:solidFill>
                <a:latin typeface="Arial"/>
                <a:cs typeface="Arial"/>
              </a:rPr>
              <a:t>che</a:t>
            </a:r>
            <a:r>
              <a:rPr dirty="0" sz="1400" spc="-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6666"/>
                </a:solidFill>
                <a:latin typeface="Arial"/>
                <a:cs typeface="Arial"/>
              </a:rPr>
              <a:t>segue.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699" y="1377566"/>
            <a:ext cx="3070860" cy="99885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>
                <a:solidFill>
                  <a:srgbClr val="111111"/>
                </a:solidFill>
                <a:latin typeface="Arial"/>
                <a:cs typeface="Arial"/>
              </a:rPr>
              <a:t>Elettrosmog </a:t>
            </a:r>
            <a:r>
              <a:rPr dirty="0" sz="3200" spc="-190">
                <a:solidFill>
                  <a:srgbClr val="111111"/>
                </a:solidFill>
                <a:latin typeface="Arial"/>
                <a:cs typeface="Arial"/>
              </a:rPr>
              <a:t>a  </a:t>
            </a:r>
            <a:r>
              <a:rPr dirty="0" sz="3200" spc="-180">
                <a:solidFill>
                  <a:srgbClr val="111111"/>
                </a:solidFill>
                <a:latin typeface="Arial"/>
                <a:cs typeface="Arial"/>
              </a:rPr>
              <a:t>Bassa</a:t>
            </a:r>
            <a:r>
              <a:rPr dirty="0" sz="3200" spc="-16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111111"/>
                </a:solidFill>
                <a:latin typeface="Arial"/>
                <a:cs typeface="Arial"/>
              </a:rPr>
              <a:t>Frequenza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923" y="2551803"/>
            <a:ext cx="3183255" cy="7645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0">
                <a:latin typeface="Arial"/>
                <a:cs typeface="Arial"/>
              </a:rPr>
              <a:t>Tipicamente </a:t>
            </a:r>
            <a:r>
              <a:rPr dirty="0" sz="1600" spc="-35">
                <a:latin typeface="Arial"/>
                <a:cs typeface="Arial"/>
              </a:rPr>
              <a:t>a </a:t>
            </a:r>
            <a:r>
              <a:rPr dirty="0" sz="1600" spc="15" i="1">
                <a:latin typeface="Trebuchet MS"/>
                <a:cs typeface="Trebuchet MS"/>
              </a:rPr>
              <a:t>50Hz</a:t>
            </a:r>
            <a:r>
              <a:rPr dirty="0" sz="1600" spc="15">
                <a:latin typeface="Arial"/>
                <a:cs typeface="Arial"/>
              </a:rPr>
              <a:t>, </a:t>
            </a:r>
            <a:r>
              <a:rPr dirty="0" sz="1600" spc="30">
                <a:latin typeface="Arial"/>
                <a:cs typeface="Arial"/>
              </a:rPr>
              <a:t>generato  </a:t>
            </a:r>
            <a:r>
              <a:rPr dirty="0" sz="1600" spc="35">
                <a:latin typeface="Arial"/>
                <a:cs typeface="Arial"/>
              </a:rPr>
              <a:t>dalle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linee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ad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alta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tensione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35">
                <a:latin typeface="Arial"/>
                <a:cs typeface="Arial"/>
              </a:rPr>
              <a:t>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30">
                <a:latin typeface="Arial"/>
                <a:cs typeface="Arial"/>
              </a:rPr>
              <a:t>dagli  </a:t>
            </a:r>
            <a:r>
              <a:rPr dirty="0" sz="1600" spc="25">
                <a:latin typeface="Arial"/>
                <a:cs typeface="Arial"/>
              </a:rPr>
              <a:t>elettrodomestici.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6159" y="4884614"/>
            <a:ext cx="882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solidFill>
                  <a:srgbClr val="666666"/>
                </a:solidFill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8699" y="891792"/>
            <a:ext cx="2793365" cy="1484630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/>
              <a:t>Elettrosmog</a:t>
            </a:r>
            <a:r>
              <a:rPr dirty="0" sz="3200" spc="-150"/>
              <a:t> </a:t>
            </a:r>
            <a:r>
              <a:rPr dirty="0" sz="3200" spc="-60"/>
              <a:t>da  </a:t>
            </a:r>
            <a:r>
              <a:rPr dirty="0" sz="3200" spc="10"/>
              <a:t>Antenne  </a:t>
            </a:r>
            <a:r>
              <a:rPr dirty="0" sz="3200" spc="100"/>
              <a:t>Trasmittenti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72923" y="2551803"/>
            <a:ext cx="3125470" cy="1755139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latin typeface="Arial"/>
                <a:cs typeface="Arial"/>
              </a:rPr>
              <a:t>L’elettrosmog </a:t>
            </a:r>
            <a:r>
              <a:rPr dirty="0" sz="1600" spc="25">
                <a:latin typeface="Arial"/>
                <a:cs typeface="Arial"/>
              </a:rPr>
              <a:t>da antenne  trasmittenti </a:t>
            </a:r>
            <a:r>
              <a:rPr dirty="0" sz="1600" spc="0">
                <a:latin typeface="Arial"/>
                <a:cs typeface="Arial"/>
              </a:rPr>
              <a:t>radio, </a:t>
            </a:r>
            <a:r>
              <a:rPr dirty="0" sz="1600" spc="-20">
                <a:latin typeface="Arial"/>
                <a:cs typeface="Arial"/>
              </a:rPr>
              <a:t>TV, </a:t>
            </a:r>
            <a:r>
              <a:rPr dirty="0" sz="1600" spc="10">
                <a:latin typeface="Arial"/>
                <a:cs typeface="Arial"/>
              </a:rPr>
              <a:t>Telefonia,  </a:t>
            </a:r>
            <a:r>
              <a:rPr dirty="0" sz="1600" spc="-15">
                <a:latin typeface="Arial"/>
                <a:cs typeface="Arial"/>
              </a:rPr>
              <a:t>Radar </a:t>
            </a:r>
            <a:r>
              <a:rPr dirty="0" sz="1600" spc="35">
                <a:latin typeface="Arial"/>
                <a:cs typeface="Arial"/>
              </a:rPr>
              <a:t>e </a:t>
            </a:r>
            <a:r>
              <a:rPr dirty="0" sz="1600">
                <a:latin typeface="Arial"/>
                <a:cs typeface="Arial"/>
              </a:rPr>
              <a:t>servizi </a:t>
            </a:r>
            <a:r>
              <a:rPr dirty="0" sz="1600" spc="-15">
                <a:latin typeface="Arial"/>
                <a:cs typeface="Arial"/>
              </a:rPr>
              <a:t>vari, </a:t>
            </a:r>
            <a:r>
              <a:rPr dirty="0" sz="1600" spc="30">
                <a:latin typeface="Arial"/>
                <a:cs typeface="Arial"/>
              </a:rPr>
              <a:t>generato  </a:t>
            </a:r>
            <a:r>
              <a:rPr dirty="0" sz="1600" spc="40">
                <a:latin typeface="Arial"/>
                <a:cs typeface="Arial"/>
              </a:rPr>
              <a:t>prevalentemente </a:t>
            </a:r>
            <a:r>
              <a:rPr dirty="0" sz="1600" spc="5">
                <a:latin typeface="Arial"/>
                <a:cs typeface="Arial"/>
              </a:rPr>
              <a:t>dai</a:t>
            </a:r>
            <a:r>
              <a:rPr dirty="0" sz="1600" spc="-135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trasmettitori  </a:t>
            </a:r>
            <a:r>
              <a:rPr dirty="0" sz="1600" spc="15">
                <a:latin typeface="Arial"/>
                <a:cs typeface="Arial"/>
              </a:rPr>
              <a:t>radio </a:t>
            </a:r>
            <a:r>
              <a:rPr dirty="0" sz="1600" spc="-20">
                <a:latin typeface="Arial"/>
                <a:cs typeface="Arial"/>
              </a:rPr>
              <a:t>TV, </a:t>
            </a:r>
            <a:r>
              <a:rPr dirty="0" sz="1600" spc="5">
                <a:latin typeface="Arial"/>
                <a:cs typeface="Arial"/>
              </a:rPr>
              <a:t>dai </a:t>
            </a:r>
            <a:r>
              <a:rPr dirty="0" sz="1600" spc="25">
                <a:latin typeface="Arial"/>
                <a:cs typeface="Arial"/>
              </a:rPr>
              <a:t>trasmettitori </a:t>
            </a:r>
            <a:r>
              <a:rPr dirty="0" sz="1600" spc="40">
                <a:latin typeface="Arial"/>
                <a:cs typeface="Arial"/>
              </a:rPr>
              <a:t>per  </a:t>
            </a:r>
            <a:r>
              <a:rPr dirty="0" sz="1600" spc="15">
                <a:latin typeface="Arial"/>
                <a:cs typeface="Arial"/>
              </a:rPr>
              <a:t>telefonia, </a:t>
            </a:r>
            <a:r>
              <a:rPr dirty="0" sz="1600" spc="35">
                <a:latin typeface="Arial"/>
                <a:cs typeface="Arial"/>
              </a:rPr>
              <a:t>ponti </a:t>
            </a:r>
            <a:r>
              <a:rPr dirty="0" sz="1600" spc="15">
                <a:latin typeface="Arial"/>
                <a:cs typeface="Arial"/>
              </a:rPr>
              <a:t>radio </a:t>
            </a:r>
            <a:r>
              <a:rPr dirty="0" sz="1600" spc="35">
                <a:latin typeface="Arial"/>
                <a:cs typeface="Arial"/>
              </a:rPr>
              <a:t>e  </a:t>
            </a:r>
            <a:r>
              <a:rPr dirty="0" sz="1600" spc="10">
                <a:latin typeface="Arial"/>
                <a:cs typeface="Arial"/>
              </a:rPr>
              <a:t>radiocomunicazioni.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1179" y="4884614"/>
            <a:ext cx="787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5">
                <a:solidFill>
                  <a:srgbClr val="666666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699" y="1377566"/>
            <a:ext cx="2793365" cy="99885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>
                <a:solidFill>
                  <a:srgbClr val="111111"/>
                </a:solidFill>
                <a:latin typeface="Arial"/>
                <a:cs typeface="Arial"/>
              </a:rPr>
              <a:t>Elettrosmog</a:t>
            </a:r>
            <a:r>
              <a:rPr dirty="0" sz="3200" spc="-15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200" spc="-60">
                <a:solidFill>
                  <a:srgbClr val="111111"/>
                </a:solidFill>
                <a:latin typeface="Arial"/>
                <a:cs typeface="Arial"/>
              </a:rPr>
              <a:t>da  </a:t>
            </a:r>
            <a:r>
              <a:rPr dirty="0" sz="3200" spc="25">
                <a:solidFill>
                  <a:srgbClr val="111111"/>
                </a:solidFill>
                <a:latin typeface="Arial"/>
                <a:cs typeface="Arial"/>
              </a:rPr>
              <a:t>Smartphone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923" y="2551803"/>
            <a:ext cx="2673985" cy="5168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latin typeface="Arial"/>
                <a:cs typeface="Arial"/>
              </a:rPr>
              <a:t>Elettrosmog </a:t>
            </a:r>
            <a:r>
              <a:rPr dirty="0" sz="1600" spc="40">
                <a:latin typeface="Arial"/>
                <a:cs typeface="Arial"/>
              </a:rPr>
              <a:t>provocato </a:t>
            </a:r>
            <a:r>
              <a:rPr dirty="0" sz="1600" spc="25">
                <a:latin typeface="Arial"/>
                <a:cs typeface="Arial"/>
              </a:rPr>
              <a:t>da  </a:t>
            </a:r>
            <a:r>
              <a:rPr dirty="0" sz="1600" spc="5">
                <a:latin typeface="Arial"/>
                <a:cs typeface="Arial"/>
              </a:rPr>
              <a:t>emissioni </a:t>
            </a:r>
            <a:r>
              <a:rPr dirty="0" sz="1600" spc="25">
                <a:latin typeface="Arial"/>
                <a:cs typeface="Arial"/>
              </a:rPr>
              <a:t>di </a:t>
            </a:r>
            <a:r>
              <a:rPr dirty="0" sz="1600" spc="35">
                <a:latin typeface="Arial"/>
                <a:cs typeface="Arial"/>
              </a:rPr>
              <a:t>telefoni</a:t>
            </a:r>
            <a:r>
              <a:rPr dirty="0" sz="1600" spc="-140">
                <a:latin typeface="Arial"/>
                <a:cs typeface="Arial"/>
              </a:rPr>
              <a:t> </a:t>
            </a:r>
            <a:r>
              <a:rPr dirty="0" sz="1600" spc="5">
                <a:latin typeface="Arial"/>
                <a:cs typeface="Arial"/>
              </a:rPr>
              <a:t>cellulari.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4702" y="4884614"/>
            <a:ext cx="914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666666"/>
                </a:solidFill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8699" y="1377566"/>
            <a:ext cx="2793365" cy="998855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/>
              <a:t>Elettrosmog</a:t>
            </a:r>
            <a:r>
              <a:rPr dirty="0" sz="3200" spc="-150"/>
              <a:t> </a:t>
            </a:r>
            <a:r>
              <a:rPr dirty="0" sz="3200" spc="-60"/>
              <a:t>da  </a:t>
            </a:r>
            <a:r>
              <a:rPr dirty="0" sz="3200" spc="135"/>
              <a:t>Wi-Fi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72923" y="2551803"/>
            <a:ext cx="3143250" cy="10121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latin typeface="Arial"/>
                <a:cs typeface="Arial"/>
              </a:rPr>
              <a:t>Elettrosmog </a:t>
            </a:r>
            <a:r>
              <a:rPr dirty="0" sz="1600" spc="25">
                <a:latin typeface="Arial"/>
                <a:cs typeface="Arial"/>
              </a:rPr>
              <a:t>da </a:t>
            </a:r>
            <a:r>
              <a:rPr dirty="0" sz="1600" spc="5">
                <a:latin typeface="Arial"/>
                <a:cs typeface="Arial"/>
              </a:rPr>
              <a:t>emissioni </a:t>
            </a:r>
            <a:r>
              <a:rPr dirty="0" sz="1600" spc="40">
                <a:latin typeface="Arial"/>
                <a:cs typeface="Arial"/>
              </a:rPr>
              <a:t>Wi-Fi  </a:t>
            </a:r>
            <a:r>
              <a:rPr dirty="0" sz="1600" spc="30">
                <a:latin typeface="Arial"/>
                <a:cs typeface="Arial"/>
              </a:rPr>
              <a:t>generato </a:t>
            </a:r>
            <a:r>
              <a:rPr dirty="0" sz="1600" spc="40">
                <a:latin typeface="Arial"/>
                <a:cs typeface="Arial"/>
              </a:rPr>
              <a:t>prevalentemente </a:t>
            </a:r>
            <a:r>
              <a:rPr dirty="0" sz="1600" spc="25">
                <a:latin typeface="Arial"/>
                <a:cs typeface="Arial"/>
              </a:rPr>
              <a:t>da  </a:t>
            </a:r>
            <a:r>
              <a:rPr dirty="0" sz="1600" spc="10">
                <a:latin typeface="Arial"/>
                <a:cs typeface="Arial"/>
              </a:rPr>
              <a:t>sistemi </a:t>
            </a:r>
            <a:r>
              <a:rPr dirty="0" sz="1600" spc="25">
                <a:latin typeface="Arial"/>
                <a:cs typeface="Arial"/>
              </a:rPr>
              <a:t>di gestione domestica,</a:t>
            </a:r>
            <a:r>
              <a:rPr dirty="0" sz="1600" spc="-220">
                <a:latin typeface="Arial"/>
                <a:cs typeface="Arial"/>
              </a:rPr>
              <a:t> </a:t>
            </a:r>
            <a:r>
              <a:rPr dirty="0" sz="1600" spc="-65">
                <a:latin typeface="Arial"/>
                <a:cs typeface="Arial"/>
              </a:rPr>
              <a:t>PC  </a:t>
            </a:r>
            <a:r>
              <a:rPr dirty="0" sz="1600" spc="35">
                <a:latin typeface="Arial"/>
                <a:cs typeface="Arial"/>
              </a:rPr>
              <a:t>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5">
                <a:latin typeface="Arial"/>
                <a:cs typeface="Arial"/>
              </a:rPr>
              <a:t>simili.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51760" y="4884614"/>
            <a:ext cx="774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5">
                <a:solidFill>
                  <a:srgbClr val="666666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>
                <a:moveTo>
                  <a:pt x="0" y="0"/>
                </a:moveTo>
                <a:lnTo>
                  <a:pt x="4571990" y="0"/>
                </a:lnTo>
                <a:lnTo>
                  <a:pt x="4571990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5849" y="4813665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292" y="0"/>
                </a:lnTo>
              </a:path>
            </a:pathLst>
          </a:custGeom>
          <a:ln w="9524">
            <a:solidFill>
              <a:srgbClr val="D8D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68699" y="1377566"/>
            <a:ext cx="2253615" cy="99885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240"/>
              </a:spcBef>
            </a:pPr>
            <a:r>
              <a:rPr dirty="0" sz="3200" spc="30">
                <a:solidFill>
                  <a:srgbClr val="111111"/>
                </a:solidFill>
                <a:latin typeface="Arial"/>
                <a:cs typeface="Arial"/>
              </a:rPr>
              <a:t>Elettrosmog  </a:t>
            </a:r>
            <a:r>
              <a:rPr dirty="0" sz="3200" spc="25">
                <a:solidFill>
                  <a:srgbClr val="111111"/>
                </a:solidFill>
                <a:latin typeface="Arial"/>
                <a:cs typeface="Arial"/>
              </a:rPr>
              <a:t>Naturale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923" y="2628002"/>
            <a:ext cx="2788920" cy="7645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1600" spc="35">
                <a:latin typeface="Arial"/>
                <a:cs typeface="Arial"/>
              </a:rPr>
              <a:t>Elettrosmog </a:t>
            </a:r>
            <a:r>
              <a:rPr dirty="0" sz="1600" spc="25">
                <a:latin typeface="Arial"/>
                <a:cs typeface="Arial"/>
              </a:rPr>
              <a:t>naturale </a:t>
            </a:r>
            <a:r>
              <a:rPr dirty="0" sz="1600" spc="25">
                <a:latin typeface="Arial"/>
                <a:cs typeface="Arial"/>
              </a:rPr>
              <a:t>da</a:t>
            </a:r>
            <a:r>
              <a:rPr dirty="0" sz="1600" spc="-229">
                <a:latin typeface="Arial"/>
                <a:cs typeface="Arial"/>
              </a:rPr>
              <a:t> </a:t>
            </a:r>
            <a:r>
              <a:rPr dirty="0" sz="1600" spc="25">
                <a:latin typeface="Arial"/>
                <a:cs typeface="Arial"/>
              </a:rPr>
              <a:t>raggi  </a:t>
            </a:r>
            <a:r>
              <a:rPr dirty="0" sz="1600" spc="15">
                <a:latin typeface="Arial"/>
                <a:cs typeface="Arial"/>
              </a:rPr>
              <a:t>cosmici, </a:t>
            </a:r>
            <a:r>
              <a:rPr dirty="0" sz="1600" spc="5">
                <a:latin typeface="Arial"/>
                <a:cs typeface="Arial"/>
              </a:rPr>
              <a:t>emissioni </a:t>
            </a:r>
            <a:r>
              <a:rPr dirty="0" sz="1600" spc="0">
                <a:latin typeface="Arial"/>
                <a:cs typeface="Arial"/>
              </a:rPr>
              <a:t>solari </a:t>
            </a:r>
            <a:r>
              <a:rPr dirty="0" sz="1600" spc="35">
                <a:latin typeface="Arial"/>
                <a:cs typeface="Arial"/>
              </a:rPr>
              <a:t>e </a:t>
            </a:r>
            <a:r>
              <a:rPr dirty="0" sz="1600" spc="25">
                <a:latin typeface="Arial"/>
                <a:cs typeface="Arial"/>
              </a:rPr>
              <a:t>da  </a:t>
            </a:r>
            <a:r>
              <a:rPr dirty="0" sz="1600" spc="10">
                <a:latin typeface="Arial"/>
                <a:cs typeface="Arial"/>
              </a:rPr>
              <a:t>radioattività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ambientale.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4511" y="4884614"/>
            <a:ext cx="92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666666"/>
                </a:solidFill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5143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571594"/>
            <a:ext cx="9144000" cy="2572385"/>
          </a:xfrm>
          <a:custGeom>
            <a:avLst/>
            <a:gdLst/>
            <a:ahLst/>
            <a:cxnLst/>
            <a:rect l="l" t="t" r="r" b="b"/>
            <a:pathLst>
              <a:path w="9144000" h="2572385">
                <a:moveTo>
                  <a:pt x="0" y="2571894"/>
                </a:moveTo>
                <a:lnTo>
                  <a:pt x="9143981" y="2571894"/>
                </a:lnTo>
                <a:lnTo>
                  <a:pt x="9143981" y="0"/>
                </a:lnTo>
                <a:lnTo>
                  <a:pt x="0" y="0"/>
                </a:lnTo>
                <a:lnTo>
                  <a:pt x="0" y="25718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2248" y="3632709"/>
            <a:ext cx="571246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0"/>
              <a:t>Elettrosmog</a:t>
            </a:r>
            <a:r>
              <a:rPr dirty="0" sz="3600" spc="-170"/>
              <a:t> </a:t>
            </a:r>
            <a:r>
              <a:rPr dirty="0" sz="3600" spc="40"/>
              <a:t>Protezionistica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2017-10-19T13:38:11Z</dcterms:created>
  <dcterms:modified xsi:type="dcterms:W3CDTF">2017-10-19T13:38:11Z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2017-10-19T00:00:00Z</vt:filetime>
  </property>
</Properties>
</file>