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  <p:sldMasterId id="2147483804" r:id="rId2"/>
  </p:sldMasterIdLst>
  <p:notesMasterIdLst>
    <p:notesMasterId r:id="rId13"/>
  </p:notesMasterIdLst>
  <p:sldIdLst>
    <p:sldId id="305" r:id="rId3"/>
    <p:sldId id="304" r:id="rId4"/>
    <p:sldId id="259" r:id="rId5"/>
    <p:sldId id="296" r:id="rId6"/>
    <p:sldId id="301" r:id="rId7"/>
    <p:sldId id="302" r:id="rId8"/>
    <p:sldId id="299" r:id="rId9"/>
    <p:sldId id="300" r:id="rId10"/>
    <p:sldId id="298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FB6"/>
    <a:srgbClr val="ECB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98"/>
    <p:restoredTop sz="94309"/>
  </p:normalViewPr>
  <p:slideViewPr>
    <p:cSldViewPr snapToGrid="0" snapToObjects="1">
      <p:cViewPr varScale="1">
        <p:scale>
          <a:sx n="68" d="100"/>
          <a:sy n="68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5EDF-9BEA-E047-9247-72BF9DDB2FC3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A9D7-BD9A-7145-BECD-FC2C717BEF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9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8F3C-ADDF-4476-A4F9-905D3106B249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5C76-6B47-4145-97CF-3A56AA789D6E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368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ACC8F-0725-4E4F-9BDC-F9FEE53BEC30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853B-43BA-47FB-BC3C-2CE5DEA04580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5984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15F6-9CA7-422E-9370-3303F3FFCF0F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08861-BFF8-4F88-BDB2-9F24ECE91FF7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085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A285-1437-48B1-908E-7E873129E7C1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71BA-6786-4700-9CDF-CEAD1BB2F734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23914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F312-97D6-416F-9A4B-952E6ABF03E2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81AB-676C-47FD-B953-1ECDD096E6D3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8014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53A8-D600-46D6-A26B-5D3309334A1E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346F-551F-4D39-82C0-B616139F0A97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2940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8229-1BEF-48A3-A9B7-8A533AEBD723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54A3-5039-4B25-857B-0BAC3CFC67A4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8969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3FAC-DE0F-4E4F-9F1C-7033B795CF59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7D2D-8E79-4BE1-8A88-D4709E4BD2DE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965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E751-DC3E-4B1E-905E-39072E823F6C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E611-8E11-4581-9CCB-17210C95D906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74941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1DA9-27AE-4980-93DB-00A50B499BE0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1680-0559-46C5-B66E-2E674B945703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98900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3814-6E2B-4DC5-91F5-0D306FBD9955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98F1-6EF2-42E7-8E26-700F140DC653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9023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90AD-E861-4EDB-9FC4-BB6F2BBB2CC8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F84E-2F97-44FC-B872-168157C916B7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57865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5834-C11C-4901-9F5C-8192A44F845F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C0A9-D71C-450C-8A3A-2E983BF06219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78564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26814"/>
      </p:ext>
    </p:extLst>
  </p:cSld>
  <p:clrMapOvr>
    <a:masterClrMapping/>
  </p:clrMapOvr>
  <p:transition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4000">
              <a:schemeClr val="accent6">
                <a:lumMod val="45000"/>
                <a:lumOff val="55000"/>
              </a:schemeClr>
            </a:gs>
            <a:gs pos="67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9D4C-0FFC-394A-83E2-BA3352279FA8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1287-7A40-D746-B368-22BA9A2669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306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76125BD4-DC11-4B60-A4D3-A8B22D54AEA9}" type="datetime1">
              <a:rPr lang="it-IT" altLang="en-US"/>
              <a:pPr>
                <a:defRPr/>
              </a:pPr>
              <a:t>13/10/2017</a:t>
            </a:fld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altLang="en-US"/>
              <a:t>FM&amp;NT,Riga,Sept 29–Oct 2,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6396D6FE-A5EA-4970-B15B-81DC6EB5610B}" type="slidenum">
              <a:rPr lang="ru-RU" altLang="en-US"/>
              <a:pPr>
                <a:defRPr/>
              </a:pPr>
              <a:t>‹N›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959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338" y="26159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Stefano Bellucci, INFN-LNF in </a:t>
            </a:r>
            <a:r>
              <a:rPr lang="it-IT" dirty="0" err="1"/>
              <a:t>collab</a:t>
            </a:r>
            <a:r>
              <a:rPr lang="it-IT" dirty="0"/>
              <a:t>. con UNISRITA </a:t>
            </a:r>
            <a:r>
              <a:rPr lang="it-IT" dirty="0" err="1"/>
              <a:t>Dip</a:t>
            </a:r>
            <a:r>
              <a:rPr lang="it-IT" dirty="0"/>
              <a:t>. Fisica, Elettronica e Sistemi Complessi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4769" y="4839797"/>
            <a:ext cx="10515600" cy="1349987"/>
          </a:xfrm>
        </p:spPr>
        <p:txBody>
          <a:bodyPr>
            <a:normAutofit fontScale="92500"/>
          </a:bodyPr>
          <a:lstStyle/>
          <a:p>
            <a:r>
              <a:rPr lang="it-IT" sz="4200" dirty="0"/>
              <a:t>La nanotecnologia per la purificazione delle acque</a:t>
            </a:r>
          </a:p>
          <a:p>
            <a:r>
              <a:rPr lang="it-IT" sz="4200" dirty="0" err="1"/>
              <a:t>Nanomedicina</a:t>
            </a:r>
            <a:r>
              <a:rPr lang="it-IT" sz="4200" dirty="0"/>
              <a:t>: la </a:t>
            </a:r>
            <a:r>
              <a:rPr lang="it-IT" sz="4200" dirty="0" err="1"/>
              <a:t>teranostica</a:t>
            </a:r>
            <a:r>
              <a:rPr lang="it-IT" sz="4200" dirty="0"/>
              <a:t> della singola cellula</a:t>
            </a:r>
            <a:r>
              <a:rPr lang="it-IT" dirty="0"/>
              <a:t>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B1CBAAA-4B7A-4ECB-B481-2745D97E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88" y="394239"/>
            <a:ext cx="102694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Nanotecnologie per contrastare l’inquinamento e preservare la salute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9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4119" y="931846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0" i="1" dirty="0"/>
              <a:t>Grazie per l’attenzione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2888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sz="3600" b="1" dirty="0"/>
              <a:t>CONVENZIONE TRA UNISRITA E INFN LAB. NAZ. FRASCATI (LNF)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b="1" dirty="0"/>
              <a:t>PER LO SVOLGIMENTO DI TIROCINI FORMATIVI CURRICULARI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Art. 1</a:t>
            </a:r>
          </a:p>
          <a:p>
            <a:pPr marL="0" indent="0">
              <a:buNone/>
            </a:pPr>
            <a:r>
              <a:rPr lang="it-IT" dirty="0"/>
              <a:t>I LNF favoriscono la realizzazione dei tirocini oggetto della presente convenzione autorizzando l’inserimento degli allievi dell’</a:t>
            </a:r>
            <a:r>
              <a:rPr lang="it-IT" dirty="0" err="1"/>
              <a:t>Unisrita</a:t>
            </a:r>
            <a:r>
              <a:rPr lang="it-IT" dirty="0"/>
              <a:t> presso i propri servizi e strutture.</a:t>
            </a:r>
          </a:p>
          <a:p>
            <a:pPr marL="0" indent="0">
              <a:buNone/>
            </a:pPr>
            <a:r>
              <a:rPr lang="it-IT" dirty="0"/>
              <a:t>Art. 2</a:t>
            </a:r>
          </a:p>
          <a:p>
            <a:pPr marL="0" indent="0">
              <a:buNone/>
            </a:pPr>
            <a:r>
              <a:rPr lang="it-IT" dirty="0"/>
              <a:t>Per ciascun tirocinante inserito nei LNF, in base alla presente convenzione, viene predisposto dall’</a:t>
            </a:r>
            <a:r>
              <a:rPr lang="it-IT" dirty="0" err="1"/>
              <a:t>Unisrita</a:t>
            </a:r>
            <a:r>
              <a:rPr lang="it-IT" dirty="0"/>
              <a:t>, in accordo con il tutor aziendale, un progetto formativo.</a:t>
            </a:r>
          </a:p>
          <a:p>
            <a:pPr marL="0" indent="0">
              <a:buNone/>
            </a:pPr>
            <a:r>
              <a:rPr lang="it-IT" dirty="0"/>
              <a:t>Frascati, 26 luglio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35777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254" y="3813196"/>
            <a:ext cx="4205509" cy="2680434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1B3CB443-E1C6-49D2-ABA7-F9347F2F32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0725" y="392113"/>
            <a:ext cx="11471275" cy="3816350"/>
          </a:xfrm>
          <a:ln>
            <a:noFill/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sz="2400" dirty="0">
              <a:ea typeface="Times New Roman" charset="0"/>
              <a:cs typeface="Times New Roman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b="1" dirty="0">
                <a:latin typeface="Times New Roman" charset="0"/>
                <a:ea typeface="Times New Roman" charset="0"/>
                <a:cs typeface="Times New Roman" charset="0"/>
              </a:rPr>
              <a:t>Preparazione di filtri basati su nanostrutture carboniose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b="1" dirty="0">
                <a:latin typeface="Times New Roman" charset="0"/>
                <a:ea typeface="Times New Roman" charset="0"/>
                <a:cs typeface="Times New Roman" charset="0"/>
              </a:rPr>
              <a:t>e loro applicazione alla purificazione delle acque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dirty="0">
              <a:ea typeface="Times New Roman" charset="0"/>
              <a:cs typeface="Times New Roman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1900" dirty="0">
              <a:ea typeface="Times New Roman" charset="0"/>
              <a:cs typeface="Times New Roman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1900" dirty="0">
              <a:ea typeface="Times New Roman" charset="0"/>
              <a:cs typeface="Times New Roman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>
                <a:ea typeface="Times New Roman" charset="0"/>
                <a:cs typeface="Times New Roman" charset="0"/>
              </a:rPr>
              <a:t>Produrre filtri composti da </a:t>
            </a:r>
            <a:r>
              <a:rPr lang="it-IT" sz="2000" dirty="0" err="1">
                <a:ea typeface="Times New Roman" charset="0"/>
                <a:cs typeface="Times New Roman" charset="0"/>
              </a:rPr>
              <a:t>nanoplacchette</a:t>
            </a:r>
            <a:r>
              <a:rPr lang="it-IT" sz="2000" dirty="0">
                <a:ea typeface="Times New Roman" charset="0"/>
                <a:cs typeface="Times New Roman" charset="0"/>
              </a:rPr>
              <a:t> di grafene (</a:t>
            </a:r>
            <a:r>
              <a:rPr lang="it-IT" sz="2000" i="1" dirty="0">
                <a:ea typeface="Times New Roman" charset="0"/>
                <a:cs typeface="Times New Roman" charset="0"/>
              </a:rPr>
              <a:t>Graphene </a:t>
            </a:r>
            <a:r>
              <a:rPr lang="it-IT" sz="2000" i="1" dirty="0" err="1">
                <a:ea typeface="Times New Roman" charset="0"/>
                <a:cs typeface="Times New Roman" charset="0"/>
              </a:rPr>
              <a:t>Nanoplatelets</a:t>
            </a:r>
            <a:r>
              <a:rPr lang="it-IT" sz="2000" dirty="0">
                <a:ea typeface="Times New Roman" charset="0"/>
                <a:cs typeface="Times New Roman" charset="0"/>
              </a:rPr>
              <a:t>, </a:t>
            </a:r>
            <a:r>
              <a:rPr lang="it-IT" sz="2000" dirty="0" err="1">
                <a:ea typeface="Times New Roman" charset="0"/>
                <a:cs typeface="Times New Roman" charset="0"/>
              </a:rPr>
              <a:t>GNPs</a:t>
            </a:r>
            <a:r>
              <a:rPr lang="it-IT" sz="2000" dirty="0">
                <a:ea typeface="Times New Roman" charset="0"/>
                <a:cs typeface="Times New Roman" charset="0"/>
              </a:rPr>
              <a:t>) di forma circolare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dirty="0">
              <a:ea typeface="Times New Roman" charset="0"/>
              <a:cs typeface="Times New Roman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>
                <a:ea typeface="Times New Roman" charset="0"/>
                <a:cs typeface="Times New Roman" charset="0"/>
              </a:rPr>
              <a:t>Utilizzare  i filtri prodotti per decontaminare l’acqua               acqua miscelata con </a:t>
            </a:r>
            <a:r>
              <a:rPr lang="it-IT" sz="2000" b="1" dirty="0">
                <a:ea typeface="Times New Roman" charset="0"/>
                <a:cs typeface="Times New Roman" charset="0"/>
              </a:rPr>
              <a:t>Pb</a:t>
            </a:r>
            <a:r>
              <a:rPr lang="it-IT" sz="2000" b="1" baseline="30000" dirty="0">
                <a:ea typeface="Times New Roman" charset="0"/>
                <a:cs typeface="Times New Roman" charset="0"/>
              </a:rPr>
              <a:t>2+</a:t>
            </a:r>
            <a:r>
              <a:rPr lang="it-IT" sz="2000" dirty="0">
                <a:ea typeface="Times New Roman" charset="0"/>
                <a:cs typeface="Times New Roman" charset="0"/>
              </a:rPr>
              <a:t> e </a:t>
            </a:r>
            <a:r>
              <a:rPr lang="it-IT" sz="2000" b="1" dirty="0">
                <a:ea typeface="Times New Roman" charset="0"/>
                <a:cs typeface="Times New Roman" charset="0"/>
              </a:rPr>
              <a:t>resorcinolo</a:t>
            </a:r>
            <a:endParaRPr lang="it-IT" sz="2000" dirty="0">
              <a:ea typeface="Times New Roman" charset="0"/>
              <a:cs typeface="Times New Roman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B2059E61-A909-470A-9089-134755D89D4A}"/>
              </a:ext>
            </a:extLst>
          </p:cNvPr>
          <p:cNvSpPr txBox="1">
            <a:spLocks/>
          </p:cNvSpPr>
          <p:nvPr/>
        </p:nvSpPr>
        <p:spPr>
          <a:xfrm>
            <a:off x="3845718" y="1430349"/>
            <a:ext cx="5221288" cy="1344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latin typeface="+mn-lt"/>
                <a:ea typeface="Times New Roman" charset="0"/>
                <a:cs typeface="Times New Roman" panose="02020603050405020304" pitchFamily="18" charset="0"/>
              </a:rPr>
              <a:t>Scopo del lavoro</a:t>
            </a:r>
          </a:p>
        </p:txBody>
      </p:sp>
      <p:sp>
        <p:nvSpPr>
          <p:cNvPr id="10" name="Freccia a destra 6">
            <a:extLst>
              <a:ext uri="{FF2B5EF4-FFF2-40B4-BE49-F238E27FC236}">
                <a16:creationId xmlns:a16="http://schemas.microsoft.com/office/drawing/2014/main" xmlns="" id="{B4B469C0-74C3-4050-862D-6EEE269614E1}"/>
              </a:ext>
            </a:extLst>
          </p:cNvPr>
          <p:cNvSpPr/>
          <p:nvPr/>
        </p:nvSpPr>
        <p:spPr>
          <a:xfrm>
            <a:off x="6534150" y="2432663"/>
            <a:ext cx="536575" cy="1301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F98C50D-1D11-4868-AF4C-29D2928AE691}"/>
              </a:ext>
            </a:extLst>
          </p:cNvPr>
          <p:cNvSpPr/>
          <p:nvPr/>
        </p:nvSpPr>
        <p:spPr>
          <a:xfrm>
            <a:off x="-112713" y="5062538"/>
            <a:ext cx="750887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Gruppo di Nanotecnologie NEXT, Dott. Stefano Bellucci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(Laboratori Nazionali di Frascati) </a:t>
            </a:r>
          </a:p>
          <a:p>
            <a:pPr algn="ctr">
              <a:defRPr/>
            </a:pPr>
            <a:r>
              <a:rPr lang="it-IT" altLang="it-IT" sz="2400" dirty="0">
                <a:latin typeface="Times New Roman" charset="0"/>
                <a:ea typeface="Times New Roman" charset="0"/>
                <a:cs typeface="Times New Roman" charset="0"/>
              </a:rPr>
              <a:t>Arianna Filippini </a:t>
            </a:r>
            <a:r>
              <a:rPr lang="it-IT" altLang="it-IT" sz="2400" dirty="0" err="1">
                <a:latin typeface="Times New Roman" charset="0"/>
                <a:ea typeface="Times New Roman" charset="0"/>
                <a:cs typeface="Times New Roman" charset="0"/>
              </a:rPr>
              <a:t>Univ</a:t>
            </a:r>
            <a:r>
              <a:rPr lang="it-IT" altLang="it-IT" sz="2400" dirty="0">
                <a:latin typeface="Times New Roman" charset="0"/>
                <a:ea typeface="Times New Roman" charset="0"/>
                <a:cs typeface="Times New Roman" charset="0"/>
              </a:rPr>
              <a:t>. Roma Tor Vergata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254" y="3813196"/>
            <a:ext cx="4205509" cy="2680434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1B3CB443-E1C6-49D2-ABA7-F9347F2F32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0725" y="392113"/>
            <a:ext cx="11471275" cy="3816350"/>
          </a:xfrm>
          <a:ln>
            <a:noFill/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sz="2400" dirty="0">
              <a:ea typeface="Times New Roman" charset="0"/>
              <a:cs typeface="Times New Roman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i="1" dirty="0"/>
              <a:t>Realizzazione di nano-sistemi a base carboniosa per il trasporto di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i="1" dirty="0"/>
              <a:t>molecole di interesse biomedico</a:t>
            </a:r>
            <a:endParaRPr lang="it-IT" dirty="0">
              <a:ea typeface="Times New Roman" charset="0"/>
              <a:cs typeface="Times New Roman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1900" dirty="0">
              <a:ea typeface="Times New Roman" charset="0"/>
              <a:cs typeface="Times New Roman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1900" dirty="0">
              <a:ea typeface="Times New Roman" charset="0"/>
              <a:cs typeface="Times New Roman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it-IT" sz="2000" dirty="0">
                <a:ea typeface="Times New Roman" charset="0"/>
                <a:cs typeface="Times New Roman" charset="0"/>
              </a:rPr>
              <a:t>sintetizzare, caratterizzare e testare un sistema di </a:t>
            </a:r>
            <a:r>
              <a:rPr lang="it-IT" sz="2000" dirty="0" err="1">
                <a:ea typeface="Times New Roman" charset="0"/>
                <a:cs typeface="Times New Roman" charset="0"/>
              </a:rPr>
              <a:t>drug</a:t>
            </a:r>
            <a:r>
              <a:rPr lang="it-IT" sz="2000" dirty="0">
                <a:ea typeface="Times New Roman" charset="0"/>
                <a:cs typeface="Times New Roman" charset="0"/>
              </a:rPr>
              <a:t> delivery, basato su uno dei più importanti allotropi del carbonio: il grafene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>
                <a:ea typeface="Times New Roman" charset="0"/>
                <a:cs typeface="Times New Roman" charset="0"/>
              </a:rPr>
              <a:t>Utilizzare  i prodotti per rilasciare in modo controllato molecole di interesse terapeutico (</a:t>
            </a:r>
            <a:r>
              <a:rPr lang="it-IT" sz="2000" b="1" u="sng" dirty="0">
                <a:ea typeface="Times New Roman" charset="0"/>
                <a:cs typeface="Times New Roman" charset="0"/>
              </a:rPr>
              <a:t>OPBG Roma</a:t>
            </a:r>
            <a:r>
              <a:rPr lang="it-IT" sz="2000" dirty="0"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B2059E61-A909-470A-9089-134755D89D4A}"/>
              </a:ext>
            </a:extLst>
          </p:cNvPr>
          <p:cNvSpPr txBox="1">
            <a:spLocks/>
          </p:cNvSpPr>
          <p:nvPr/>
        </p:nvSpPr>
        <p:spPr>
          <a:xfrm>
            <a:off x="3845718" y="1430349"/>
            <a:ext cx="5221288" cy="1344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latin typeface="+mn-lt"/>
                <a:ea typeface="Times New Roman" charset="0"/>
                <a:cs typeface="Times New Roman" panose="02020603050405020304" pitchFamily="18" charset="0"/>
              </a:rPr>
              <a:t>Scopo del lavoro</a:t>
            </a:r>
          </a:p>
        </p:txBody>
      </p:sp>
      <p:sp>
        <p:nvSpPr>
          <p:cNvPr id="10" name="Freccia a destra 6">
            <a:extLst>
              <a:ext uri="{FF2B5EF4-FFF2-40B4-BE49-F238E27FC236}">
                <a16:creationId xmlns:a16="http://schemas.microsoft.com/office/drawing/2014/main" xmlns="" id="{B4B469C0-74C3-4050-862D-6EEE269614E1}"/>
              </a:ext>
            </a:extLst>
          </p:cNvPr>
          <p:cNvSpPr/>
          <p:nvPr/>
        </p:nvSpPr>
        <p:spPr>
          <a:xfrm>
            <a:off x="8798718" y="2037567"/>
            <a:ext cx="536575" cy="1301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F98C50D-1D11-4868-AF4C-29D2928AE691}"/>
              </a:ext>
            </a:extLst>
          </p:cNvPr>
          <p:cNvSpPr/>
          <p:nvPr/>
        </p:nvSpPr>
        <p:spPr>
          <a:xfrm>
            <a:off x="-112713" y="5062538"/>
            <a:ext cx="750887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Gruppo di Nanotecnologie NEXT, Dott. Stefano Bellucci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(Laboratori Nazionali di Frascati) </a:t>
            </a:r>
          </a:p>
          <a:p>
            <a:pPr algn="ctr"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Alessio Di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Tinno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latin typeface="Times New Roman" charset="0"/>
                <a:ea typeface="Times New Roman" charset="0"/>
                <a:cs typeface="Times New Roman" charset="0"/>
              </a:rPr>
              <a:t>Univ</a:t>
            </a:r>
            <a:r>
              <a:rPr lang="it-IT" altLang="it-IT" sz="2400" dirty="0">
                <a:latin typeface="Times New Roman" charset="0"/>
                <a:ea typeface="Times New Roman" charset="0"/>
                <a:cs typeface="Times New Roman" charset="0"/>
              </a:rPr>
              <a:t>. Roma Tor Vergata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42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26" y="3781152"/>
            <a:ext cx="2160588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2Line2ColCMYK-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1762" y="3637137"/>
            <a:ext cx="2305050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122" y="3781153"/>
            <a:ext cx="2089150" cy="142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 cstate="print"/>
          <a:srcRect l="24599" t="11958" r="58421" b="77477"/>
          <a:stretch>
            <a:fillRect/>
          </a:stretch>
        </p:blipFill>
        <p:spPr bwMode="auto">
          <a:xfrm>
            <a:off x="4007346" y="1044849"/>
            <a:ext cx="3672408" cy="123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4583410" y="5445225"/>
            <a:ext cx="27905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/>
              <a:t>STEFANO  BELLUCCI</a:t>
            </a:r>
          </a:p>
          <a:p>
            <a:pPr>
              <a:defRPr/>
            </a:pPr>
            <a:r>
              <a:rPr lang="it-IT" dirty="0">
                <a:latin typeface="+mj-lt"/>
                <a:ea typeface="Times New Roman" pitchFamily="18" charset="0"/>
                <a:cs typeface="Arial" pitchFamily="34" charset="0"/>
              </a:rPr>
              <a:t>INFN-Laboratori Nazionali di Frascati, Italy</a:t>
            </a:r>
            <a:endParaRPr lang="it-IT" b="1" dirty="0"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35738" y="5517232"/>
            <a:ext cx="29527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/>
              <a:t>ANDREA  CAPORALI</a:t>
            </a:r>
          </a:p>
          <a:p>
            <a:pPr>
              <a:defRPr/>
            </a:pPr>
            <a:r>
              <a:rPr lang="en-GB" dirty="0">
                <a:latin typeface="+mj-lt"/>
                <a:ea typeface="Times New Roman" pitchFamily="18" charset="0"/>
                <a:cs typeface="Arial" pitchFamily="34" charset="0"/>
              </a:rPr>
              <a:t>University of Edinburgh, UK.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19114" y="5445225"/>
            <a:ext cx="23762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/>
              <a:t>ANDREA MASOTTI</a:t>
            </a:r>
          </a:p>
          <a:p>
            <a:pPr>
              <a:defRPr/>
            </a:pPr>
            <a:r>
              <a:rPr lang="it-IT" dirty="0">
                <a:latin typeface="+mj-lt"/>
                <a:ea typeface="Times New Roman" pitchFamily="18" charset="0"/>
                <a:cs typeface="Arial" pitchFamily="34" charset="0"/>
              </a:rPr>
              <a:t>Lab. Microarrays, Rome, Italy</a:t>
            </a:r>
          </a:p>
        </p:txBody>
      </p:sp>
      <p:cxnSp>
        <p:nvCxnSpPr>
          <p:cNvPr id="18" name="Connettore 2 17"/>
          <p:cNvCxnSpPr>
            <a:stCxn id="35845" idx="2"/>
            <a:endCxn id="5" idx="0"/>
          </p:cNvCxnSpPr>
          <p:nvPr/>
        </p:nvCxnSpPr>
        <p:spPr>
          <a:xfrm flipH="1">
            <a:off x="3035698" y="2281728"/>
            <a:ext cx="2807853" cy="14994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35845" idx="2"/>
            <a:endCxn id="3" idx="0"/>
          </p:cNvCxnSpPr>
          <p:nvPr/>
        </p:nvCxnSpPr>
        <p:spPr>
          <a:xfrm flipH="1">
            <a:off x="5807720" y="2281728"/>
            <a:ext cx="35830" cy="14994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35845" idx="2"/>
            <a:endCxn id="4" idx="0"/>
          </p:cNvCxnSpPr>
          <p:nvPr/>
        </p:nvCxnSpPr>
        <p:spPr>
          <a:xfrm>
            <a:off x="5843551" y="2281728"/>
            <a:ext cx="3060737" cy="1355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7"/>
          <p:cNvSpPr txBox="1">
            <a:spLocks noChangeArrowheads="1"/>
          </p:cNvSpPr>
          <p:nvPr/>
        </p:nvSpPr>
        <p:spPr bwMode="auto">
          <a:xfrm>
            <a:off x="228601" y="188641"/>
            <a:ext cx="1196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Delivery and imaging of miRNAs by multifunctional carbon nanotubes and circulating miRNAs as innovative therapeutic and diagnostic tools for pediatric pulmonary hypertension</a:t>
            </a:r>
            <a:endParaRPr lang="it-IT" sz="2400" b="1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513" y="2780928"/>
            <a:ext cx="1323313" cy="8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528861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0828" y="44625"/>
            <a:ext cx="7959423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Polyamine-coated carbon nanotubes </a:t>
            </a:r>
            <a:r>
              <a:rPr lang="en-GB" alt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consentono</a:t>
            </a:r>
            <a:r>
              <a:rPr lang="en-GB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un</a:t>
            </a:r>
          </a:p>
          <a:p>
            <a:r>
              <a:rPr lang="en-GB" alt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efficiente</a:t>
            </a:r>
            <a:r>
              <a:rPr lang="en-GB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alt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rilascio</a:t>
            </a:r>
            <a:r>
              <a:rPr lang="en-GB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 microRNAs in cellule </a:t>
            </a:r>
            <a:r>
              <a:rPr lang="en-GB" alt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endoteliali</a:t>
            </a:r>
            <a:endParaRPr 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47527" y="1332657"/>
            <a:ext cx="8755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Uso</a:t>
            </a:r>
            <a:r>
              <a:rPr lang="en-US" sz="2400" b="1" dirty="0">
                <a:latin typeface="+mj-lt"/>
              </a:rPr>
              <a:t> medico </a:t>
            </a:r>
            <a:r>
              <a:rPr lang="en-US" sz="2400" b="1" dirty="0" err="1">
                <a:latin typeface="+mj-lt"/>
              </a:rPr>
              <a:t>dei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nanotubi</a:t>
            </a:r>
            <a:r>
              <a:rPr lang="en-US" sz="2400" b="1" dirty="0">
                <a:latin typeface="+mj-lt"/>
              </a:rPr>
              <a:t> in </a:t>
            </a:r>
            <a:r>
              <a:rPr lang="en-US" sz="2400" b="1" dirty="0" err="1">
                <a:latin typeface="+mj-lt"/>
              </a:rPr>
              <a:t>carbonio</a:t>
            </a:r>
            <a:r>
              <a:rPr lang="en-US" sz="2400" b="1" dirty="0">
                <a:latin typeface="+mj-lt"/>
              </a:rPr>
              <a:t> (CNT)</a:t>
            </a:r>
            <a:r>
              <a:rPr lang="en-US" sz="2400" dirty="0">
                <a:latin typeface="+mj-lt"/>
              </a:rPr>
              <a:t>:</a:t>
            </a:r>
          </a:p>
          <a:p>
            <a:r>
              <a:rPr lang="en-US" sz="2400" dirty="0">
                <a:latin typeface="+mj-lt"/>
              </a:rPr>
              <a:t>-  Come </a:t>
            </a:r>
            <a:r>
              <a:rPr lang="en-US" sz="2400" u="sng" dirty="0">
                <a:latin typeface="+mj-lt"/>
              </a:rPr>
              <a:t>scaffold per la </a:t>
            </a:r>
            <a:r>
              <a:rPr lang="en-US" sz="2400" u="sng" dirty="0" err="1">
                <a:latin typeface="+mj-lt"/>
              </a:rPr>
              <a:t>crescita</a:t>
            </a:r>
            <a:r>
              <a:rPr lang="en-US" sz="2400" u="sng" dirty="0">
                <a:latin typeface="+mj-lt"/>
              </a:rPr>
              <a:t> </a:t>
            </a:r>
            <a:r>
              <a:rPr lang="en-US" sz="2400" u="sng" dirty="0" err="1">
                <a:latin typeface="+mj-lt"/>
              </a:rPr>
              <a:t>dell’osso</a:t>
            </a:r>
            <a:r>
              <a:rPr lang="en-US" sz="2400" u="sng" dirty="0">
                <a:latin typeface="+mj-lt"/>
              </a:rPr>
              <a:t> </a:t>
            </a:r>
            <a:r>
              <a:rPr lang="en-US" sz="2400" u="sng" dirty="0" err="1">
                <a:latin typeface="+mj-lt"/>
              </a:rPr>
              <a:t>nel</a:t>
            </a:r>
            <a:r>
              <a:rPr lang="en-US" sz="2400" u="sng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tissue engineering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Zanello</a:t>
            </a:r>
            <a:r>
              <a:rPr lang="en-US" dirty="0">
                <a:latin typeface="+mj-lt"/>
              </a:rPr>
              <a:t> LP et al., Bone cell proliferation on carbon nanotubes. </a:t>
            </a:r>
            <a:r>
              <a:rPr lang="en-US" dirty="0" err="1">
                <a:latin typeface="+mj-lt"/>
              </a:rPr>
              <a:t>Nano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Lett</a:t>
            </a:r>
            <a:r>
              <a:rPr lang="en-US" dirty="0">
                <a:latin typeface="+mj-lt"/>
              </a:rPr>
              <a:t>. 2006;6(3):562-7).</a:t>
            </a:r>
          </a:p>
        </p:txBody>
      </p:sp>
      <p:pic>
        <p:nvPicPr>
          <p:cNvPr id="4" name="Picture 5" descr="18853301-3d-uomo-che-pensa-con-punto-interrogativo-rosso-in-bolla-di-pensiero-sopra-la-sua-testa-su-sfondo-bi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260" y="4077072"/>
            <a:ext cx="2448124" cy="24481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7" y="4466448"/>
            <a:ext cx="3432549" cy="205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847528" y="2887776"/>
            <a:ext cx="8488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Nel settore biomedico l'uso di CNT è limitato dalla loro </a:t>
            </a:r>
            <a:r>
              <a:rPr lang="it-IT" b="1" dirty="0">
                <a:latin typeface="+mj-lt"/>
              </a:rPr>
              <a:t>insolubilità</a:t>
            </a:r>
            <a:r>
              <a:rPr lang="it-IT" dirty="0">
                <a:latin typeface="+mj-lt"/>
              </a:rPr>
              <a:t> in soluzioni acquose, per la loro </a:t>
            </a:r>
            <a:r>
              <a:rPr lang="it-IT" b="1" dirty="0">
                <a:latin typeface="+mj-lt"/>
              </a:rPr>
              <a:t>tossicità </a:t>
            </a:r>
            <a:r>
              <a:rPr lang="it-IT" dirty="0">
                <a:latin typeface="+mj-lt"/>
              </a:rPr>
              <a:t>intrinseca e in alcuni casi da norme di sicurezza.</a:t>
            </a:r>
          </a:p>
          <a:p>
            <a:endParaRPr lang="en-US" dirty="0">
              <a:latin typeface="+mj-lt"/>
            </a:endParaRPr>
          </a:p>
          <a:p>
            <a:r>
              <a:rPr lang="it-IT" b="1" dirty="0">
                <a:latin typeface="+mj-lt"/>
              </a:rPr>
              <a:t>Obiettivo: sviluppare nuovi vettori a base di CNT non tossici per la somministrazione di acido nucleico nelle cellule umane (cioè cellule endoteliali).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5743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3"/>
          <p:cNvGrpSpPr/>
          <p:nvPr/>
        </p:nvGrpSpPr>
        <p:grpSpPr>
          <a:xfrm>
            <a:off x="2076091" y="888506"/>
            <a:ext cx="7746520" cy="5322495"/>
            <a:chOff x="-359607" y="3805984"/>
            <a:chExt cx="4052463" cy="2668987"/>
          </a:xfrm>
        </p:grpSpPr>
        <p:grpSp>
          <p:nvGrpSpPr>
            <p:cNvPr id="22" name="Group 64"/>
            <p:cNvGrpSpPr/>
            <p:nvPr/>
          </p:nvGrpSpPr>
          <p:grpSpPr>
            <a:xfrm>
              <a:off x="-359607" y="3805984"/>
              <a:ext cx="4052463" cy="2668987"/>
              <a:chOff x="-214737" y="380240"/>
              <a:chExt cx="3872337" cy="2439160"/>
            </a:xfrm>
          </p:grpSpPr>
          <p:grpSp>
            <p:nvGrpSpPr>
              <p:cNvPr id="25" name="Group 67"/>
              <p:cNvGrpSpPr/>
              <p:nvPr/>
            </p:nvGrpSpPr>
            <p:grpSpPr>
              <a:xfrm>
                <a:off x="152400" y="380240"/>
                <a:ext cx="3124199" cy="2439160"/>
                <a:chOff x="152400" y="380240"/>
                <a:chExt cx="3124199" cy="2439160"/>
              </a:xfrm>
            </p:grpSpPr>
            <p:pic>
              <p:nvPicPr>
                <p:cNvPr id="27" name="Picture 3" descr="cy3premiR pamam 2.5 huvec.jp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550" y="1769369"/>
                  <a:ext cx="1375723" cy="1050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5" descr="cy3premiR pamam 2.5 huvec merge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5296" y="1769369"/>
                  <a:ext cx="1375723" cy="1050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6" descr="cy3premiR pei25h2o 2.5 huvec.jp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90" y="541620"/>
                  <a:ext cx="1376735" cy="1050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8" descr="cy3premiR pei25h2o 2.5 huvec merge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4534" y="541620"/>
                  <a:ext cx="1376735" cy="1050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52400" y="380240"/>
                  <a:ext cx="3124199" cy="18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2000" b="1" dirty="0"/>
                    <a:t>PEI-CNT-pre-miR-Cy3 </a:t>
                  </a:r>
                </a:p>
              </p:txBody>
            </p:sp>
          </p:grpSp>
          <p:sp>
            <p:nvSpPr>
              <p:cNvPr id="26" name="TextBox 10"/>
              <p:cNvSpPr txBox="1">
                <a:spLocks noChangeArrowheads="1"/>
              </p:cNvSpPr>
              <p:nvPr/>
            </p:nvSpPr>
            <p:spPr bwMode="auto">
              <a:xfrm>
                <a:off x="-214737" y="1596465"/>
                <a:ext cx="3872337" cy="18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/>
                  <a:t>PAMAM-CNT-pre-miR-Cy3 </a:t>
                </a:r>
              </a:p>
            </p:txBody>
          </p:sp>
        </p:grpSp>
        <p:cxnSp>
          <p:nvCxnSpPr>
            <p:cNvPr id="23" name="Straight Connector 65"/>
            <p:cNvCxnSpPr/>
            <p:nvPr/>
          </p:nvCxnSpPr>
          <p:spPr>
            <a:xfrm>
              <a:off x="2820836" y="5056747"/>
              <a:ext cx="2242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66"/>
            <p:cNvCxnSpPr/>
            <p:nvPr/>
          </p:nvCxnSpPr>
          <p:spPr>
            <a:xfrm>
              <a:off x="2820836" y="6367737"/>
              <a:ext cx="22428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CasellaDiTesto 31"/>
          <p:cNvSpPr txBox="1"/>
          <p:nvPr/>
        </p:nvSpPr>
        <p:spPr>
          <a:xfrm>
            <a:off x="1781122" y="60845"/>
            <a:ext cx="8491342" cy="6309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500" b="1" dirty="0">
                <a:solidFill>
                  <a:schemeClr val="accent1"/>
                </a:solidFill>
              </a:rPr>
              <a:t>Delivery of miRNAs in endothelial cells</a:t>
            </a:r>
            <a:endParaRPr lang="it-IT" sz="3500" b="1" dirty="0">
              <a:solidFill>
                <a:schemeClr val="accent1"/>
              </a:solidFill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1815629" y="2196844"/>
            <a:ext cx="1356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HUVEC</a:t>
            </a: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1781123" y="4862406"/>
            <a:ext cx="1356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HUVEC</a:t>
            </a:r>
          </a:p>
        </p:txBody>
      </p:sp>
    </p:spTree>
    <p:extLst>
      <p:ext uri="{BB962C8B-B14F-4D97-AF65-F5344CB8AC3E}">
        <p14:creationId xmlns:p14="http://schemas.microsoft.com/office/powerpoint/2010/main" xmlns="" val="284112268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0263" y="60845"/>
            <a:ext cx="7565505" cy="6309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500" b="1" dirty="0">
                <a:solidFill>
                  <a:schemeClr val="accent1"/>
                </a:solidFill>
              </a:rPr>
              <a:t>Intracellular  localization</a:t>
            </a:r>
            <a:endParaRPr lang="it-IT" sz="3500" b="1" dirty="0">
              <a:solidFill>
                <a:schemeClr val="accent1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377420" y="812328"/>
            <a:ext cx="7185195" cy="5545340"/>
            <a:chOff x="622301" y="274919"/>
            <a:chExt cx="4344589" cy="3010148"/>
          </a:xfrm>
        </p:grpSpPr>
        <p:grpSp>
          <p:nvGrpSpPr>
            <p:cNvPr id="4" name="Group 24"/>
            <p:cNvGrpSpPr/>
            <p:nvPr/>
          </p:nvGrpSpPr>
          <p:grpSpPr>
            <a:xfrm>
              <a:off x="622301" y="274919"/>
              <a:ext cx="4344589" cy="3010148"/>
              <a:chOff x="622300" y="274919"/>
              <a:chExt cx="6282260" cy="4352666"/>
            </a:xfrm>
          </p:grpSpPr>
          <p:grpSp>
            <p:nvGrpSpPr>
              <p:cNvPr id="22" name="Group 42"/>
              <p:cNvGrpSpPr/>
              <p:nvPr/>
            </p:nvGrpSpPr>
            <p:grpSpPr>
              <a:xfrm>
                <a:off x="622300" y="274919"/>
                <a:ext cx="6190300" cy="4352666"/>
                <a:chOff x="622300" y="274919"/>
                <a:chExt cx="6190300" cy="4352666"/>
              </a:xfrm>
            </p:grpSpPr>
            <p:pic>
              <p:nvPicPr>
                <p:cNvPr id="35" name="Picture 55" descr="cells-2-2.tif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035" b="-997"/>
                <a:stretch/>
              </p:blipFill>
              <p:spPr>
                <a:xfrm>
                  <a:off x="622300" y="277200"/>
                  <a:ext cx="3600000" cy="2671200"/>
                </a:xfrm>
                <a:prstGeom prst="rect">
                  <a:avLst/>
                </a:prstGeom>
              </p:spPr>
            </p:pic>
            <p:pic>
              <p:nvPicPr>
                <p:cNvPr id="36" name="Picture 56" descr="cells-2-5.tif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2600" y="2635164"/>
                  <a:ext cx="2520000" cy="1992421"/>
                </a:xfrm>
                <a:prstGeom prst="rect">
                  <a:avLst/>
                </a:prstGeom>
              </p:spPr>
            </p:pic>
            <p:pic>
              <p:nvPicPr>
                <p:cNvPr id="37" name="Picture 57" descr="cells-4-3.tif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300" y="2995846"/>
                  <a:ext cx="3600000" cy="1631739"/>
                </a:xfrm>
                <a:prstGeom prst="rect">
                  <a:avLst/>
                </a:prstGeom>
              </p:spPr>
            </p:pic>
            <p:pic>
              <p:nvPicPr>
                <p:cNvPr id="38" name="Picture 58" descr="cells-5-1.ti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2600" y="274919"/>
                  <a:ext cx="2520000" cy="2297647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43"/>
              <p:cNvGrpSpPr/>
              <p:nvPr/>
            </p:nvGrpSpPr>
            <p:grpSpPr>
              <a:xfrm>
                <a:off x="3207645" y="2544975"/>
                <a:ext cx="894455" cy="289946"/>
                <a:chOff x="-68956" y="2993709"/>
                <a:chExt cx="894455" cy="289946"/>
              </a:xfrm>
            </p:grpSpPr>
            <p:sp>
              <p:nvSpPr>
                <p:cNvPr id="33" name="TextBox 53"/>
                <p:cNvSpPr txBox="1"/>
                <p:nvPr/>
              </p:nvSpPr>
              <p:spPr>
                <a:xfrm>
                  <a:off x="124760" y="2993709"/>
                  <a:ext cx="511850" cy="253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2 </a:t>
                  </a:r>
                  <a:r>
                    <a:rPr lang="en-US" sz="1500" i="1" dirty="0" err="1">
                      <a:latin typeface="Arial"/>
                      <a:ea typeface="Lucida Grande"/>
                      <a:cs typeface="Arial"/>
                    </a:rPr>
                    <a:t>μ</a:t>
                  </a:r>
                  <a:r>
                    <a:rPr lang="en-US" sz="1500" dirty="0" err="1"/>
                    <a:t>m</a:t>
                  </a:r>
                  <a:endParaRPr lang="en-US" sz="1500" dirty="0"/>
                </a:p>
              </p:txBody>
            </p:sp>
            <p:sp>
              <p:nvSpPr>
                <p:cNvPr id="34" name="Rectangle 54"/>
                <p:cNvSpPr/>
                <p:nvPr/>
              </p:nvSpPr>
              <p:spPr>
                <a:xfrm>
                  <a:off x="-68956" y="3217333"/>
                  <a:ext cx="894455" cy="663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/>
                </a:p>
              </p:txBody>
            </p:sp>
          </p:grpSp>
          <p:grpSp>
            <p:nvGrpSpPr>
              <p:cNvPr id="24" name="Group 44"/>
              <p:cNvGrpSpPr/>
              <p:nvPr/>
            </p:nvGrpSpPr>
            <p:grpSpPr>
              <a:xfrm>
                <a:off x="3533614" y="4248664"/>
                <a:ext cx="560022" cy="283822"/>
                <a:chOff x="-68955" y="2999832"/>
                <a:chExt cx="560022" cy="283822"/>
              </a:xfrm>
            </p:grpSpPr>
            <p:sp>
              <p:nvSpPr>
                <p:cNvPr id="31" name="TextBox 51"/>
                <p:cNvSpPr txBox="1"/>
                <p:nvPr/>
              </p:nvSpPr>
              <p:spPr>
                <a:xfrm>
                  <a:off x="-39870" y="2999832"/>
                  <a:ext cx="511851" cy="253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2 </a:t>
                  </a:r>
                  <a:r>
                    <a:rPr lang="en-US" sz="1500" i="1" dirty="0" err="1">
                      <a:latin typeface="Arial"/>
                      <a:ea typeface="Lucida Grande"/>
                      <a:cs typeface="Arial"/>
                    </a:rPr>
                    <a:t>μ</a:t>
                  </a:r>
                  <a:r>
                    <a:rPr lang="en-US" sz="1500" dirty="0" err="1"/>
                    <a:t>m</a:t>
                  </a:r>
                  <a:endParaRPr lang="en-US" sz="1500" dirty="0"/>
                </a:p>
              </p:txBody>
            </p:sp>
            <p:sp>
              <p:nvSpPr>
                <p:cNvPr id="32" name="Rectangle 52"/>
                <p:cNvSpPr/>
                <p:nvPr/>
              </p:nvSpPr>
              <p:spPr>
                <a:xfrm>
                  <a:off x="-68955" y="3217333"/>
                  <a:ext cx="560022" cy="6632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/>
                </a:p>
              </p:txBody>
            </p:sp>
          </p:grpSp>
          <p:grpSp>
            <p:nvGrpSpPr>
              <p:cNvPr id="25" name="Group 45"/>
              <p:cNvGrpSpPr/>
              <p:nvPr/>
            </p:nvGrpSpPr>
            <p:grpSpPr>
              <a:xfrm>
                <a:off x="6219357" y="4238309"/>
                <a:ext cx="678636" cy="289943"/>
                <a:chOff x="-189914" y="2993711"/>
                <a:chExt cx="678636" cy="289943"/>
              </a:xfrm>
            </p:grpSpPr>
            <p:sp>
              <p:nvSpPr>
                <p:cNvPr id="29" name="TextBox 49"/>
                <p:cNvSpPr txBox="1"/>
                <p:nvPr/>
              </p:nvSpPr>
              <p:spPr>
                <a:xfrm>
                  <a:off x="-189914" y="2993711"/>
                  <a:ext cx="678636" cy="253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200 nm</a:t>
                  </a:r>
                </a:p>
              </p:txBody>
            </p:sp>
            <p:sp>
              <p:nvSpPr>
                <p:cNvPr id="30" name="Rectangle 50"/>
                <p:cNvSpPr/>
                <p:nvPr/>
              </p:nvSpPr>
              <p:spPr>
                <a:xfrm>
                  <a:off x="-68955" y="3217334"/>
                  <a:ext cx="361053" cy="66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/>
                </a:p>
              </p:txBody>
            </p:sp>
          </p:grpSp>
          <p:grpSp>
            <p:nvGrpSpPr>
              <p:cNvPr id="26" name="Group 46"/>
              <p:cNvGrpSpPr/>
              <p:nvPr/>
            </p:nvGrpSpPr>
            <p:grpSpPr>
              <a:xfrm>
                <a:off x="6225924" y="2158313"/>
                <a:ext cx="678636" cy="308306"/>
                <a:chOff x="-217211" y="2975348"/>
                <a:chExt cx="678636" cy="308306"/>
              </a:xfrm>
            </p:grpSpPr>
            <p:sp>
              <p:nvSpPr>
                <p:cNvPr id="27" name="TextBox 47"/>
                <p:cNvSpPr txBox="1"/>
                <p:nvPr/>
              </p:nvSpPr>
              <p:spPr>
                <a:xfrm>
                  <a:off x="-217211" y="2975348"/>
                  <a:ext cx="678636" cy="253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>
                      <a:solidFill>
                        <a:schemeClr val="bg1"/>
                      </a:solidFill>
                    </a:rPr>
                    <a:t>500 nm</a:t>
                  </a:r>
                </a:p>
              </p:txBody>
            </p:sp>
            <p:sp>
              <p:nvSpPr>
                <p:cNvPr id="28" name="Rectangle 48"/>
                <p:cNvSpPr/>
                <p:nvPr/>
              </p:nvSpPr>
              <p:spPr>
                <a:xfrm>
                  <a:off x="-68955" y="3217335"/>
                  <a:ext cx="313200" cy="663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/>
                </a:p>
              </p:txBody>
            </p:sp>
          </p:grpSp>
        </p:grpSp>
        <p:sp>
          <p:nvSpPr>
            <p:cNvPr id="5" name="TextBox 25"/>
            <p:cNvSpPr txBox="1"/>
            <p:nvPr/>
          </p:nvSpPr>
          <p:spPr>
            <a:xfrm>
              <a:off x="634999" y="287866"/>
              <a:ext cx="211495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</a:rPr>
                <a:t>(</a:t>
              </a:r>
              <a:r>
                <a:rPr lang="en-US" sz="1500" b="1" i="1" dirty="0" err="1">
                  <a:solidFill>
                    <a:srgbClr val="FFFFFF"/>
                  </a:solidFill>
                </a:rPr>
                <a:t>i</a:t>
              </a:r>
              <a:r>
                <a:rPr lang="en-US" sz="1500" b="1" i="1" dirty="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6" name="TextBox 26"/>
            <p:cNvSpPr txBox="1"/>
            <p:nvPr/>
          </p:nvSpPr>
          <p:spPr>
            <a:xfrm>
              <a:off x="635000" y="2159000"/>
              <a:ext cx="239603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</a:rPr>
                <a:t>(ii)</a:t>
              </a:r>
            </a:p>
          </p:txBody>
        </p:sp>
        <p:sp>
          <p:nvSpPr>
            <p:cNvPr id="7" name="TextBox 27"/>
            <p:cNvSpPr txBox="1"/>
            <p:nvPr/>
          </p:nvSpPr>
          <p:spPr>
            <a:xfrm>
              <a:off x="3175000" y="287867"/>
              <a:ext cx="267713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</a:rPr>
                <a:t>(iii)</a:t>
              </a:r>
            </a:p>
          </p:txBody>
        </p:sp>
        <p:sp>
          <p:nvSpPr>
            <p:cNvPr id="8" name="TextBox 28"/>
            <p:cNvSpPr txBox="1"/>
            <p:nvPr/>
          </p:nvSpPr>
          <p:spPr>
            <a:xfrm>
              <a:off x="3175000" y="1921933"/>
              <a:ext cx="265774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/>
                <a:t>(iv)</a:t>
              </a:r>
            </a:p>
          </p:txBody>
        </p:sp>
        <p:sp>
          <p:nvSpPr>
            <p:cNvPr id="9" name="TextBox 29"/>
            <p:cNvSpPr txBox="1"/>
            <p:nvPr/>
          </p:nvSpPr>
          <p:spPr>
            <a:xfrm>
              <a:off x="1103841" y="1704826"/>
              <a:ext cx="608895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Cytoplasm</a:t>
              </a:r>
            </a:p>
          </p:txBody>
        </p:sp>
        <p:sp>
          <p:nvSpPr>
            <p:cNvPr id="10" name="TextBox 30"/>
            <p:cNvSpPr txBox="1"/>
            <p:nvPr/>
          </p:nvSpPr>
          <p:spPr>
            <a:xfrm>
              <a:off x="1676401" y="1261532"/>
              <a:ext cx="506153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Nucleus</a:t>
              </a:r>
            </a:p>
          </p:txBody>
        </p:sp>
        <p:sp>
          <p:nvSpPr>
            <p:cNvPr id="11" name="TextBox 31"/>
            <p:cNvSpPr txBox="1"/>
            <p:nvPr/>
          </p:nvSpPr>
          <p:spPr>
            <a:xfrm>
              <a:off x="1913466" y="2429932"/>
              <a:ext cx="506153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Nucleus</a:t>
              </a:r>
            </a:p>
          </p:txBody>
        </p:sp>
        <p:sp>
          <p:nvSpPr>
            <p:cNvPr id="12" name="TextBox 32"/>
            <p:cNvSpPr txBox="1"/>
            <p:nvPr/>
          </p:nvSpPr>
          <p:spPr>
            <a:xfrm>
              <a:off x="2429934" y="2413000"/>
              <a:ext cx="608895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Cytoplasm</a:t>
              </a:r>
            </a:p>
          </p:txBody>
        </p:sp>
        <p:cxnSp>
          <p:nvCxnSpPr>
            <p:cNvPr id="13" name="Straight Arrow Connector 33"/>
            <p:cNvCxnSpPr/>
            <p:nvPr/>
          </p:nvCxnSpPr>
          <p:spPr>
            <a:xfrm>
              <a:off x="3437467" y="736600"/>
              <a:ext cx="143934" cy="1269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34"/>
            <p:cNvCxnSpPr/>
            <p:nvPr/>
          </p:nvCxnSpPr>
          <p:spPr>
            <a:xfrm flipH="1">
              <a:off x="4521201" y="812800"/>
              <a:ext cx="169332" cy="14393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35"/>
            <p:cNvCxnSpPr/>
            <p:nvPr/>
          </p:nvCxnSpPr>
          <p:spPr>
            <a:xfrm flipH="1" flipV="1">
              <a:off x="4224868" y="1549399"/>
              <a:ext cx="118532" cy="11006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36"/>
            <p:cNvCxnSpPr/>
            <p:nvPr/>
          </p:nvCxnSpPr>
          <p:spPr>
            <a:xfrm>
              <a:off x="3674533" y="2184401"/>
              <a:ext cx="93134" cy="127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37"/>
            <p:cNvCxnSpPr/>
            <p:nvPr/>
          </p:nvCxnSpPr>
          <p:spPr>
            <a:xfrm>
              <a:off x="4123266" y="2937934"/>
              <a:ext cx="93134" cy="127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38"/>
            <p:cNvCxnSpPr/>
            <p:nvPr/>
          </p:nvCxnSpPr>
          <p:spPr>
            <a:xfrm flipV="1">
              <a:off x="3191933" y="3166533"/>
              <a:ext cx="127001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39"/>
            <p:cNvSpPr/>
            <p:nvPr/>
          </p:nvSpPr>
          <p:spPr>
            <a:xfrm rot="8549207">
              <a:off x="2469095" y="545290"/>
              <a:ext cx="92353" cy="1043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Isosceles Triangle 40"/>
            <p:cNvSpPr/>
            <p:nvPr/>
          </p:nvSpPr>
          <p:spPr>
            <a:xfrm rot="8549207">
              <a:off x="2740029" y="337857"/>
              <a:ext cx="92353" cy="1043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1" name="Isosceles Triangle 41"/>
            <p:cNvSpPr/>
            <p:nvPr/>
          </p:nvSpPr>
          <p:spPr>
            <a:xfrm rot="8549207">
              <a:off x="813863" y="1633255"/>
              <a:ext cx="92353" cy="1043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0"/>
            <p:cNvSpPr txBox="1"/>
            <p:nvPr/>
          </p:nvSpPr>
          <p:spPr>
            <a:xfrm>
              <a:off x="3768031" y="418657"/>
              <a:ext cx="492273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Vacuole</a:t>
              </a: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4122721" y="1926464"/>
              <a:ext cx="492273" cy="17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latin typeface="Times New Roman"/>
                  <a:cs typeface="Times New Roman"/>
                </a:rPr>
                <a:t>Vacuole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6222509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bresearch.org/wp-content/uploads/2013/10/iStock_000012365316Medium.jpg"/>
          <p:cNvPicPr>
            <a:picLocks noChangeAspect="1" noChangeArrowheads="1"/>
          </p:cNvPicPr>
          <p:nvPr/>
        </p:nvPicPr>
        <p:blipFill>
          <a:blip r:embed="rId2" cstate="print"/>
          <a:srcRect l="3067" t="11390" r="7613" b="5093"/>
          <a:stretch>
            <a:fillRect/>
          </a:stretch>
        </p:blipFill>
        <p:spPr bwMode="auto">
          <a:xfrm>
            <a:off x="3257904" y="1647640"/>
            <a:ext cx="4019910" cy="2570672"/>
          </a:xfrm>
          <a:prstGeom prst="rect">
            <a:avLst/>
          </a:prstGeom>
          <a:noFill/>
        </p:spPr>
      </p:pic>
      <p:sp>
        <p:nvSpPr>
          <p:cNvPr id="16" name="Esplosione 2 15"/>
          <p:cNvSpPr/>
          <p:nvPr/>
        </p:nvSpPr>
        <p:spPr>
          <a:xfrm rot="752284">
            <a:off x="7083004" y="1991881"/>
            <a:ext cx="3502325" cy="1832853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75987" y="60845"/>
            <a:ext cx="8022681" cy="6309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500" b="1" i="1" dirty="0">
                <a:solidFill>
                  <a:srgbClr val="BBE0E3"/>
                </a:solidFill>
                <a:latin typeface="Arial"/>
              </a:rPr>
              <a:t>In vivo</a:t>
            </a:r>
            <a:r>
              <a:rPr lang="en-GB" sz="3500" b="1" dirty="0">
                <a:solidFill>
                  <a:srgbClr val="BBE0E3"/>
                </a:solidFill>
                <a:latin typeface="Arial"/>
              </a:rPr>
              <a:t>  </a:t>
            </a:r>
            <a:r>
              <a:rPr lang="en-GB" sz="3500" b="1" dirty="0" err="1">
                <a:solidFill>
                  <a:srgbClr val="BBE0E3"/>
                </a:solidFill>
                <a:latin typeface="Arial"/>
              </a:rPr>
              <a:t>Rilascio</a:t>
            </a:r>
            <a:r>
              <a:rPr lang="en-GB" sz="3500" b="1" dirty="0">
                <a:solidFill>
                  <a:srgbClr val="BBE0E3"/>
                </a:solidFill>
                <a:latin typeface="Arial"/>
              </a:rPr>
              <a:t> </a:t>
            </a:r>
            <a:r>
              <a:rPr lang="en-GB" sz="3500" b="1" dirty="0" err="1">
                <a:solidFill>
                  <a:srgbClr val="BBE0E3"/>
                </a:solidFill>
                <a:latin typeface="Arial"/>
              </a:rPr>
              <a:t>farmaco</a:t>
            </a:r>
            <a:endParaRPr lang="it-IT" sz="3500" b="1" dirty="0">
              <a:solidFill>
                <a:srgbClr val="BBE0E3"/>
              </a:solidFill>
              <a:latin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69064" y="767131"/>
            <a:ext cx="8005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itchFamily="18" charset="0"/>
              </a:rPr>
              <a:t>Modello di impianto di spugna. </a:t>
            </a:r>
            <a:r>
              <a:rPr lang="it-IT" dirty="0">
                <a:solidFill>
                  <a:srgbClr val="000000"/>
                </a:solidFill>
                <a:latin typeface="Times New Roman" pitchFamily="18" charset="0"/>
              </a:rPr>
              <a:t>L'angiogenesi infiammatoria indotta dalla spugna consiste nell'impianto (in topi) di un polimero sintetico nei siti sottocutanei. Questo modello può essere utilizzato come sistema controllato di rilascio a rilascio a lungo termine di agenti terapeutici.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47" y="3864631"/>
            <a:ext cx="2000241" cy="27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b="49195"/>
          <a:stretch>
            <a:fillRect/>
          </a:stretch>
        </p:blipFill>
        <p:spPr bwMode="auto">
          <a:xfrm>
            <a:off x="4620968" y="4425162"/>
            <a:ext cx="2466975" cy="190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 t="49651"/>
          <a:stretch>
            <a:fillRect/>
          </a:stretch>
        </p:blipFill>
        <p:spPr bwMode="auto">
          <a:xfrm>
            <a:off x="7579825" y="4459870"/>
            <a:ext cx="2466975" cy="18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7475434" y="2348880"/>
            <a:ext cx="3013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PROSPETTIVE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Times New Roman" pitchFamily="18" charset="0"/>
              </a:rPr>
              <a:t>Terapia</a:t>
            </a:r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Times New Roman" pitchFamily="18" charset="0"/>
              </a:rPr>
              <a:t>angiogenesi</a:t>
            </a:r>
            <a:endParaRPr lang="en-GB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1600" b="1" dirty="0" err="1">
                <a:solidFill>
                  <a:srgbClr val="000000"/>
                </a:solidFill>
                <a:latin typeface="Times New Roman" pitchFamily="18" charset="0"/>
              </a:rPr>
              <a:t>Rimodellazione</a:t>
            </a:r>
            <a:r>
              <a:rPr lang="it-IT" sz="1600" b="1" dirty="0">
                <a:solidFill>
                  <a:srgbClr val="000000"/>
                </a:solidFill>
                <a:latin typeface="Times New Roman" pitchFamily="18" charset="0"/>
              </a:rPr>
              <a:t> Vascolare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138468" y="628003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B050"/>
                </a:solidFill>
                <a:latin typeface="Times New Roman" pitchFamily="18" charset="0"/>
              </a:rPr>
              <a:t>CD31</a:t>
            </a:r>
            <a:r>
              <a:rPr lang="it-IT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it-IT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b="1" dirty="0">
                <a:solidFill>
                  <a:srgbClr val="FF0000"/>
                </a:solidFill>
                <a:latin typeface="Times New Roman" pitchFamily="18" charset="0"/>
              </a:rPr>
              <a:t>-SMA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131834" y="6288657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B050"/>
                </a:solidFill>
                <a:latin typeface="Times New Roman" pitchFamily="18" charset="0"/>
              </a:rPr>
              <a:t>CD31</a:t>
            </a:r>
            <a:r>
              <a:rPr lang="it-IT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it-IT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b="1" dirty="0">
                <a:solidFill>
                  <a:srgbClr val="FF0000"/>
                </a:solidFill>
                <a:latin typeface="Times New Roman" pitchFamily="18" charset="0"/>
              </a:rPr>
              <a:t>-SMA</a:t>
            </a:r>
          </a:p>
        </p:txBody>
      </p:sp>
    </p:spTree>
    <p:extLst>
      <p:ext uri="{BB962C8B-B14F-4D97-AF65-F5344CB8AC3E}">
        <p14:creationId xmlns:p14="http://schemas.microsoft.com/office/powerpoint/2010/main" xmlns="" val="11095392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517</Words>
  <Application>Microsoft Office PowerPoint</Application>
  <PresentationFormat>Personalizzato</PresentationFormat>
  <Paragraphs>80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Tema di Office</vt:lpstr>
      <vt:lpstr>Оформление по умолчанию</vt:lpstr>
      <vt:lpstr>Stefano Bellucci, INFN-LNF in collab. con UNISRITA Dip. Fisica, Elettronica e Sistemi Complessi</vt:lpstr>
      <vt:lpstr> CONVENZIONE TRA UNISRITA E INFN LAB. NAZ. FRASCATI (LNF) PER LO SVOLGIMENTO DI TIROCINI FORMATIVI CURRICULARI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Stefano Bellucci, INFN-LNF in collab. con UNISRITA Dip. Fisica, Elettronica e Sistemi Complessi</dc:title>
  <dc:creator>arianna filippini</dc:creator>
  <cp:lastModifiedBy>Marco</cp:lastModifiedBy>
  <cp:revision>114</cp:revision>
  <cp:lastPrinted>2017-09-19T09:45:45Z</cp:lastPrinted>
  <dcterms:created xsi:type="dcterms:W3CDTF">2017-09-03T10:16:21Z</dcterms:created>
  <dcterms:modified xsi:type="dcterms:W3CDTF">2017-10-13T06:50:02Z</dcterms:modified>
</cp:coreProperties>
</file>