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2"/>
  </p:notesMasterIdLst>
  <p:handoutMasterIdLst>
    <p:handoutMasterId r:id="rId23"/>
  </p:handoutMasterIdLst>
  <p:sldIdLst>
    <p:sldId id="256" r:id="rId3"/>
    <p:sldId id="257" r:id="rId4"/>
    <p:sldId id="274" r:id="rId5"/>
    <p:sldId id="275" r:id="rId6"/>
    <p:sldId id="273" r:id="rId7"/>
    <p:sldId id="271" r:id="rId8"/>
    <p:sldId id="261" r:id="rId9"/>
    <p:sldId id="258" r:id="rId10"/>
    <p:sldId id="259" r:id="rId11"/>
    <p:sldId id="260" r:id="rId12"/>
    <p:sldId id="262" r:id="rId13"/>
    <p:sldId id="267" r:id="rId14"/>
    <p:sldId id="268" r:id="rId15"/>
    <p:sldId id="263" r:id="rId16"/>
    <p:sldId id="266" r:id="rId17"/>
    <p:sldId id="264" r:id="rId18"/>
    <p:sldId id="269" r:id="rId19"/>
    <p:sldId id="270" r:id="rId20"/>
    <p:sldId id="26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480" y="14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2017A0-DA07-3643-9D04-FCB39C89B007}" type="datetimeFigureOut">
              <a:t>10/17/17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5710D4-F381-1B4E-8043-6737C8BEF98B}" type="slidenum">
              <a:t>‹#›</a:t>
            </a:fld>
            <a:endParaRPr lang="en-US"/>
          </a:p>
        </p:txBody>
      </p:sp>
    </p:spTree>
    <p:extLst>
      <p:ext uri="{BB962C8B-B14F-4D97-AF65-F5344CB8AC3E}">
        <p14:creationId xmlns:p14="http://schemas.microsoft.com/office/powerpoint/2010/main" val="35862503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CE0F12-38B5-CC46-8BAD-FCEE639B4FF7}" type="datetimeFigureOut">
              <a:t>10/17/17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780B40-0E97-E740-B988-AC4A79580A9F}" type="slidenum">
              <a:t>‹#›</a:t>
            </a:fld>
            <a:endParaRPr lang="en-US"/>
          </a:p>
        </p:txBody>
      </p:sp>
    </p:spTree>
    <p:extLst>
      <p:ext uri="{BB962C8B-B14F-4D97-AF65-F5344CB8AC3E}">
        <p14:creationId xmlns:p14="http://schemas.microsoft.com/office/powerpoint/2010/main" val="31616650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Free_induction_decay" TargetMode="External"/><Relationship Id="rId4" Type="http://schemas.openxmlformats.org/officeDocument/2006/relationships/hyperlink" Target="https://en.wikipedia.org/wiki/Relaxation_(NMR)" TargetMode="External"/><Relationship Id="rId5" Type="http://schemas.openxmlformats.org/officeDocument/2006/relationships/hyperlink" Target="https://en.wikipedia.org/wiki/Precession" TargetMode="External"/><Relationship Id="rId6" Type="http://schemas.openxmlformats.org/officeDocument/2006/relationships/hyperlink" Target="https://en.wikipedia.org/wiki/Spin_echo%23cite_note-2" TargetMode="External"/><Relationship Id="rId7" Type="http://schemas.openxmlformats.org/officeDocument/2006/relationships/hyperlink" Target="https://en.wikipedia.org/wiki/Chemical_shift" TargetMode="External"/><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just"/>
            <a:r>
              <a:rPr lang="en-US" sz="800" kern="1200" smtClean="0">
                <a:solidFill>
                  <a:schemeClr val="tx1"/>
                </a:solidFill>
              </a:rPr>
              <a:t>ABSTRACT</a:t>
            </a:r>
          </a:p>
          <a:p>
            <a:pPr algn="just"/>
            <a:r>
              <a:rPr lang="en-US" sz="800" kern="1200" smtClean="0">
                <a:solidFill>
                  <a:schemeClr val="tx1"/>
                </a:solidFill>
              </a:rPr>
              <a:t>n the other hand, if the reactor is sufficiently marginal in its operation, then the application of polarization could lead to large savings and could even make fusion possible.</a:t>
            </a:r>
          </a:p>
          <a:p>
            <a:pPr algn="just"/>
            <a:r>
              <a:rPr lang="en-US" sz="800" kern="1200" smtClean="0">
                <a:solidFill>
                  <a:schemeClr val="tx1"/>
                </a:solidFill>
              </a:rPr>
              <a:t>The mode most likely to be of benefit to a fusion device is the enhanced mode. We assume that the emission of the alpha particles perpendicular to the field does not appreciably decrease the alpha particle confinement during the transfer of the bulk of the alpha particle fusion energy to the plasma. The alpha particle heating is thus increased by 50%. </a:t>
            </a:r>
            <a:r>
              <a:rPr lang="en-US" sz="800" u="sng" kern="1200" smtClean="0">
                <a:solidFill>
                  <a:schemeClr val="tx1"/>
                </a:solidFill>
              </a:rPr>
              <a:t>The increase in alpha particle heating will make the startup and ignition of the plasma easier, since less external power is needed to raise the plasma to ignition temperature</a:t>
            </a:r>
            <a:r>
              <a:rPr lang="en-US" sz="800" kern="1200" smtClean="0">
                <a:solidFill>
                  <a:schemeClr val="tx1"/>
                </a:solidFill>
              </a:rPr>
              <a:t>s. (This could also be advantageous for the proposed ignition experiment, the CIT.) </a:t>
            </a:r>
            <a:r>
              <a:rPr lang="en-US" sz="800" u="sng" kern="1200" smtClean="0">
                <a:solidFill>
                  <a:schemeClr val="tx1"/>
                </a:solidFill>
              </a:rPr>
              <a:t>The enhance- ment of the alpha particle energy reduces the temperature at which ignition occurs at a fixed density or, alternatively, it lowers the density needed for ignition at a given temperature. This means that less external power is required, even if the additional alpha particle power available near the critical temperature is not taken into account</a:t>
            </a:r>
            <a:r>
              <a:rPr lang="en-US" sz="800" kern="1200" smtClean="0">
                <a:solidFill>
                  <a:schemeClr val="tx1"/>
                </a:solidFill>
              </a:rPr>
              <a:t>. The actual savings depend on the density and temperature dependence of the loss rates. If the required density is lowered by 1.5 through the reactivity enhancement, then the external power could be lowered by at least the same factor.</a:t>
            </a:r>
          </a:p>
          <a:p>
            <a:pPr algn="just"/>
            <a:r>
              <a:rPr lang="en-US" sz="800" kern="1200" smtClean="0">
                <a:solidFill>
                  <a:schemeClr val="tx1"/>
                </a:solidFill>
              </a:rPr>
              <a:t>The possible gain from the employment of polarization during the main fusion cycle (after startup) depends very much on the limiting factors which control the cost of the reactor. </a:t>
            </a:r>
            <a:r>
              <a:rPr lang="en-US" sz="800" u="sng" kern="1200" smtClean="0">
                <a:solidFill>
                  <a:schemeClr val="tx1"/>
                </a:solidFill>
              </a:rPr>
              <a:t>If the reactor is not marginal, i.e. not limited by some specific process, then the gain to be achieved by increasing the amount of nuclear power should be modest. </a:t>
            </a:r>
            <a:r>
              <a:rPr lang="en-US" sz="800" kern="1200" smtClean="0">
                <a:solidFill>
                  <a:schemeClr val="tx1"/>
                </a:solidFill>
              </a:rPr>
              <a:t>Some reduction of either the size or the magnetic field strength could be achieved without reducing the output power. It has been estimated that the actual savings in the cost of electricity would be from 5 to 10%. </a:t>
            </a:r>
            <a:r>
              <a:rPr lang="en-US" sz="800" u="sng" kern="1200" smtClean="0">
                <a:solidFill>
                  <a:schemeClr val="tx1"/>
                </a:solidFill>
              </a:rPr>
              <a:t>If the confinement time is the limiting parameter, then the confinement time necessary to achieve ignition could be lowered by a factor of 1.5 when polarization is used</a:t>
            </a:r>
            <a:r>
              <a:rPr lang="en-US" sz="800" kern="1200" smtClean="0">
                <a:solidFill>
                  <a:schemeClr val="tx1"/>
                </a:solidFill>
              </a:rPr>
              <a:t>. If the critical plasma beta is important, then the beta at which ignition occurs could be reduced by using polarization. The amount of reduction in beta is determined by the dependence of the loss rates on density and temperature. The possible reduction ranges between 1.5 and (1.5)1/2 for various loss models.</a:t>
            </a:r>
          </a:p>
          <a:p>
            <a:pPr algn="just"/>
            <a:r>
              <a:rPr lang="en-US" sz="800" u="sng" kern="1200" smtClean="0">
                <a:solidFill>
                  <a:schemeClr val="tx1"/>
                </a:solidFill>
              </a:rPr>
              <a:t>If wall damage is a critical element in the cost of fusion, then some savings can be achieved by employing the unenhanced mode of polarization. </a:t>
            </a:r>
            <a:r>
              <a:rPr lang="en-US" sz="800" kern="1200" smtClean="0">
                <a:solidFill>
                  <a:schemeClr val="tx1"/>
                </a:solidFill>
              </a:rPr>
              <a:t>This mode shifts some of the wall damage from the inner wall to the outer wall, as shown in Ref. [2].</a:t>
            </a:r>
          </a:p>
          <a:p>
            <a:pPr algn="just"/>
            <a:r>
              <a:rPr lang="en-US" sz="800" u="sng" kern="1200" smtClean="0">
                <a:solidFill>
                  <a:schemeClr val="tx1"/>
                </a:solidFill>
              </a:rPr>
              <a:t>The above considerations indicate that if polarization could be made to work, then it would be possible to select the proper mode of polarization to improve the performance of a fusion device, whatever the limiting physical factors are.</a:t>
            </a:r>
            <a:endParaRPr lang="en-US" sz="800" u="sng"/>
          </a:p>
        </p:txBody>
      </p:sp>
      <p:sp>
        <p:nvSpPr>
          <p:cNvPr id="4" name="Slide Number Placeholder 3"/>
          <p:cNvSpPr>
            <a:spLocks noGrp="1"/>
          </p:cNvSpPr>
          <p:nvPr>
            <p:ph type="sldNum" sz="quarter" idx="10"/>
          </p:nvPr>
        </p:nvSpPr>
        <p:spPr/>
        <p:txBody>
          <a:bodyPr/>
          <a:lstStyle/>
          <a:p>
            <a:fld id="{8EB95EE9-383F-B445-8A10-6F14F5467B9A}" type="slidenum">
              <a:rPr lang="en-US">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2850075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B95EE9-383F-B445-8A10-6F14F5467B9A}" type="slidenum">
              <a:rPr lang="en-US">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2109555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296333" y="4343400"/>
            <a:ext cx="6256867" cy="4114800"/>
          </a:xfrm>
        </p:spPr>
        <p:txBody>
          <a:bodyPr/>
          <a:lstStyle/>
          <a:p>
            <a:r>
              <a:rPr lang="en-US" sz="1000"/>
              <a:t>Trattazione classica invece di quella quantistica: possibile quando</a:t>
            </a:r>
            <a:r>
              <a:rPr lang="en-US" sz="1000" baseline="0"/>
              <a:t> le fluttuazioni attorno al v.m. sono piccole</a:t>
            </a:r>
            <a:endParaRPr lang="en-US" sz="1000"/>
          </a:p>
          <a:p>
            <a:r>
              <a:rPr lang="en-US" sz="1000"/>
              <a:t>Come in questo caso, dove il valore medio</a:t>
            </a:r>
            <a:r>
              <a:rPr lang="en-US" sz="1000" baseline="0"/>
              <a:t> di una variabile quantica obbedisce all’equazione classica del moto, che essendo lineare, vale anche per un grande numero di oggetti non interagenti fra loro. </a:t>
            </a:r>
          </a:p>
          <a:p>
            <a:endParaRPr lang="en-US" sz="1000"/>
          </a:p>
          <a:p>
            <a:pPr algn="just"/>
            <a:r>
              <a:rPr lang="en-US" sz="1000"/>
              <a:t>The spin will precede around the resulting field He= H + ω/γ with angular velocity −α as long as H0 is slowly varying, until the resonant condition ω = −γ H0 is fulfilled, and only the precession about the perturbing field H1 survives, which looks stationary in the rotating frame if ω = ω1. The spin vector becomes “up” and “down” periodically, explaining the population of the two spin states. This is true only if there is neither spin-lattice nor spin–spin interaction.</a:t>
            </a:r>
          </a:p>
          <a:p>
            <a:pPr algn="just"/>
            <a:r>
              <a:rPr lang="en-US" sz="1000"/>
              <a:t>The	well-known	adiabatic	condition	d H0 /dt	≪	γ He2 / sin θ	is	derived	from |ω(t)| ≪ |γH(t)| and simply means that the spectrum of ω(t) does not contain frequencies comparable to γHe(t) [9].</a:t>
            </a:r>
          </a:p>
          <a:p>
            <a:pPr algn="just"/>
            <a:r>
              <a:rPr lang="en-US" sz="1000"/>
              <a:t>So if the initial magnetic moment is parallel to H0, when the field varies with time, its component parallel to He will remain constant by crossing the resonance and thus end up as antiparallel to H0. Either H0 = Hz is kept constant and ω1 is slowly varied or the inverse is possible.</a:t>
            </a:r>
          </a:p>
          <a:p>
            <a:pPr algn="just"/>
            <a:r>
              <a:rPr lang="en-US" sz="1000"/>
              <a:t>If there is a distribution of precession frequencies (due for instance to field inhomogeneities) of width δ, not all the spins are at resonance simultaneously, so the magnetic moment component along He is still an adiabatic invariant, but its transverse value may be reduced by a factor ω1/δ.</a:t>
            </a:r>
          </a:p>
        </p:txBody>
      </p:sp>
      <p:sp>
        <p:nvSpPr>
          <p:cNvPr id="4" name="Slide Number Placeholder 3"/>
          <p:cNvSpPr>
            <a:spLocks noGrp="1"/>
          </p:cNvSpPr>
          <p:nvPr>
            <p:ph type="sldNum" sz="quarter" idx="10"/>
          </p:nvPr>
        </p:nvSpPr>
        <p:spPr/>
        <p:txBody>
          <a:bodyPr/>
          <a:lstStyle/>
          <a:p>
            <a:fld id="{8EB95EE9-383F-B445-8A10-6F14F5467B9A}" type="slidenum">
              <a:rPr>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3795267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000"/>
              <a:t>ABS: 3-4 orders of magnitude are required!</a:t>
            </a:r>
          </a:p>
          <a:p>
            <a:r>
              <a:rPr lang="en-US" sz="1000"/>
              <a:t>Polarization vs energy ratio: Sandorfi</a:t>
            </a:r>
          </a:p>
          <a:p>
            <a:endParaRPr lang="en-US" sz="1000"/>
          </a:p>
          <a:p>
            <a:pPr algn="just"/>
            <a:r>
              <a:rPr lang="en-US" sz="1000" kern="1200" smtClean="0">
                <a:solidFill>
                  <a:schemeClr val="tx1"/>
                </a:solidFill>
              </a:rPr>
              <a:t>A possible scenario could be the injection of two-states electron-polarized atomic beams, as prepared by some Stern–Gerlach device, and the subsequent polarization via hyperfine transitions, induced by RF longitudinal or transverse fields. Magnetic field ramping-up is ∼ 2 T s−1 in IGNITOR [12] and the RF field should be H1 ≫ 5 G for 2H, H1 ≫ 2 G for 3H so adiabaticity requirement dH0/dt ≪ γH12 is fulfilled but injection available rate would improve by no more than a factor 10, so still</a:t>
            </a:r>
          </a:p>
          <a:p>
            <a:pPr algn="just"/>
            <a:r>
              <a:rPr lang="en-US" sz="1000" kern="1200" smtClean="0">
                <a:solidFill>
                  <a:schemeClr val="tx1"/>
                </a:solidFill>
              </a:rPr>
              <a:t>insufficient! A further possibility could be the use of RF fields to ‘compensate’ for the depo-</a:t>
            </a:r>
          </a:p>
          <a:p>
            <a:pPr algn="just"/>
            <a:r>
              <a:rPr lang="en-US" sz="1000" kern="1200" smtClean="0">
                <a:solidFill>
                  <a:schemeClr val="tx1"/>
                </a:solidFill>
              </a:rPr>
              <a:t>larization as from various non-random effects. A typical example of this is the well known Spin Echo technique which is widely used in NMR analysis [13].</a:t>
            </a:r>
          </a:p>
          <a:p>
            <a:pPr algn="just"/>
            <a:r>
              <a:rPr lang="en-US" sz="1000" kern="1200" smtClean="0">
                <a:solidFill>
                  <a:schemeClr val="tx1"/>
                </a:solidFill>
              </a:rPr>
              <a:t>Unfortunately, random perturbations as from stray waves and wall recycling seem to have the most serious depolarizing effects. Furthermore, polarization may be preserved only by a wave resonating at the proper frequency and propagating parallel to the static field H0, which would induce reversible spin-flip if the adiabaticity condition is fulfilled. But such ‘transverse’ waves are almost impossible to produce in a tokamak, a ‘parallel’ component would be always present.</a:t>
            </a:r>
          </a:p>
          <a:p>
            <a:pPr algn="just"/>
            <a:r>
              <a:rPr lang="en-US" sz="1000" kern="1200" smtClean="0">
                <a:solidFill>
                  <a:schemeClr val="tx1"/>
                </a:solidFill>
              </a:rPr>
              <a:t>For spin 1/2 particles, a magnetic field component H2 along H0 has no effect on polarization, since at resonance its contribution, which is of the order of ω2/ω0 = H2/H0 would be negligible as compared to the static field, as it is shown by a simple calculation.</a:t>
            </a:r>
          </a:p>
          <a:p>
            <a:pPr algn="just"/>
            <a:r>
              <a:rPr lang="en-US" sz="1000" kern="1200" smtClean="0">
                <a:solidFill>
                  <a:schemeClr val="tx1"/>
                </a:solidFill>
              </a:rPr>
              <a:t>For spin 1 particles, the situation is apparently similar to the well-known σ-type hyperfine transition, e.g. in an hydrogen atom, where longitudinal RF fields are used to stimulate the 􏰀mF = 0, 􏰀F = 􏰀(SZ + IZ ) = 1 adiabatic transition to populate the state with SZ = −1/2, IZ = +1/2 with high efficiency. In fact a spin 1 particle may be treated as consisting of two spin 1/2 particles, whose wave functions evolve separately but can be combined to produce the correct evolution of the spin 1 particle by a symmetrized product, where no spin 0 state is present. So it is evident that only transverse magneticfield can be used to rotate a mF =0 state into a mF =1 state.</a:t>
            </a:r>
            <a:endParaRPr lang="en-US" sz="1000"/>
          </a:p>
        </p:txBody>
      </p:sp>
      <p:sp>
        <p:nvSpPr>
          <p:cNvPr id="4" name="Slide Number Placeholder 3"/>
          <p:cNvSpPr>
            <a:spLocks noGrp="1"/>
          </p:cNvSpPr>
          <p:nvPr>
            <p:ph type="sldNum" sz="quarter" idx="10"/>
          </p:nvPr>
        </p:nvSpPr>
        <p:spPr/>
        <p:txBody>
          <a:bodyPr/>
          <a:lstStyle/>
          <a:p>
            <a:fld id="{8EB95EE9-383F-B445-8A10-6F14F5467B9A}" type="slidenum">
              <a:rPr lang="en-US">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1651994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000"/>
              <a:t>r</a:t>
            </a:r>
            <a:r>
              <a:rPr lang="en-US" sz="1000" baseline="-25000"/>
              <a:t>ci</a:t>
            </a:r>
            <a:r>
              <a:rPr lang="en-US" sz="1000"/>
              <a:t>= cyclotron radius, R = major radius, a=minor radius, H</a:t>
            </a:r>
            <a:r>
              <a:rPr lang="en-US" sz="1000" baseline="-25000"/>
              <a:t>t</a:t>
            </a:r>
            <a:r>
              <a:rPr lang="en-US" sz="1000"/>
              <a:t> =toroidal field</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a:t>IGNITOR:</a:t>
            </a:r>
            <a:r>
              <a:rPr lang="en-US" sz="1000" baseline="0"/>
              <a:t>  </a:t>
            </a:r>
            <a:r>
              <a:rPr lang="en-US" sz="1000"/>
              <a:t>r</a:t>
            </a:r>
            <a:r>
              <a:rPr lang="en-US" sz="1000" baseline="-25000"/>
              <a:t>ci</a:t>
            </a:r>
            <a:r>
              <a:rPr lang="en-US" sz="1000"/>
              <a:t>= 1.9</a:t>
            </a:r>
            <a:r>
              <a:rPr lang="en-US" sz="1000" baseline="0"/>
              <a:t> 10</a:t>
            </a:r>
            <a:r>
              <a:rPr lang="en-US" sz="1000" baseline="30000"/>
              <a:t>-3</a:t>
            </a:r>
            <a:r>
              <a:rPr lang="en-US" sz="1000" baseline="0"/>
              <a:t> m</a:t>
            </a:r>
            <a:r>
              <a:rPr lang="en-US" sz="1000"/>
              <a:t>, R = 1.32 m , a=0.47m, H</a:t>
            </a:r>
            <a:r>
              <a:rPr lang="en-US" sz="1000" baseline="-25000"/>
              <a:t>t</a:t>
            </a:r>
            <a:r>
              <a:rPr lang="en-US" sz="1000"/>
              <a:t> =13 T, kinetic energy=10.5 keV</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a:t>The components H</a:t>
            </a:r>
            <a:r>
              <a:rPr lang="en-US" sz="1000" baseline="-25000"/>
              <a:t>1p</a:t>
            </a:r>
            <a:r>
              <a:rPr lang="en-US" sz="1000" baseline="0"/>
              <a:t> , </a:t>
            </a:r>
            <a:r>
              <a:rPr lang="en-US" sz="1000"/>
              <a:t>H</a:t>
            </a:r>
            <a:r>
              <a:rPr lang="en-US" sz="1000" baseline="-25000"/>
              <a:t>1t</a:t>
            </a:r>
            <a:r>
              <a:rPr lang="en-US" sz="1000"/>
              <a:t> are</a:t>
            </a:r>
            <a:r>
              <a:rPr lang="en-US" sz="1000" baseline="0"/>
              <a:t> given by Lodder’s approximation assuming space dependence B</a:t>
            </a:r>
            <a:r>
              <a:rPr lang="en-US" sz="1000" baseline="-25000"/>
              <a:t>t</a:t>
            </a:r>
            <a:r>
              <a:rPr lang="en-US" sz="1000" baseline="0"/>
              <a:t>= B</a:t>
            </a:r>
            <a:r>
              <a:rPr lang="en-US" sz="1000" baseline="-25000"/>
              <a:t>0</a:t>
            </a:r>
            <a:r>
              <a:rPr lang="en-US" sz="1000" baseline="0"/>
              <a:t>R/R</a:t>
            </a:r>
            <a:r>
              <a:rPr lang="en-US" sz="1000" baseline="-25000"/>
              <a:t>0</a:t>
            </a:r>
            <a:r>
              <a:rPr lang="en-US" sz="1000" baseline="0"/>
              <a:t> , B</a:t>
            </a:r>
            <a:r>
              <a:rPr lang="en-US" sz="1000" baseline="-25000"/>
              <a:t>p</a:t>
            </a:r>
            <a:r>
              <a:rPr lang="en-US" sz="1000" baseline="0"/>
              <a:t>=rB</a:t>
            </a:r>
            <a:r>
              <a:rPr lang="en-US" sz="1000" baseline="-25000"/>
              <a:t>t</a:t>
            </a:r>
            <a:r>
              <a:rPr lang="en-US" sz="1000" baseline="0"/>
              <a:t>/Rq(r)</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a:t>R</a:t>
            </a:r>
            <a:r>
              <a:rPr lang="en-US" sz="1000" baseline="-25000"/>
              <a:t>0</a:t>
            </a:r>
            <a:r>
              <a:rPr lang="en-US" sz="1000"/>
              <a:t>=?, R=R</a:t>
            </a:r>
            <a:r>
              <a:rPr lang="en-US" sz="1000" baseline="-25000"/>
              <a:t>max</a:t>
            </a:r>
            <a:r>
              <a:rPr lang="en-US" sz="1000"/>
              <a:t>, r=R</a:t>
            </a:r>
            <a:r>
              <a:rPr lang="en-US" sz="1000" baseline="-25000"/>
              <a:t>min</a:t>
            </a:r>
          </a:p>
          <a:p>
            <a:r>
              <a:rPr lang="en-US" sz="1000"/>
              <a:t>spesso, al posto della trasformata rotazionale, si introduce il fattore di sicurezza, definito come:</a:t>
            </a:r>
          </a:p>
          <a:p>
            <a:r>
              <a:rPr lang="en-US" sz="1000"/>
              <a:t>q(r)</a:t>
            </a:r>
            <a:r>
              <a:rPr lang="el-GR" sz="1000"/>
              <a:t> = 2π ι</a:t>
            </a:r>
          </a:p>
          <a:p>
            <a:r>
              <a:rPr lang="en-US" sz="1000"/>
              <a:t>esso è il numero di giri toroidali che devo compiere per fare un giro poloidale. Se cioè la linea di campo toroidale viene incurvata di un valore ι piccolo, allora il corrispon- dente valore di q è grande.</a:t>
            </a:r>
          </a:p>
          <a:p>
            <a:endParaRPr lang="en-US" sz="1000"/>
          </a:p>
          <a:p>
            <a:r>
              <a:rPr lang="en-US" sz="1000"/>
              <a:t>As pointed out by Lodder [10], in a typical tokamak the space dependence of toroidal and poloidal field gives rise to a transverse (to both) field H 1 with poloidal and toroidal components H1p ≈ rci Ht/R and H1t ≈ aH1p/R, where Ht is the toroidal field, R is radial distance from tokamak axis, R0 and a are the major and minor radii of the machine, and rci is the ion cyclotron radius. Clearly, this change is seen by the particle as an oscillating field at the gyration frequency ω1 = eH1/m = ωci(gi/2)(mi/mp)/Zi	H1/Ht and orthogonal to the static field (ωci, gi, mi, Zi are the ion cyclotron frequency, g-factor, mass and charge, respectively, m p is the proton mass). According to (8.1), the motion of polarization in rotating (about the average field) coordinates is given by</a:t>
            </a:r>
          </a:p>
          <a:p>
            <a:r>
              <a:rPr lang="el-GR" sz="1000"/>
              <a:t>dP 􏰁􏰁􏰁􏰁	= (ω1 + ωci − ω0) × P = ωT × P. dt rot</a:t>
            </a:r>
          </a:p>
          <a:p>
            <a:r>
              <a:rPr lang="en-US" sz="1000"/>
              <a:t>So the direction of ω1 gives the displacement of the nutation centre from the average field direction and the spin motion is a precession in a narrow cone about it. This random process leads to spin diffusion by classical mixing of their directions. Mixing by random perturbations (collision, plasma waves) is not reversible, unlike</a:t>
            </a:r>
          </a:p>
          <a:p>
            <a:r>
              <a:rPr lang="en-US" sz="1000"/>
              <a:t>collisionless mixing.</a:t>
            </a:r>
          </a:p>
        </p:txBody>
      </p:sp>
      <p:sp>
        <p:nvSpPr>
          <p:cNvPr id="4" name="Slide Number Placeholder 3"/>
          <p:cNvSpPr>
            <a:spLocks noGrp="1"/>
          </p:cNvSpPr>
          <p:nvPr>
            <p:ph type="sldNum" sz="quarter" idx="10"/>
          </p:nvPr>
        </p:nvSpPr>
        <p:spPr/>
        <p:txBody>
          <a:bodyPr/>
          <a:lstStyle/>
          <a:p>
            <a:fld id="{8EB95EE9-383F-B445-8A10-6F14F5467B9A}" type="slidenum">
              <a:rPr lang="en-US">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3188821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a:t>The </a:t>
            </a:r>
            <a:r>
              <a:rPr lang="en-US" sz="1000">
                <a:hlinkClick r:id="rId3" tooltip="Free induction decay"/>
              </a:rPr>
              <a:t>NMR signal</a:t>
            </a:r>
            <a:r>
              <a:rPr lang="en-US" sz="1000"/>
              <a:t> observed following an initial excitation pulse decays with time due to both spin </a:t>
            </a:r>
            <a:r>
              <a:rPr lang="en-US" sz="1000">
                <a:hlinkClick r:id="rId4" tooltip="Relaxation (NMR)"/>
              </a:rPr>
              <a:t>relaxation</a:t>
            </a:r>
            <a:r>
              <a:rPr lang="en-US" sz="1000"/>
              <a:t> and any </a:t>
            </a:r>
            <a:r>
              <a:rPr lang="en-US" sz="1000" i="1"/>
              <a:t>inhomogeneous</a:t>
            </a:r>
            <a:r>
              <a:rPr lang="en-US" sz="1000"/>
              <a:t> effects which cause different spins in the sample to </a:t>
            </a:r>
            <a:r>
              <a:rPr lang="en-US" sz="1000">
                <a:hlinkClick r:id="rId5" tooltip="Precession"/>
              </a:rPr>
              <a:t>precess</a:t>
            </a:r>
            <a:r>
              <a:rPr lang="en-US" sz="1000"/>
              <a:t> at different rates. The first of these, relaxation, leads to an irreversible loss of magnetisation. However, the inhomogeneous dephasing can be removed by applying a 180° </a:t>
            </a:r>
            <a:r>
              <a:rPr lang="en-US" sz="1000" i="1"/>
              <a:t>inversion</a:t>
            </a:r>
            <a:r>
              <a:rPr lang="en-US" sz="1000"/>
              <a:t> pulse that inverts the magnetisation vectors.</a:t>
            </a:r>
            <a:r>
              <a:rPr lang="en-US" sz="1000" baseline="30000">
                <a:hlinkClick r:id="rId6"/>
              </a:rPr>
              <a:t>[2]</a:t>
            </a:r>
            <a:r>
              <a:rPr lang="en-US" sz="1000"/>
              <a:t> Examples of inhomogeneous effects include a magnetic field gradient and a distribution of </a:t>
            </a:r>
            <a:r>
              <a:rPr lang="en-US" sz="1000">
                <a:hlinkClick r:id="rId7" tooltip="Chemical shift"/>
              </a:rPr>
              <a:t>chemical shifts</a:t>
            </a:r>
            <a:r>
              <a:rPr lang="en-US" sz="1000"/>
              <a:t>. If the inversion pulse is applied after a period </a:t>
            </a:r>
            <a:r>
              <a:rPr lang="en-US" sz="1000" i="1"/>
              <a:t>t</a:t>
            </a:r>
            <a:r>
              <a:rPr lang="en-US" sz="1000"/>
              <a:t> of dephasing, the inhomogeneous evolution will rephase to form an </a:t>
            </a:r>
            <a:r>
              <a:rPr lang="en-US" sz="1000" i="1"/>
              <a:t>echo</a:t>
            </a:r>
            <a:r>
              <a:rPr lang="en-US" sz="1000"/>
              <a:t> at time </a:t>
            </a:r>
            <a:r>
              <a:rPr lang="en-US" sz="1000" i="1"/>
              <a:t>2t</a:t>
            </a:r>
            <a:r>
              <a:rPr lang="en-US" sz="1000"/>
              <a:t>. In simple cases, the intensity of the echo relative to the initial signal is given by </a:t>
            </a:r>
            <a:r>
              <a:rPr lang="en-US" sz="1000" i="1"/>
              <a:t>e</a:t>
            </a:r>
            <a:r>
              <a:rPr lang="en-US" sz="1000" i="1" baseline="30000"/>
              <a:t>−2t/T</a:t>
            </a:r>
            <a:r>
              <a:rPr lang="en-US" sz="1000" i="1" baseline="-25000"/>
              <a:t>2</a:t>
            </a:r>
            <a:r>
              <a:rPr lang="en-US" sz="1000"/>
              <a:t> where T</a:t>
            </a:r>
            <a:r>
              <a:rPr lang="en-US" sz="1000" baseline="-25000"/>
              <a:t>2</a:t>
            </a:r>
            <a:r>
              <a:rPr lang="en-US" sz="1000"/>
              <a:t> is the time constant for spin-spin relaxation.</a:t>
            </a:r>
          </a:p>
          <a:p>
            <a:endParaRPr lang="en-US" sz="1000" b="1" kern="1200" smtClean="0">
              <a:solidFill>
                <a:schemeClr val="tx1"/>
              </a:solidFill>
            </a:endParaRPr>
          </a:p>
          <a:p>
            <a:r>
              <a:rPr lang="en-US" sz="1000" b="1" kern="1200" smtClean="0">
                <a:solidFill>
                  <a:schemeClr val="tx1"/>
                </a:solidFill>
              </a:rPr>
              <a:t>How are spin echoes generated? </a:t>
            </a:r>
            <a:r>
              <a:rPr lang="en-US" sz="1000" b="0" kern="1200" smtClean="0">
                <a:solidFill>
                  <a:schemeClr val="tx1"/>
                </a:solidFill>
              </a:rPr>
              <a:t>Here we will return to spin diagrams: </a:t>
            </a:r>
          </a:p>
          <a:p>
            <a:r>
              <a:rPr lang="en-US" sz="1000" b="0" kern="1200" smtClean="0">
                <a:solidFill>
                  <a:schemeClr val="tx1"/>
                </a:solidFill>
              </a:rPr>
              <a:t>1.</a:t>
            </a:r>
            <a:r>
              <a:rPr lang="en-US" sz="1000" b="1" kern="1200" smtClean="0">
                <a:solidFill>
                  <a:schemeClr val="tx1"/>
                </a:solidFill>
              </a:rPr>
              <a:t>Excitation Pulse and Dephasing: </a:t>
            </a:r>
            <a:r>
              <a:rPr lang="en-US" sz="1000" b="0" kern="1200" smtClean="0">
                <a:solidFill>
                  <a:schemeClr val="tx1"/>
                </a:solidFill>
              </a:rPr>
              <a:t>Individual spins in MR have such low energy that they</a:t>
            </a:r>
          </a:p>
          <a:p>
            <a:r>
              <a:rPr lang="en-US" sz="1000" b="0" kern="1200" smtClean="0">
                <a:solidFill>
                  <a:schemeClr val="tx1"/>
                </a:solidFill>
              </a:rPr>
              <a:t>are not observed independently. Instead, we observe the combined signal of all the spins within the sample (or within the voxel). Immediately after the 90° RF excitation pulse, all the spins are in phase and add coherently to form the maximum signal. In real-life situations these spins start to dephase immediately as some precess faster, and some slower, than the average. As the spins move further out of phase with each other, they don’t add together as effectively, and the sum of all the spins starts to decrease (or “decay”).</a:t>
            </a:r>
          </a:p>
          <a:p>
            <a:r>
              <a:rPr lang="en-US" sz="1000" b="0" kern="1200" smtClean="0">
                <a:solidFill>
                  <a:schemeClr val="tx1"/>
                </a:solidFill>
              </a:rPr>
              <a:t>2. </a:t>
            </a:r>
            <a:r>
              <a:rPr lang="en-US" sz="1000" b="1" kern="1200" smtClean="0">
                <a:solidFill>
                  <a:schemeClr val="tx1"/>
                </a:solidFill>
              </a:rPr>
              <a:t>Refocusing RF Pulse: </a:t>
            </a:r>
            <a:r>
              <a:rPr lang="en-US" sz="1000" b="0" kern="1200" smtClean="0">
                <a:solidFill>
                  <a:schemeClr val="tx1"/>
                </a:solidFill>
              </a:rPr>
              <a:t>Application of a 180° pulse “flips” the spins in the transverse plane like flipping a pancake. The spin phases are reversed: now the faster ones are where the slower ones used to be and the slower ones where the faster ones were. From this new starting point the spins continue to precess at their individual rates.</a:t>
            </a:r>
          </a:p>
          <a:p>
            <a:r>
              <a:rPr lang="da-DK" sz="1000" b="0" kern="1200" smtClean="0">
                <a:solidFill>
                  <a:schemeClr val="tx1"/>
                </a:solidFill>
              </a:rPr>
              <a:t>3. </a:t>
            </a:r>
            <a:r>
              <a:rPr lang="da-DK" sz="1000" b="1" kern="1200" smtClean="0">
                <a:solidFill>
                  <a:schemeClr val="tx1"/>
                </a:solidFill>
              </a:rPr>
              <a:t>Rephasing and echo formation: </a:t>
            </a:r>
            <a:r>
              <a:rPr lang="da-DK" sz="1000" b="0" kern="1200" smtClean="0">
                <a:solidFill>
                  <a:schemeClr val="tx1"/>
                </a:solidFill>
              </a:rPr>
              <a:t>As the spins continue to precess they are now rephasing rather than dephasing. After rephasing for a time τ equal to the original dephasing time, an echo forms:</a:t>
            </a:r>
          </a:p>
          <a:p>
            <a:r>
              <a:rPr lang="da-DK" sz="1000" b="0" kern="1200" smtClean="0">
                <a:solidFill>
                  <a:schemeClr val="tx1"/>
                </a:solidFill>
              </a:rPr>
              <a:t>Another popular illustration for the spin echo process involves a group of runners who all start off at the same time around the track at the sound of the first starting pistol (or excitation pulse). Rather than letting the race proceed in the normal fashion, however, a second shot of the starting pistol (the refocusing pulse) signals all the runners to instantly stop, turn around, and run back along the track in the opposite direction.</a:t>
            </a:r>
            <a:endParaRPr lang="en-US" sz="1000"/>
          </a:p>
        </p:txBody>
      </p:sp>
      <p:sp>
        <p:nvSpPr>
          <p:cNvPr id="4" name="Slide Number Placeholder 3"/>
          <p:cNvSpPr>
            <a:spLocks noGrp="1"/>
          </p:cNvSpPr>
          <p:nvPr>
            <p:ph type="sldNum" sz="quarter" idx="10"/>
          </p:nvPr>
        </p:nvSpPr>
        <p:spPr/>
        <p:txBody>
          <a:bodyPr/>
          <a:lstStyle/>
          <a:p>
            <a:fld id="{8EB95EE9-383F-B445-8A10-6F14F5467B9A}" type="slidenum">
              <a:rPr lang="en-US">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2507304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t>Inserire le critiche emerse dall’indagine conoscitiva</a:t>
            </a:r>
          </a:p>
        </p:txBody>
      </p:sp>
      <p:sp>
        <p:nvSpPr>
          <p:cNvPr id="4" name="Slide Number Placeholder 3"/>
          <p:cNvSpPr>
            <a:spLocks noGrp="1"/>
          </p:cNvSpPr>
          <p:nvPr>
            <p:ph type="sldNum" sz="quarter" idx="10"/>
          </p:nvPr>
        </p:nvSpPr>
        <p:spPr/>
        <p:txBody>
          <a:bodyPr/>
          <a:lstStyle/>
          <a:p>
            <a:fld id="{8EB95EE9-383F-B445-8A10-6F14F5467B9A}" type="slidenum">
              <a:rPr lang="en-US">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1458347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000"/>
              <a:t>ION CYCLOTRON RESONANT HEATING</a:t>
            </a:r>
          </a:p>
          <a:p>
            <a:r>
              <a:rPr lang="en-US" sz="1000"/>
              <a:t>There is a further depolarization mechanism not considered by Kulsrud et al.: the ICRH RF power waves.</a:t>
            </a:r>
          </a:p>
          <a:p>
            <a:r>
              <a:rPr lang="en-US" sz="1000"/>
              <a:t>The position of resonant layer is very important to decide the interaction possibilities with precession frequency.</a:t>
            </a:r>
          </a:p>
          <a:p>
            <a:r>
              <a:rPr lang="en-US" sz="1000"/>
              <a:t>Since waves are absorbed mainly by the left hand circularly polarized component of an electromagnetic wave at its cyclotron frequency (unless the temperature of the plasma ions is very high, of the order of 100 keV or more), it will be necessary to seed the pure deuterium target plasma with a second ion species (</a:t>
            </a:r>
            <a:r>
              <a:rPr lang="en-US" sz="1000" u="sng"/>
              <a:t>minority species</a:t>
            </a:r>
            <a:r>
              <a:rPr lang="en-US" sz="1000"/>
              <a:t>) for its cyclotron absorption by the wave. </a:t>
            </a:r>
          </a:p>
        </p:txBody>
      </p:sp>
      <p:sp>
        <p:nvSpPr>
          <p:cNvPr id="4" name="Slide Number Placeholder 3"/>
          <p:cNvSpPr>
            <a:spLocks noGrp="1"/>
          </p:cNvSpPr>
          <p:nvPr>
            <p:ph type="sldNum" sz="quarter" idx="10"/>
          </p:nvPr>
        </p:nvSpPr>
        <p:spPr/>
        <p:txBody>
          <a:bodyPr/>
          <a:lstStyle/>
          <a:p>
            <a:fld id="{8EB95EE9-383F-B445-8A10-6F14F5467B9A}" type="slidenum">
              <a:rPr lang="en-US">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2360587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just"/>
            <a:r>
              <a:rPr lang="en-US" sz="800" kern="1200" smtClean="0">
                <a:solidFill>
                  <a:schemeClr val="tx1"/>
                </a:solidFill>
              </a:rPr>
              <a:t>ABSTRACT</a:t>
            </a:r>
          </a:p>
          <a:p>
            <a:pPr algn="just"/>
            <a:r>
              <a:rPr lang="en-US" sz="800" kern="1200" smtClean="0">
                <a:solidFill>
                  <a:schemeClr val="tx1"/>
                </a:solidFill>
              </a:rPr>
              <a:t>n the other hand, if the reactor is sufficiently marginal in its operation, then the application of polarization could lead to large savings and could even make fusion possible.</a:t>
            </a:r>
          </a:p>
          <a:p>
            <a:pPr algn="just"/>
            <a:r>
              <a:rPr lang="en-US" sz="800" kern="1200" smtClean="0">
                <a:solidFill>
                  <a:schemeClr val="tx1"/>
                </a:solidFill>
              </a:rPr>
              <a:t>The mode most likely to be of benefit to a fusion device is the enhanced mode. We assume that the emission of the alpha particles perpendicular to the field does not appreciably decrease the alpha particle confinement during the transfer of the bulk of the alpha particle fusion energy to the plasma. The alpha particle heating is thus increased by 50%. </a:t>
            </a:r>
            <a:r>
              <a:rPr lang="en-US" sz="800" u="sng" kern="1200" smtClean="0">
                <a:solidFill>
                  <a:schemeClr val="tx1"/>
                </a:solidFill>
              </a:rPr>
              <a:t>The increase in alpha particle heating will make the startup and ignition of the plasma easier, since less external power is needed to raise the plasma to ignition temperature</a:t>
            </a:r>
            <a:r>
              <a:rPr lang="en-US" sz="800" kern="1200" smtClean="0">
                <a:solidFill>
                  <a:schemeClr val="tx1"/>
                </a:solidFill>
              </a:rPr>
              <a:t>s. (This could also be advantageous for the proposed ignition experiment, the CIT.) </a:t>
            </a:r>
            <a:r>
              <a:rPr lang="en-US" sz="800" u="sng" kern="1200" smtClean="0">
                <a:solidFill>
                  <a:schemeClr val="tx1"/>
                </a:solidFill>
              </a:rPr>
              <a:t>The enhance- ment of the alpha particle energy reduces the temperature at which ignition occurs at a fixed density or, alternatively, it lowers the density needed for ignition at a given temperature. This means that less external power is required, even if the additional alpha particle power available near the critical temperature is not taken into account</a:t>
            </a:r>
            <a:r>
              <a:rPr lang="en-US" sz="800" kern="1200" smtClean="0">
                <a:solidFill>
                  <a:schemeClr val="tx1"/>
                </a:solidFill>
              </a:rPr>
              <a:t>. The actual savings depend on the density and temperature dependence of the loss rates. If the required density is lowered by 1.5 through the reactivity enhancement, then the external power could be lowered by at least the same factor.</a:t>
            </a:r>
          </a:p>
          <a:p>
            <a:pPr algn="just"/>
            <a:r>
              <a:rPr lang="en-US" sz="800" kern="1200" smtClean="0">
                <a:solidFill>
                  <a:schemeClr val="tx1"/>
                </a:solidFill>
              </a:rPr>
              <a:t>The possible gain from the employment of polarization during the main fusion cycle (after startup) depends very much on the limiting factors which control the cost of the reactor. </a:t>
            </a:r>
            <a:r>
              <a:rPr lang="en-US" sz="800" u="sng" kern="1200" smtClean="0">
                <a:solidFill>
                  <a:schemeClr val="tx1"/>
                </a:solidFill>
              </a:rPr>
              <a:t>If the reactor is not marginal, i.e. not limited by some specific process, then the gain to be achieved by increasing the amount of nuclear power should be modest. </a:t>
            </a:r>
            <a:r>
              <a:rPr lang="en-US" sz="800" kern="1200" smtClean="0">
                <a:solidFill>
                  <a:schemeClr val="tx1"/>
                </a:solidFill>
              </a:rPr>
              <a:t>Some reduction of either the size or the magnetic field strength could be achieved without reducing the output power. It has been estimated that the actual savings in the cost of electricity would be from 5 to 10%. </a:t>
            </a:r>
            <a:r>
              <a:rPr lang="en-US" sz="800" u="sng" kern="1200" smtClean="0">
                <a:solidFill>
                  <a:schemeClr val="tx1"/>
                </a:solidFill>
              </a:rPr>
              <a:t>If the confinement time is the limiting parameter, then the confinement time necessary to achieve ignition could be lowered by a factor of 1.5 when polarization is used</a:t>
            </a:r>
            <a:r>
              <a:rPr lang="en-US" sz="800" kern="1200" smtClean="0">
                <a:solidFill>
                  <a:schemeClr val="tx1"/>
                </a:solidFill>
              </a:rPr>
              <a:t>. If the critical plasma beta is important, then the beta at which ignition occurs could be reduced by using polarization. The amount of reduction in beta is determined by the dependence of the loss rates on density and temperature. The possible reduction ranges between 1.5 and (1.5)1/2 for various loss models.</a:t>
            </a:r>
          </a:p>
          <a:p>
            <a:pPr algn="just"/>
            <a:r>
              <a:rPr lang="en-US" sz="800" u="sng" kern="1200" smtClean="0">
                <a:solidFill>
                  <a:schemeClr val="tx1"/>
                </a:solidFill>
              </a:rPr>
              <a:t>If wall damage is a critical element in the cost of fusion, then some savings can be achieved by employing the unenhanced mode of polarization. </a:t>
            </a:r>
            <a:r>
              <a:rPr lang="en-US" sz="800" kern="1200" smtClean="0">
                <a:solidFill>
                  <a:schemeClr val="tx1"/>
                </a:solidFill>
              </a:rPr>
              <a:t>This mode shifts some of the wall damage from the inner wall to the outer wall, as shown in Ref. [2].</a:t>
            </a:r>
          </a:p>
          <a:p>
            <a:pPr algn="just"/>
            <a:r>
              <a:rPr lang="en-US" sz="800" u="sng" kern="1200" smtClean="0">
                <a:solidFill>
                  <a:schemeClr val="tx1"/>
                </a:solidFill>
              </a:rPr>
              <a:t>The above considerations indicate that if polarization could be made to work, then it would be possible to select the proper mode of polarization to improve the performance of a fusion device, whatever the limiting physical factors are.</a:t>
            </a:r>
            <a:endParaRPr lang="en-US" sz="800" u="sng"/>
          </a:p>
        </p:txBody>
      </p:sp>
      <p:sp>
        <p:nvSpPr>
          <p:cNvPr id="4" name="Slide Number Placeholder 3"/>
          <p:cNvSpPr>
            <a:spLocks noGrp="1"/>
          </p:cNvSpPr>
          <p:nvPr>
            <p:ph type="sldNum" sz="quarter" idx="10"/>
          </p:nvPr>
        </p:nvSpPr>
        <p:spPr/>
        <p:txBody>
          <a:bodyPr/>
          <a:lstStyle/>
          <a:p>
            <a:fld id="{8EB95EE9-383F-B445-8A10-6F14F5467B9A}" type="slidenum">
              <a:rPr lang="en-US">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2850075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DA304C-657A-D447-8B15-9BCCD14C3A8E}"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5800" y="4343400"/>
            <a:ext cx="5486400" cy="4495800"/>
          </a:xfrm>
        </p:spPr>
        <p:txBody>
          <a:bodyPr/>
          <a:lstStyle/>
          <a:p>
            <a:pPr algn="just"/>
            <a:r>
              <a:rPr lang="en-US" sz="1000"/>
              <a:t>Occorre</a:t>
            </a:r>
            <a:r>
              <a:rPr lang="en-US" sz="1000" baseline="0"/>
              <a:t> fare una tabella comparativa buona anche per il libro. ITER weight: 23000 tons, just as 3 Eiffel Towers. For higher-Q operation, ITER should be modified but this is impossible after the vessel was irradiated by D-T operation. </a:t>
            </a:r>
            <a:r>
              <a:rPr lang="en-US" sz="1000" u="sng" baseline="0"/>
              <a:t>Enormous power required by the auxiliary heating devices, due to the low 15-25% efficiency. </a:t>
            </a:r>
            <a:r>
              <a:rPr lang="en-US" sz="1000" baseline="0"/>
              <a:t>Cohabitation of SC magnets with high power dissipation by neutrons is difficult to study in ITER, due to the short full-power operation time, (high integrated irradiation is needed). DEMO ill be suited to that.</a:t>
            </a:r>
          </a:p>
          <a:p>
            <a:pPr algn="just"/>
            <a:r>
              <a:rPr lang="en-US" sz="1000" baseline="0"/>
              <a:t>IFMIF doesn’t seem to provide for a sufficient experimentation and test on materials (integral experiments impossible! They were made for fission reactors. Also it is still in the engineering design.</a:t>
            </a:r>
          </a:p>
          <a:p>
            <a:pPr algn="just"/>
            <a:r>
              <a:rPr lang="en-US" sz="1000" u="sng" kern="1200" smtClean="0">
                <a:solidFill>
                  <a:schemeClr val="tx1"/>
                </a:solidFill>
              </a:rPr>
              <a:t>The three main issues of an ignition experiment, demonstration of confined ignition, the physics of the ignition process, and heating and control of a burning plasma, are specifically addressed by the IGNITOR experiment </a:t>
            </a:r>
          </a:p>
          <a:p>
            <a:pPr algn="just"/>
            <a:endParaRPr lang="en-US" sz="1000" kern="1200" smtClean="0">
              <a:solidFill>
                <a:schemeClr val="tx1"/>
              </a:solidFill>
            </a:endParaRPr>
          </a:p>
          <a:p>
            <a:pPr algn="just"/>
            <a:r>
              <a:rPr lang="en-US" sz="1000" kern="1200" smtClean="0">
                <a:solidFill>
                  <a:schemeClr val="tx1"/>
                </a:solidFill>
              </a:rPr>
              <a:t>Demonstration of fusion ignition is a major scientific and technical goal for controlled fusion. Until the fundamental physics of fusion burning will not be confirmed by experiments, the defining concepts for a fusion reactor will remain uncertain. Other factors would also have to be taken into account, such as the method for extracting fusion energy, self-breeding of tritium, and material technology. </a:t>
            </a:r>
            <a:r>
              <a:rPr lang="en-US" sz="1000" u="sng" kern="1200" smtClean="0">
                <a:solidFill>
                  <a:schemeClr val="tx1"/>
                </a:solidFill>
              </a:rPr>
              <a:t>Nevertheless, the ignition process will be similar for any magnetically confined, predominantly thermal plasma. Heating methods and control strategies for ignition, burning, and shutdown can all be established in a near term ignition experiment.</a:t>
            </a:r>
          </a:p>
          <a:p>
            <a:pPr algn="just"/>
            <a:r>
              <a:rPr lang="en-US" sz="1000" kern="1200" smtClean="0">
                <a:solidFill>
                  <a:schemeClr val="tx1"/>
                </a:solidFill>
              </a:rPr>
              <a:t>The numbers listed in the Tables show how the risks of missing the main scientific goal of the IGNITOR project are not associated with the size and shape of the plasma column (there are several other bigger machines not listed here that operate successfully around the world), nor with the high particle and plasma current density (as indicated by the parameter BT/R). It should be pointed out that the peak density to be reached in IGNITOR, 1021 particles/m3, is ten times the density planned for ITER, but in the latter case this value is very close (80%) to the density limit, whereas it corresponds to less than 40% in IGNITOR. On the other hand, the considerably higher value of the total plasma current, and especially that of the average magnetic poloidal field BP (␣IP/5a␣1/2), are unique features of IGNITOR to ensure better confinement and a more effective barrier against plasma instabilities.</a:t>
            </a:r>
            <a:endParaRPr lang="en-US" sz="1000"/>
          </a:p>
        </p:txBody>
      </p:sp>
      <p:sp>
        <p:nvSpPr>
          <p:cNvPr id="4" name="Slide Number Placeholder 3"/>
          <p:cNvSpPr>
            <a:spLocks noGrp="1"/>
          </p:cNvSpPr>
          <p:nvPr>
            <p:ph type="sldNum" sz="quarter" idx="10"/>
          </p:nvPr>
        </p:nvSpPr>
        <p:spPr/>
        <p:txBody>
          <a:bodyPr/>
          <a:lstStyle/>
          <a:p>
            <a:fld id="{8EB95EE9-383F-B445-8A10-6F14F5467B9A}" type="slidenum">
              <a:rPr lang="en-US">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3795614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t>It is an almost pure s=3/2 reaction, in a S-wave.</a:t>
            </a:r>
          </a:p>
          <a:p>
            <a:r>
              <a:rPr lang="el-GR"/>
              <a:t>Θ</a:t>
            </a:r>
            <a:r>
              <a:rPr lang="en-US"/>
              <a:t> is the angle relative to B</a:t>
            </a:r>
          </a:p>
          <a:p>
            <a:r>
              <a:rPr lang="en-US"/>
              <a:t>In the unenhanced mode  alpha and neutrons are emitted parallel to B</a:t>
            </a:r>
          </a:p>
        </p:txBody>
      </p:sp>
      <p:sp>
        <p:nvSpPr>
          <p:cNvPr id="4" name="Slide Number Placeholder 3"/>
          <p:cNvSpPr>
            <a:spLocks noGrp="1"/>
          </p:cNvSpPr>
          <p:nvPr>
            <p:ph type="sldNum" sz="quarter" idx="10"/>
          </p:nvPr>
        </p:nvSpPr>
        <p:spPr/>
        <p:txBody>
          <a:bodyPr/>
          <a:lstStyle/>
          <a:p>
            <a:fld id="{8EB95EE9-383F-B445-8A10-6F14F5467B9A}" type="slidenum">
              <a:rPr lang="en-US">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2759804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000"/>
              <a:t>The two experimental data are </a:t>
            </a:r>
          </a:p>
          <a:p>
            <a:r>
              <a:rPr lang="en-US" sz="1000"/>
              <a:t>The</a:t>
            </a:r>
            <a:r>
              <a:rPr lang="en-US" sz="1000" baseline="0"/>
              <a:t> suppression comes from the fact that if the two D’s are in a S=2 state cannot approach a in L=0  S-wave which antisymmetric (?). A furthers suppression occurs because final products which are S=1/2 particles can have only S=0 or 1,  so L=2  it can occur only in a 2 D-wave and this is possible only by spin-orbit or tensor forces.</a:t>
            </a:r>
            <a:endParaRPr lang="en-US" sz="1000"/>
          </a:p>
          <a:p>
            <a:r>
              <a:rPr lang="en-US" sz="1000"/>
              <a:t>In Fig.2.5 all results for the </a:t>
            </a:r>
            <a:r>
              <a:rPr lang="en-US" sz="1000" i="1"/>
              <a:t>QSF </a:t>
            </a:r>
            <a:r>
              <a:rPr lang="en-US" sz="1000"/>
              <a:t>from different theoretical predictions as well as from the two data parameterizations for both D + D reactions are shown. The theoretical approaches reach from DWBA calculations to very recent microscopic calculations including the Coulomb force [9, 10] and vary widely. However, these latest and most advanced calculations lend confidence to the idea that substantial suppression occurs only in the higher energy range, i. e. above the region of the Gamow peak at which fusion-energy production will preferably take place. </a:t>
            </a:r>
          </a:p>
          <a:p>
            <a:r>
              <a:rPr lang="en-US" sz="1200" kern="1200" smtClean="0">
                <a:solidFill>
                  <a:schemeClr val="tx1"/>
                </a:solidFill>
                <a:latin typeface="+mn-lt"/>
                <a:ea typeface="+mn-ea"/>
                <a:cs typeface="+mn-cs"/>
              </a:rPr>
              <a:t>This is quite transparent in the distorted-wave Born-approximation (DWBA) formalism where the an-tisymmetrization of the total wave function is treated analytically.</a:t>
            </a:r>
            <a:endParaRPr lang="en-US" sz="1000"/>
          </a:p>
        </p:txBody>
      </p:sp>
      <p:sp>
        <p:nvSpPr>
          <p:cNvPr id="4" name="Slide Number Placeholder 3"/>
          <p:cNvSpPr>
            <a:spLocks noGrp="1"/>
          </p:cNvSpPr>
          <p:nvPr>
            <p:ph type="sldNum" sz="quarter" idx="10"/>
          </p:nvPr>
        </p:nvSpPr>
        <p:spPr/>
        <p:txBody>
          <a:bodyPr/>
          <a:lstStyle/>
          <a:p>
            <a:fld id="{8EB95EE9-383F-B445-8A10-6F14F5467B9A}" type="slidenum">
              <a:rPr lang="en-US">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1351403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B95EE9-383F-B445-8A10-6F14F5467B9A}" type="slidenum">
              <a:rPr lang="en-US">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905934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5800" y="4343400"/>
            <a:ext cx="5486400" cy="4483100"/>
          </a:xfrm>
        </p:spPr>
        <p:txBody>
          <a:bodyPr/>
          <a:lstStyle/>
          <a:p>
            <a:pPr algn="just"/>
            <a:r>
              <a:rPr lang="en-US" sz="800" u="sng">
                <a:solidFill>
                  <a:srgbClr val="FF0000"/>
                </a:solidFill>
              </a:rPr>
              <a:t>The energy conf. time: how’s it</a:t>
            </a:r>
            <a:r>
              <a:rPr lang="en-US" sz="800" u="sng" baseline="0">
                <a:solidFill>
                  <a:srgbClr val="FF0000"/>
                </a:solidFill>
              </a:rPr>
              <a:t> computed? Is it taken from the CDR?</a:t>
            </a:r>
          </a:p>
          <a:p>
            <a:pPr algn="just"/>
            <a:r>
              <a:rPr lang="en-US" sz="800" u="sng" baseline="0">
                <a:solidFill>
                  <a:srgbClr val="FF0000"/>
                </a:solidFill>
              </a:rPr>
              <a:t>Ion+electron recombination</a:t>
            </a:r>
            <a:r>
              <a:rPr lang="en-US" sz="800" baseline="0"/>
              <a:t>: spin exchange between electron and nucleus with polarization dilution; critical field means the hyperfine splitting energy is equal to Zeeman splitting</a:t>
            </a:r>
          </a:p>
          <a:p>
            <a:pPr algn="just"/>
            <a:r>
              <a:rPr lang="en-US" sz="800" u="sng" baseline="0">
                <a:solidFill>
                  <a:srgbClr val="FF0000"/>
                </a:solidFill>
              </a:rPr>
              <a:t>Binary collision are of 3 types</a:t>
            </a:r>
            <a:r>
              <a:rPr lang="en-US" sz="800" baseline="0"/>
              <a:t>: spin-orbit coupling for T has the largest cross-section, equal for electrons and ions; spin-spin interactions with electrons, deuterons and tritons  and electric quadrupole interactions of deuterons with electric fiels give much lower values.</a:t>
            </a:r>
          </a:p>
          <a:p>
            <a:pPr algn="just"/>
            <a:r>
              <a:rPr lang="en-US" sz="800" u="sng" baseline="0">
                <a:solidFill>
                  <a:srgbClr val="FF0000"/>
                </a:solidFill>
              </a:rPr>
              <a:t>Wall recycling</a:t>
            </a:r>
            <a:r>
              <a:rPr lang="en-US" sz="800" u="sng" baseline="0"/>
              <a:t>: </a:t>
            </a:r>
            <a:r>
              <a:rPr lang="en-US" sz="800" kern="1200" smtClean="0">
                <a:solidFill>
                  <a:schemeClr val="tx1"/>
                </a:solidFill>
              </a:rPr>
              <a:t>It is generally known that interactions of the plasma nuclei with the surrounding walls represent the greatest danger to polarization. </a:t>
            </a:r>
            <a:r>
              <a:rPr lang="en-US" sz="800" u="sng" kern="1200" smtClean="0">
                <a:solidFill>
                  <a:schemeClr val="tx1"/>
                </a:solidFill>
              </a:rPr>
              <a:t>Because of recycling, depolarized nuclei re-enter the plasma, mix with the polarized ions and reduce the net polarization. It is easy to show that if the ions merely recombine on the surface of the wall and are ionized again after re-entering the plasma, then there is little depolarization because of the very strong magnetic field. </a:t>
            </a:r>
            <a:r>
              <a:rPr lang="en-US" sz="800" kern="1200" smtClean="0">
                <a:solidFill>
                  <a:schemeClr val="tx1"/>
                </a:solidFill>
              </a:rPr>
              <a:t>(Also of interest here are the 'molecular tumbling depolarization pheno- mena' [28], which are however not discussed here.) The physics of depolarization during recycling has been surveyed by Greenside et al. [28]. They showed that the most important process was penetration of that part of the wall in contact with the plasma by the naked hydrogen nuclei. These nuclei penetrate this surface many hundreds of atomic layers and take some time to diffuse back out of the wall. During this time the nuclei are subject to fluctuating fields due to free or unpaired electrons, and subject to magnetic moments of fixed nuclei Doppler shifted by the diffusional motion of the hydrogen isotope nuclei in question, or subject to similar magnetic moments of other hydrogen isotope nuclei recycling through the wall. </a:t>
            </a:r>
            <a:r>
              <a:rPr lang="en-US" sz="800" u="sng" kern="1200" smtClean="0">
                <a:solidFill>
                  <a:schemeClr val="tx1"/>
                </a:solidFill>
              </a:rPr>
              <a:t>The authors of Ref. [28] pointed out that if the walls were made of metal, the depolarization time would be very short, of the order of milliseconds. For such walls it is clear that the plasma cannot be kept polarized under recycling conditions.</a:t>
            </a:r>
          </a:p>
          <a:p>
            <a:pPr algn="just"/>
            <a:r>
              <a:rPr lang="en-US" sz="800" kern="1200" smtClean="0">
                <a:solidFill>
                  <a:schemeClr val="tx1"/>
                </a:solidFill>
              </a:rPr>
              <a:t>It is also pointed out in Ref. [28] that </a:t>
            </a:r>
            <a:r>
              <a:rPr lang="en-US" sz="800" u="sng" kern="1200" smtClean="0">
                <a:solidFill>
                  <a:schemeClr val="tx1"/>
                </a:solidFill>
              </a:rPr>
              <a:t>graphite is a much better wall material regarding the maintenance of polarization since there are no unpaired electrons and 12C has no magnetic moment. </a:t>
            </a:r>
            <a:r>
              <a:rPr lang="en-US" sz="800" kern="1200" smtClean="0">
                <a:solidFill>
                  <a:schemeClr val="tx1"/>
                </a:solidFill>
              </a:rPr>
              <a:t>The depolarization time of single hydrogen nuclei embedded in graphite is 1 - 5 s. However, if many hydrogen nuclei are simultaneously embedded in the graphite, they can depolarize each other in a shorter time. This would be the case with a fusion plasma wall. Thus, with a graphite wall the depolarization could be slow enough to be acceptable. To ascertain this, it is necessary to perform experiments with actual polarized plasmas.</a:t>
            </a:r>
          </a:p>
          <a:p>
            <a:pPr marL="0" indent="0" algn="just">
              <a:lnSpc>
                <a:spcPct val="120000"/>
              </a:lnSpc>
              <a:spcBef>
                <a:spcPts val="0"/>
              </a:spcBef>
              <a:buNone/>
            </a:pPr>
            <a:r>
              <a:rPr lang="en-US" sz="800" u="sng" kern="1200" smtClean="0">
                <a:solidFill>
                  <a:srgbClr val="FF0000"/>
                </a:solidFill>
              </a:rPr>
              <a:t>Field inhomogeneities</a:t>
            </a:r>
            <a:r>
              <a:rPr lang="en-US" sz="800" kern="1200" smtClean="0">
                <a:solidFill>
                  <a:schemeClr val="tx1"/>
                </a:solidFill>
              </a:rPr>
              <a:t>: if an atom is polarized some distance from the plasma, it can be moved to the plasma through an inhomogeneous field without losing any polarization, provided the direction of the field does not rotate at a rate comparable to its precession frequency. But if the inhomogenities is combined</a:t>
            </a:r>
            <a:r>
              <a:rPr lang="en-US" sz="800" kern="1200" baseline="0" smtClean="0">
                <a:solidFill>
                  <a:schemeClr val="tx1"/>
                </a:solidFill>
              </a:rPr>
              <a:t> with collisions (Lodder) this can bring to a shift of the </a:t>
            </a:r>
            <a:r>
              <a:rPr lang="en-US" sz="800">
                <a:cs typeface="Cambria Math"/>
              </a:rPr>
              <a:t>nutation centre from the average field direction and the spin motion is a precession in a narrow cone about it. </a:t>
            </a:r>
          </a:p>
          <a:p>
            <a:pPr marL="0" indent="0" algn="just">
              <a:lnSpc>
                <a:spcPct val="120000"/>
              </a:lnSpc>
              <a:spcBef>
                <a:spcPts val="0"/>
              </a:spcBef>
              <a:buNone/>
            </a:pPr>
            <a:r>
              <a:rPr lang="en-US" sz="800" u="sng">
                <a:solidFill>
                  <a:srgbClr val="FF0000"/>
                </a:solidFill>
                <a:cs typeface="Cambria Math"/>
              </a:rPr>
              <a:t>Resonant plasma Waves</a:t>
            </a:r>
            <a:r>
              <a:rPr lang="en-US" sz="800">
                <a:cs typeface="Cambria Math"/>
              </a:rPr>
              <a:t>: polarization states are more susceptible</a:t>
            </a:r>
            <a:r>
              <a:rPr lang="en-US" sz="800" baseline="0">
                <a:cs typeface="Cambria Math"/>
              </a:rPr>
              <a:t> to variation in the magnetic field (due to excitation of collective oscillation modes –stray waves) as resonant with its precession frequency in the nucleus rest frame. This together wth wall collision seems the most harmful mechanism.</a:t>
            </a:r>
            <a:endParaRPr lang="en-US" sz="800">
              <a:cs typeface="Cambria Math"/>
            </a:endParaRPr>
          </a:p>
          <a:p>
            <a:pPr algn="just"/>
            <a:endParaRPr lang="en-US" sz="800"/>
          </a:p>
        </p:txBody>
      </p:sp>
      <p:sp>
        <p:nvSpPr>
          <p:cNvPr id="4" name="Slide Number Placeholder 3"/>
          <p:cNvSpPr>
            <a:spLocks noGrp="1"/>
          </p:cNvSpPr>
          <p:nvPr>
            <p:ph type="sldNum" sz="quarter" idx="10"/>
          </p:nvPr>
        </p:nvSpPr>
        <p:spPr/>
        <p:txBody>
          <a:bodyPr/>
          <a:lstStyle/>
          <a:p>
            <a:fld id="{8EB95EE9-383F-B445-8A10-6F14F5467B9A}" type="slidenum">
              <a:rPr lang="en-US">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162709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t>ABS;</a:t>
            </a:r>
          </a:p>
          <a:p>
            <a:r>
              <a:rPr lang="en-US"/>
              <a:t>Sandorfi project</a:t>
            </a:r>
          </a:p>
        </p:txBody>
      </p:sp>
      <p:sp>
        <p:nvSpPr>
          <p:cNvPr id="4" name="Slide Number Placeholder 3"/>
          <p:cNvSpPr>
            <a:spLocks noGrp="1"/>
          </p:cNvSpPr>
          <p:nvPr>
            <p:ph type="sldNum" sz="quarter" idx="10"/>
          </p:nvPr>
        </p:nvSpPr>
        <p:spPr/>
        <p:txBody>
          <a:bodyPr/>
          <a:lstStyle/>
          <a:p>
            <a:fld id="{8EB95EE9-383F-B445-8A10-6F14F5467B9A}" type="slidenum">
              <a:rPr lang="en-US">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2006901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Click to edit Master subtitle style</a:t>
            </a:r>
            <a:endParaRPr lang="en-US"/>
          </a:p>
        </p:txBody>
      </p:sp>
      <p:sp>
        <p:nvSpPr>
          <p:cNvPr id="4" name="Date Placeholder 3"/>
          <p:cNvSpPr>
            <a:spLocks noGrp="1"/>
          </p:cNvSpPr>
          <p:nvPr>
            <p:ph type="dt" sz="half" idx="10"/>
          </p:nvPr>
        </p:nvSpPr>
        <p:spPr/>
        <p:txBody>
          <a:bodyPr/>
          <a:lstStyle/>
          <a:p>
            <a:fld id="{368A235B-18DA-7343-BCCC-F220E2447211}" type="datetime2">
              <a:t>Tuesday, October 17, 17</a:t>
            </a:fld>
            <a:endParaRPr lang="en-US"/>
          </a:p>
        </p:txBody>
      </p:sp>
      <p:sp>
        <p:nvSpPr>
          <p:cNvPr id="5" name="Footer Placeholder 4"/>
          <p:cNvSpPr>
            <a:spLocks noGrp="1"/>
          </p:cNvSpPr>
          <p:nvPr>
            <p:ph type="ftr" sz="quarter" idx="11"/>
          </p:nvPr>
        </p:nvSpPr>
        <p:spPr/>
        <p:txBody>
          <a:bodyPr/>
          <a:lstStyle/>
          <a:p>
            <a:r>
              <a:rPr lang="en-US"/>
              <a:t>Sergio Bartalucci LNF-INFN e UNISRITA</a:t>
            </a:r>
          </a:p>
        </p:txBody>
      </p:sp>
      <p:sp>
        <p:nvSpPr>
          <p:cNvPr id="6" name="Slide Number Placeholder 5"/>
          <p:cNvSpPr>
            <a:spLocks noGrp="1"/>
          </p:cNvSpPr>
          <p:nvPr>
            <p:ph type="sldNum" sz="quarter" idx="12"/>
          </p:nvPr>
        </p:nvSpPr>
        <p:spPr/>
        <p:txBody>
          <a:bodyPr/>
          <a:lstStyle/>
          <a:p>
            <a:fld id="{DF3D8D4F-1142-D246-9D60-2C1B51703232}" type="slidenum">
              <a:t>‹#›</a:t>
            </a:fld>
            <a:endParaRPr lang="en-US"/>
          </a:p>
        </p:txBody>
      </p:sp>
    </p:spTree>
    <p:extLst>
      <p:ext uri="{BB962C8B-B14F-4D97-AF65-F5344CB8AC3E}">
        <p14:creationId xmlns:p14="http://schemas.microsoft.com/office/powerpoint/2010/main" val="2572420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fld id="{007AE0DF-BD1B-C34B-BA94-C6140D440A20}" type="datetime2">
              <a:t>Tuesday, October 17, 17</a:t>
            </a:fld>
            <a:endParaRPr lang="en-US"/>
          </a:p>
        </p:txBody>
      </p:sp>
      <p:sp>
        <p:nvSpPr>
          <p:cNvPr id="5" name="Footer Placeholder 4"/>
          <p:cNvSpPr>
            <a:spLocks noGrp="1"/>
          </p:cNvSpPr>
          <p:nvPr>
            <p:ph type="ftr" sz="quarter" idx="11"/>
          </p:nvPr>
        </p:nvSpPr>
        <p:spPr/>
        <p:txBody>
          <a:bodyPr/>
          <a:lstStyle/>
          <a:p>
            <a:r>
              <a:rPr lang="en-US"/>
              <a:t>Sergio Bartalucci LNF-INFN e UNISRITA</a:t>
            </a:r>
          </a:p>
        </p:txBody>
      </p:sp>
      <p:sp>
        <p:nvSpPr>
          <p:cNvPr id="6" name="Slide Number Placeholder 5"/>
          <p:cNvSpPr>
            <a:spLocks noGrp="1"/>
          </p:cNvSpPr>
          <p:nvPr>
            <p:ph type="sldNum" sz="quarter" idx="12"/>
          </p:nvPr>
        </p:nvSpPr>
        <p:spPr/>
        <p:txBody>
          <a:bodyPr/>
          <a:lstStyle/>
          <a:p>
            <a:fld id="{DF3D8D4F-1142-D246-9D60-2C1B51703232}" type="slidenum">
              <a:t>‹#›</a:t>
            </a:fld>
            <a:endParaRPr lang="en-US"/>
          </a:p>
        </p:txBody>
      </p:sp>
    </p:spTree>
    <p:extLst>
      <p:ext uri="{BB962C8B-B14F-4D97-AF65-F5344CB8AC3E}">
        <p14:creationId xmlns:p14="http://schemas.microsoft.com/office/powerpoint/2010/main" val="2028598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fld id="{10299538-3DF1-0646-A91C-AA67ED3B745D}" type="datetime2">
              <a:t>Tuesday, October 17, 17</a:t>
            </a:fld>
            <a:endParaRPr lang="en-US"/>
          </a:p>
        </p:txBody>
      </p:sp>
      <p:sp>
        <p:nvSpPr>
          <p:cNvPr id="5" name="Footer Placeholder 4"/>
          <p:cNvSpPr>
            <a:spLocks noGrp="1"/>
          </p:cNvSpPr>
          <p:nvPr>
            <p:ph type="ftr" sz="quarter" idx="11"/>
          </p:nvPr>
        </p:nvSpPr>
        <p:spPr/>
        <p:txBody>
          <a:bodyPr/>
          <a:lstStyle/>
          <a:p>
            <a:r>
              <a:rPr lang="en-US"/>
              <a:t>Sergio Bartalucci LNF-INFN e UNISRITA</a:t>
            </a:r>
          </a:p>
        </p:txBody>
      </p:sp>
      <p:sp>
        <p:nvSpPr>
          <p:cNvPr id="6" name="Slide Number Placeholder 5"/>
          <p:cNvSpPr>
            <a:spLocks noGrp="1"/>
          </p:cNvSpPr>
          <p:nvPr>
            <p:ph type="sldNum" sz="quarter" idx="12"/>
          </p:nvPr>
        </p:nvSpPr>
        <p:spPr/>
        <p:txBody>
          <a:bodyPr/>
          <a:lstStyle/>
          <a:p>
            <a:fld id="{DF3D8D4F-1142-D246-9D60-2C1B51703232}" type="slidenum">
              <a:t>‹#›</a:t>
            </a:fld>
            <a:endParaRPr lang="en-US"/>
          </a:p>
        </p:txBody>
      </p:sp>
    </p:spTree>
    <p:extLst>
      <p:ext uri="{BB962C8B-B14F-4D97-AF65-F5344CB8AC3E}">
        <p14:creationId xmlns:p14="http://schemas.microsoft.com/office/powerpoint/2010/main" val="1876559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597A842-0F72-494F-A543-F984E1CEBEC0}" type="datetime2">
              <a:t>Tuesday, October 17, 17</a:t>
            </a:fld>
            <a:endParaRPr lang="en-US">
              <a:solidFill>
                <a:prstClr val="white">
                  <a:lumMod val="65000"/>
                </a:prstClr>
              </a:solidFill>
              <a:latin typeface="Calibri"/>
            </a:endParaRPr>
          </a:p>
        </p:txBody>
      </p:sp>
      <p:sp>
        <p:nvSpPr>
          <p:cNvPr id="5" name="Footer Placeholder 4"/>
          <p:cNvSpPr>
            <a:spLocks noGrp="1"/>
          </p:cNvSpPr>
          <p:nvPr>
            <p:ph type="ftr" sz="quarter" idx="11"/>
          </p:nvPr>
        </p:nvSpPr>
        <p:spPr/>
        <p:txBody>
          <a:bodyPr/>
          <a:lstStyle/>
          <a:p>
            <a:r>
              <a:rPr lang="en-US">
                <a:solidFill>
                  <a:prstClr val="white">
                    <a:lumMod val="65000"/>
                  </a:prstClr>
                </a:solidFill>
                <a:latin typeface="Calibri"/>
              </a:rPr>
              <a:t>Sergio Bartalucci LNF-INFN e UNISRITA</a:t>
            </a:r>
          </a:p>
        </p:txBody>
      </p:sp>
      <p:sp>
        <p:nvSpPr>
          <p:cNvPr id="6" name="Slide Number Placeholder 5"/>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sp>
        <p:nvSpPr>
          <p:cNvPr id="7" name="Rectangle 6"/>
          <p:cNvSpPr/>
          <p:nvPr/>
        </p:nvSpPr>
        <p:spPr>
          <a:xfrm>
            <a:off x="284164" y="444730"/>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defTabSz="914400">
              <a:spcBef>
                <a:spcPct val="0"/>
              </a:spcBef>
            </a:pPr>
            <a:endParaRPr sz="4200">
              <a:solidFill>
                <a:prstClr val="white"/>
              </a:solidFill>
              <a:latin typeface="Corbel"/>
            </a:endParaRPr>
          </a:p>
        </p:txBody>
      </p:sp>
      <p:grpSp>
        <p:nvGrpSpPr>
          <p:cNvPr id="8" name="Group 16"/>
          <p:cNvGrpSpPr/>
          <p:nvPr/>
        </p:nvGrpSpPr>
        <p:grpSpPr>
          <a:xfrm>
            <a:off x="284164" y="1906544"/>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sp>
        <p:nvSpPr>
          <p:cNvPr id="12" name="TextBox 11"/>
          <p:cNvSpPr txBox="1"/>
          <p:nvPr/>
        </p:nvSpPr>
        <p:spPr>
          <a:xfrm>
            <a:off x="8230890" y="444730"/>
            <a:ext cx="587496" cy="646331"/>
          </a:xfrm>
          <a:prstGeom prst="rect">
            <a:avLst/>
          </a:prstGeom>
          <a:noFill/>
        </p:spPr>
        <p:txBody>
          <a:bodyPr wrap="none" rtlCol="0">
            <a:spAutoFit/>
          </a:bodyPr>
          <a:lstStyle/>
          <a:p>
            <a:pPr defTabSz="914400"/>
            <a:r>
              <a:rPr sz="3600">
                <a:solidFill>
                  <a:prstClr val="white"/>
                </a:solidFill>
                <a:latin typeface="Calibri"/>
                <a:sym typeface="Wingdings"/>
              </a:rPr>
              <a:t></a:t>
            </a:r>
            <a:endParaRPr sz="3600">
              <a:solidFill>
                <a:prstClr val="white"/>
              </a:solidFill>
              <a:latin typeface="Calibri"/>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it-IT"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Click to edit Master subtitle style</a:t>
            </a:r>
            <a:endParaRPr dirty="0"/>
          </a:p>
        </p:txBody>
      </p:sp>
      <p:sp>
        <p:nvSpPr>
          <p:cNvPr id="13" name="Rectangle 12"/>
          <p:cNvSpPr/>
          <p:nvPr/>
        </p:nvSpPr>
        <p:spPr>
          <a:xfrm>
            <a:off x="284164"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4" y="455775"/>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nvGrpSpPr>
          <p:cNvPr id="8" name="Group 7"/>
          <p:cNvGrpSpPr/>
          <p:nvPr/>
        </p:nvGrpSpPr>
        <p:grpSpPr>
          <a:xfrm>
            <a:off x="284164" y="1577849"/>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sp>
        <p:nvSpPr>
          <p:cNvPr id="2" name="Title 1"/>
          <p:cNvSpPr>
            <a:spLocks noGrp="1"/>
          </p:cNvSpPr>
          <p:nvPr>
            <p:ph type="title"/>
          </p:nvPr>
        </p:nvSpPr>
        <p:spPr/>
        <p:txBody>
          <a:bodyPr/>
          <a:lstStyle/>
          <a:p>
            <a:r>
              <a:rPr lang="it-IT"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it-IT" dirty="0" smtClean="0"/>
              <a:t>Click to edit Master text styles</a:t>
            </a:r>
          </a:p>
          <a:p>
            <a:pPr lvl="1"/>
            <a:r>
              <a:rPr lang="it-IT" dirty="0" smtClean="0"/>
              <a:t>Second level</a:t>
            </a:r>
          </a:p>
          <a:p>
            <a:pPr lvl="2"/>
            <a:r>
              <a:rPr lang="it-IT" dirty="0" smtClean="0"/>
              <a:t>Third level</a:t>
            </a:r>
          </a:p>
          <a:p>
            <a:pPr lvl="3"/>
            <a:r>
              <a:rPr lang="it-IT" dirty="0" smtClean="0"/>
              <a:t>Fourth level</a:t>
            </a:r>
          </a:p>
          <a:p>
            <a:pPr lvl="4"/>
            <a:r>
              <a:rPr lang="it-IT" dirty="0" smtClean="0"/>
              <a:t>Fifth level</a:t>
            </a:r>
            <a:endParaRPr dirty="0"/>
          </a:p>
        </p:txBody>
      </p:sp>
      <p:sp>
        <p:nvSpPr>
          <p:cNvPr id="4" name="Date Placeholder 3"/>
          <p:cNvSpPr>
            <a:spLocks noGrp="1"/>
          </p:cNvSpPr>
          <p:nvPr>
            <p:ph type="dt" sz="half" idx="10"/>
          </p:nvPr>
        </p:nvSpPr>
        <p:spPr/>
        <p:txBody>
          <a:bodyPr/>
          <a:lstStyle/>
          <a:p>
            <a:fld id="{E8CE2865-81B6-7949-9237-DAFA4F3615AF}" type="datetime2">
              <a:t>Tuesday, October 17, 17</a:t>
            </a:fld>
            <a:endParaRPr lang="en-US">
              <a:solidFill>
                <a:prstClr val="white">
                  <a:lumMod val="65000"/>
                </a:prstClr>
              </a:solidFill>
              <a:latin typeface="Calibri"/>
            </a:endParaRPr>
          </a:p>
        </p:txBody>
      </p:sp>
      <p:sp>
        <p:nvSpPr>
          <p:cNvPr id="5" name="Footer Placeholder 4"/>
          <p:cNvSpPr>
            <a:spLocks noGrp="1"/>
          </p:cNvSpPr>
          <p:nvPr>
            <p:ph type="ftr" sz="quarter" idx="11"/>
          </p:nvPr>
        </p:nvSpPr>
        <p:spPr/>
        <p:txBody>
          <a:bodyPr/>
          <a:lstStyle/>
          <a:p>
            <a:r>
              <a:rPr lang="en-US">
                <a:solidFill>
                  <a:prstClr val="white">
                    <a:lumMod val="65000"/>
                  </a:prstClr>
                </a:solidFill>
                <a:latin typeface="Calibri"/>
              </a:rPr>
              <a:t>Sergio Bartalucci LNF-INFN e UNISRITA</a:t>
            </a:r>
          </a:p>
        </p:txBody>
      </p:sp>
      <p:sp>
        <p:nvSpPr>
          <p:cNvPr id="6" name="Slide Number Placeholder 5"/>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4" y="444730"/>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defTabSz="914400">
              <a:spcBef>
                <a:spcPct val="0"/>
              </a:spcBef>
            </a:pPr>
            <a:endParaRPr sz="4200">
              <a:solidFill>
                <a:prstClr val="white"/>
              </a:solidFill>
              <a:latin typeface="Corbel"/>
            </a:endParaRPr>
          </a:p>
        </p:txBody>
      </p:sp>
      <p:sp>
        <p:nvSpPr>
          <p:cNvPr id="4" name="Date Placeholder 3"/>
          <p:cNvSpPr>
            <a:spLocks noGrp="1"/>
          </p:cNvSpPr>
          <p:nvPr>
            <p:ph type="dt" sz="half" idx="10"/>
          </p:nvPr>
        </p:nvSpPr>
        <p:spPr/>
        <p:txBody>
          <a:bodyPr/>
          <a:lstStyle/>
          <a:p>
            <a:fld id="{1B11FF72-706D-1D4E-A547-B3E71BB75563}" type="datetime2">
              <a:t>Tuesday, October 17, 17</a:t>
            </a:fld>
            <a:endParaRPr lang="en-US">
              <a:solidFill>
                <a:prstClr val="white">
                  <a:lumMod val="65000"/>
                </a:prstClr>
              </a:solidFill>
              <a:latin typeface="Calibri"/>
            </a:endParaRPr>
          </a:p>
        </p:txBody>
      </p:sp>
      <p:sp>
        <p:nvSpPr>
          <p:cNvPr id="5" name="Footer Placeholder 4"/>
          <p:cNvSpPr>
            <a:spLocks noGrp="1"/>
          </p:cNvSpPr>
          <p:nvPr>
            <p:ph type="ftr" sz="quarter" idx="11"/>
          </p:nvPr>
        </p:nvSpPr>
        <p:spPr/>
        <p:txBody>
          <a:bodyPr/>
          <a:lstStyle/>
          <a:p>
            <a:r>
              <a:rPr lang="en-US">
                <a:solidFill>
                  <a:prstClr val="white">
                    <a:lumMod val="65000"/>
                  </a:prstClr>
                </a:solidFill>
                <a:latin typeface="Calibri"/>
              </a:rPr>
              <a:t>Sergio Bartalucci LNF-INFN e UNISRITA</a:t>
            </a:r>
          </a:p>
        </p:txBody>
      </p:sp>
      <p:sp>
        <p:nvSpPr>
          <p:cNvPr id="6" name="Slide Number Placeholder 5"/>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sp>
        <p:nvSpPr>
          <p:cNvPr id="8" name="Picture Placeholder 7"/>
          <p:cNvSpPr>
            <a:spLocks noGrp="1"/>
          </p:cNvSpPr>
          <p:nvPr>
            <p:ph type="pic" sz="quarter" idx="13"/>
          </p:nvPr>
        </p:nvSpPr>
        <p:spPr>
          <a:xfrm>
            <a:off x="284163" y="2017060"/>
            <a:ext cx="8574087" cy="4377391"/>
          </a:xfrm>
        </p:spPr>
        <p:txBody>
          <a:bodyPr/>
          <a:lstStyle>
            <a:lvl1pPr>
              <a:buNone/>
              <a:defRPr/>
            </a:lvl1pPr>
          </a:lstStyle>
          <a:p>
            <a:r>
              <a:rPr lang="it-IT" smtClean="0"/>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Click to edit Master subtitle style</a:t>
            </a:r>
            <a:endParaRPr dirty="0"/>
          </a:p>
        </p:txBody>
      </p:sp>
      <p:grpSp>
        <p:nvGrpSpPr>
          <p:cNvPr id="7" name="Group 16"/>
          <p:cNvGrpSpPr/>
          <p:nvPr/>
        </p:nvGrpSpPr>
        <p:grpSpPr>
          <a:xfrm>
            <a:off x="284164" y="1906544"/>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sp>
        <p:nvSpPr>
          <p:cNvPr id="19" name="TextBox 18"/>
          <p:cNvSpPr txBox="1"/>
          <p:nvPr/>
        </p:nvSpPr>
        <p:spPr>
          <a:xfrm>
            <a:off x="8230890" y="444730"/>
            <a:ext cx="587496" cy="646331"/>
          </a:xfrm>
          <a:prstGeom prst="rect">
            <a:avLst/>
          </a:prstGeom>
          <a:noFill/>
        </p:spPr>
        <p:txBody>
          <a:bodyPr wrap="none" rtlCol="0">
            <a:spAutoFit/>
          </a:bodyPr>
          <a:lstStyle/>
          <a:p>
            <a:pPr defTabSz="914400"/>
            <a:r>
              <a:rPr sz="3600">
                <a:solidFill>
                  <a:prstClr val="white"/>
                </a:solidFill>
                <a:latin typeface="Calibri"/>
                <a:sym typeface="Wingdings"/>
              </a:rPr>
              <a:t></a:t>
            </a:r>
            <a:endParaRPr sz="3600">
              <a:solidFill>
                <a:prstClr val="white"/>
              </a:solidFill>
              <a:latin typeface="Calibri"/>
            </a:endParaRPr>
          </a:p>
        </p:txBody>
      </p:sp>
      <p:sp>
        <p:nvSpPr>
          <p:cNvPr id="2" name="Title 1"/>
          <p:cNvSpPr>
            <a:spLocks noGrp="1"/>
          </p:cNvSpPr>
          <p:nvPr>
            <p:ph type="ctrTitle"/>
          </p:nvPr>
        </p:nvSpPr>
        <p:spPr>
          <a:xfrm>
            <a:off x="418634" y="444730"/>
            <a:ext cx="7810967" cy="1088237"/>
          </a:xfrm>
          <a:noFill/>
        </p:spPr>
        <p:txBody>
          <a:bodyPr bIns="45720" anchor="b" anchorCtr="0">
            <a:normAutofit/>
          </a:bodyPr>
          <a:lstStyle>
            <a:lvl1pPr algn="l">
              <a:lnSpc>
                <a:spcPts val="4600"/>
              </a:lnSpc>
              <a:defRPr/>
            </a:lvl1pPr>
          </a:lstStyle>
          <a:p>
            <a:r>
              <a:rPr lang="it-IT"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4" y="4801577"/>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defTabSz="914400">
              <a:spcBef>
                <a:spcPct val="0"/>
              </a:spcBef>
            </a:pPr>
            <a:endParaRPr sz="4200">
              <a:solidFill>
                <a:prstClr val="white"/>
              </a:solidFill>
              <a:latin typeface="Corbel"/>
            </a:endParaRPr>
          </a:p>
        </p:txBody>
      </p:sp>
      <p:grpSp>
        <p:nvGrpSpPr>
          <p:cNvPr id="9" name="Group 8"/>
          <p:cNvGrpSpPr/>
          <p:nvPr/>
        </p:nvGrpSpPr>
        <p:grpSpPr>
          <a:xfrm>
            <a:off x="284164" y="6263391"/>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sp>
        <p:nvSpPr>
          <p:cNvPr id="13" name="TextBox 12"/>
          <p:cNvSpPr txBox="1"/>
          <p:nvPr/>
        </p:nvSpPr>
        <p:spPr>
          <a:xfrm>
            <a:off x="8230890" y="4801577"/>
            <a:ext cx="587496" cy="646331"/>
          </a:xfrm>
          <a:prstGeom prst="rect">
            <a:avLst/>
          </a:prstGeom>
          <a:noFill/>
        </p:spPr>
        <p:txBody>
          <a:bodyPr wrap="none" rtlCol="0">
            <a:spAutoFit/>
          </a:bodyPr>
          <a:lstStyle/>
          <a:p>
            <a:pPr defTabSz="914400"/>
            <a:r>
              <a:rPr sz="3600">
                <a:solidFill>
                  <a:prstClr val="white"/>
                </a:solidFill>
                <a:latin typeface="Calibri"/>
                <a:sym typeface="Wingdings"/>
              </a:rPr>
              <a:t></a:t>
            </a:r>
            <a:endParaRPr sz="3600">
              <a:solidFill>
                <a:prstClr val="white"/>
              </a:solidFill>
              <a:latin typeface="Calibri"/>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it-IT"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it-IT" dirty="0" smtClean="0"/>
              <a:t>Click to edit Master text styles</a:t>
            </a:r>
          </a:p>
        </p:txBody>
      </p:sp>
      <p:sp>
        <p:nvSpPr>
          <p:cNvPr id="4" name="Date Placeholder 3"/>
          <p:cNvSpPr>
            <a:spLocks noGrp="1"/>
          </p:cNvSpPr>
          <p:nvPr>
            <p:ph type="dt" sz="half" idx="10"/>
          </p:nvPr>
        </p:nvSpPr>
        <p:spPr/>
        <p:txBody>
          <a:bodyPr/>
          <a:lstStyle/>
          <a:p>
            <a:fld id="{2FBF4A17-682C-A944-ACA7-CB0952C91D77}" type="datetime2">
              <a:t>Tuesday, October 17, 17</a:t>
            </a:fld>
            <a:endParaRPr lang="en-US">
              <a:solidFill>
                <a:prstClr val="white">
                  <a:lumMod val="65000"/>
                </a:prstClr>
              </a:solidFill>
              <a:latin typeface="Calibri"/>
            </a:endParaRPr>
          </a:p>
        </p:txBody>
      </p:sp>
      <p:sp>
        <p:nvSpPr>
          <p:cNvPr id="5" name="Footer Placeholder 4"/>
          <p:cNvSpPr>
            <a:spLocks noGrp="1"/>
          </p:cNvSpPr>
          <p:nvPr>
            <p:ph type="ftr" sz="quarter" idx="11"/>
          </p:nvPr>
        </p:nvSpPr>
        <p:spPr/>
        <p:txBody>
          <a:bodyPr/>
          <a:lstStyle/>
          <a:p>
            <a:r>
              <a:rPr lang="en-US">
                <a:solidFill>
                  <a:prstClr val="white">
                    <a:lumMod val="65000"/>
                  </a:prstClr>
                </a:solidFill>
                <a:latin typeface="Calibri"/>
              </a:rPr>
              <a:t>Sergio Bartalucci LNF-INFN e UNISRITA</a:t>
            </a:r>
          </a:p>
        </p:txBody>
      </p:sp>
      <p:sp>
        <p:nvSpPr>
          <p:cNvPr id="6" name="Slide Number Placeholder 5"/>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3" y="443756"/>
            <a:ext cx="8574087" cy="4370293"/>
          </a:xfrm>
        </p:spPr>
        <p:txBody>
          <a:bodyPr/>
          <a:lstStyle>
            <a:lvl1pPr>
              <a:buNone/>
              <a:defRPr/>
            </a:lvl1pPr>
          </a:lstStyle>
          <a:p>
            <a:r>
              <a:rPr lang="it-IT" smtClean="0"/>
              <a:t>Drag picture to placeholder or click icon to add</a:t>
            </a:r>
            <a:endParaRPr/>
          </a:p>
        </p:txBody>
      </p:sp>
      <p:sp>
        <p:nvSpPr>
          <p:cNvPr id="4" name="Date Placeholder 3"/>
          <p:cNvSpPr>
            <a:spLocks noGrp="1"/>
          </p:cNvSpPr>
          <p:nvPr>
            <p:ph type="dt" sz="half" idx="10"/>
          </p:nvPr>
        </p:nvSpPr>
        <p:spPr/>
        <p:txBody>
          <a:bodyPr/>
          <a:lstStyle/>
          <a:p>
            <a:fld id="{A2F689E5-9FA4-314F-AE02-08C2CD1F63E3}" type="datetime2">
              <a:t>Tuesday, October 17, 17</a:t>
            </a:fld>
            <a:endParaRPr lang="en-US">
              <a:solidFill>
                <a:prstClr val="white">
                  <a:lumMod val="65000"/>
                </a:prstClr>
              </a:solidFill>
              <a:latin typeface="Calibri"/>
            </a:endParaRPr>
          </a:p>
        </p:txBody>
      </p:sp>
      <p:sp>
        <p:nvSpPr>
          <p:cNvPr id="5" name="Footer Placeholder 4"/>
          <p:cNvSpPr>
            <a:spLocks noGrp="1"/>
          </p:cNvSpPr>
          <p:nvPr>
            <p:ph type="ftr" sz="quarter" idx="11"/>
          </p:nvPr>
        </p:nvSpPr>
        <p:spPr/>
        <p:txBody>
          <a:bodyPr/>
          <a:lstStyle/>
          <a:p>
            <a:r>
              <a:rPr lang="en-US">
                <a:solidFill>
                  <a:prstClr val="white">
                    <a:lumMod val="65000"/>
                  </a:prstClr>
                </a:solidFill>
                <a:latin typeface="Calibri"/>
              </a:rPr>
              <a:t>Sergio Bartalucci LNF-INFN e UNISRITA</a:t>
            </a:r>
          </a:p>
        </p:txBody>
      </p:sp>
      <p:sp>
        <p:nvSpPr>
          <p:cNvPr id="6" name="Slide Number Placeholder 5"/>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sp>
        <p:nvSpPr>
          <p:cNvPr id="7" name="Rectangle 6"/>
          <p:cNvSpPr/>
          <p:nvPr/>
        </p:nvSpPr>
        <p:spPr>
          <a:xfrm>
            <a:off x="284164" y="4801577"/>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defTabSz="914400">
              <a:spcBef>
                <a:spcPct val="0"/>
              </a:spcBef>
            </a:pPr>
            <a:endParaRPr sz="4200">
              <a:solidFill>
                <a:prstClr val="white"/>
              </a:solidFill>
              <a:latin typeface="Corbel"/>
            </a:endParaRPr>
          </a:p>
        </p:txBody>
      </p:sp>
      <p:grpSp>
        <p:nvGrpSpPr>
          <p:cNvPr id="8" name="Group 7"/>
          <p:cNvGrpSpPr/>
          <p:nvPr/>
        </p:nvGrpSpPr>
        <p:grpSpPr>
          <a:xfrm>
            <a:off x="284164" y="6263391"/>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sp>
        <p:nvSpPr>
          <p:cNvPr id="12" name="TextBox 11"/>
          <p:cNvSpPr txBox="1"/>
          <p:nvPr/>
        </p:nvSpPr>
        <p:spPr>
          <a:xfrm>
            <a:off x="8230890" y="4801577"/>
            <a:ext cx="587496" cy="646331"/>
          </a:xfrm>
          <a:prstGeom prst="rect">
            <a:avLst/>
          </a:prstGeom>
          <a:noFill/>
        </p:spPr>
        <p:txBody>
          <a:bodyPr wrap="none" rtlCol="0">
            <a:spAutoFit/>
          </a:bodyPr>
          <a:lstStyle/>
          <a:p>
            <a:pPr defTabSz="914400"/>
            <a:r>
              <a:rPr sz="3600">
                <a:solidFill>
                  <a:prstClr val="white"/>
                </a:solidFill>
                <a:latin typeface="Calibri"/>
                <a:sym typeface="Wingdings"/>
              </a:rPr>
              <a:t></a:t>
            </a:r>
            <a:endParaRPr sz="3600">
              <a:solidFill>
                <a:prstClr val="white"/>
              </a:solidFill>
              <a:latin typeface="Calibri"/>
            </a:endParaRPr>
          </a:p>
        </p:txBody>
      </p:sp>
      <p:sp>
        <p:nvSpPr>
          <p:cNvPr id="2" name="Title 1"/>
          <p:cNvSpPr>
            <a:spLocks noGrp="1"/>
          </p:cNvSpPr>
          <p:nvPr>
            <p:ph type="title"/>
          </p:nvPr>
        </p:nvSpPr>
        <p:spPr>
          <a:xfrm>
            <a:off x="430306" y="4814049"/>
            <a:ext cx="7772400" cy="1048871"/>
          </a:xfrm>
          <a:noFill/>
        </p:spPr>
        <p:txBody>
          <a:bodyPr anchor="b" anchorCtr="0">
            <a:normAutofit/>
          </a:bodyPr>
          <a:lstStyle>
            <a:lvl1pPr algn="l">
              <a:defRPr sz="4200" b="0" i="0" cap="none" baseline="0"/>
            </a:lvl1pPr>
          </a:lstStyle>
          <a:p>
            <a:r>
              <a:rPr lang="it-IT" smtClean="0"/>
              <a:t>Click to edit Master title style</a:t>
            </a:r>
            <a:endParaRPr/>
          </a:p>
        </p:txBody>
      </p:sp>
      <p:sp>
        <p:nvSpPr>
          <p:cNvPr id="3" name="Text Placeholder 2"/>
          <p:cNvSpPr>
            <a:spLocks noGrp="1"/>
          </p:cNvSpPr>
          <p:nvPr>
            <p:ph type="body" idx="1"/>
          </p:nvPr>
        </p:nvSpPr>
        <p:spPr>
          <a:xfrm>
            <a:off x="470648"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dirty="0"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4" y="455775"/>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nvGrpSpPr>
          <p:cNvPr id="9" name="Group 8"/>
          <p:cNvGrpSpPr/>
          <p:nvPr/>
        </p:nvGrpSpPr>
        <p:grpSpPr>
          <a:xfrm>
            <a:off x="284164" y="1577849"/>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sp>
        <p:nvSpPr>
          <p:cNvPr id="2" name="Title 1"/>
          <p:cNvSpPr>
            <a:spLocks noGrp="1"/>
          </p:cNvSpPr>
          <p:nvPr>
            <p:ph type="title"/>
          </p:nvPr>
        </p:nvSpPr>
        <p:spPr/>
        <p:txBody>
          <a:bodyPr/>
          <a:lstStyle/>
          <a:p>
            <a:r>
              <a:rPr lang="it-IT"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dirty="0" smtClean="0"/>
              <a:t>Click to edit Master text styles</a:t>
            </a:r>
          </a:p>
          <a:p>
            <a:pPr lvl="1"/>
            <a:r>
              <a:rPr lang="it-IT" dirty="0" smtClean="0"/>
              <a:t>Second level</a:t>
            </a:r>
          </a:p>
          <a:p>
            <a:pPr lvl="2"/>
            <a:r>
              <a:rPr lang="it-IT" dirty="0" smtClean="0"/>
              <a:t>Third level</a:t>
            </a:r>
          </a:p>
          <a:p>
            <a:pPr lvl="3"/>
            <a:r>
              <a:rPr lang="it-IT" dirty="0" smtClean="0"/>
              <a:t>Fourth level</a:t>
            </a:r>
          </a:p>
          <a:p>
            <a:pPr lvl="4"/>
            <a:r>
              <a:rPr lang="it-IT" dirty="0" smtClean="0"/>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dirty="0" smtClean="0"/>
              <a:t>Click to edit Master text styles</a:t>
            </a:r>
          </a:p>
          <a:p>
            <a:pPr lvl="1"/>
            <a:r>
              <a:rPr lang="it-IT" dirty="0" smtClean="0"/>
              <a:t>Second level</a:t>
            </a:r>
          </a:p>
          <a:p>
            <a:pPr lvl="2"/>
            <a:r>
              <a:rPr lang="it-IT" dirty="0" smtClean="0"/>
              <a:t>Third level</a:t>
            </a:r>
          </a:p>
          <a:p>
            <a:pPr lvl="3"/>
            <a:r>
              <a:rPr lang="it-IT" dirty="0" smtClean="0"/>
              <a:t>Fourth level</a:t>
            </a:r>
          </a:p>
          <a:p>
            <a:pPr lvl="4"/>
            <a:r>
              <a:rPr lang="it-IT" dirty="0" smtClean="0"/>
              <a:t>Fifth level</a:t>
            </a:r>
            <a:endParaRPr dirty="0"/>
          </a:p>
        </p:txBody>
      </p:sp>
      <p:sp>
        <p:nvSpPr>
          <p:cNvPr id="5" name="Date Placeholder 4"/>
          <p:cNvSpPr>
            <a:spLocks noGrp="1"/>
          </p:cNvSpPr>
          <p:nvPr>
            <p:ph type="dt" sz="half" idx="10"/>
          </p:nvPr>
        </p:nvSpPr>
        <p:spPr/>
        <p:txBody>
          <a:bodyPr/>
          <a:lstStyle/>
          <a:p>
            <a:fld id="{B3D48995-D2B6-8647-B106-62F9F4900AA5}" type="datetime2">
              <a:t>Tuesday, October 17, 17</a:t>
            </a:fld>
            <a:endParaRPr lang="en-US">
              <a:solidFill>
                <a:prstClr val="white">
                  <a:lumMod val="65000"/>
                </a:prstClr>
              </a:solidFill>
              <a:latin typeface="Calibri"/>
            </a:endParaRPr>
          </a:p>
        </p:txBody>
      </p:sp>
      <p:sp>
        <p:nvSpPr>
          <p:cNvPr id="6" name="Footer Placeholder 5"/>
          <p:cNvSpPr>
            <a:spLocks noGrp="1"/>
          </p:cNvSpPr>
          <p:nvPr>
            <p:ph type="ftr" sz="quarter" idx="11"/>
          </p:nvPr>
        </p:nvSpPr>
        <p:spPr/>
        <p:txBody>
          <a:bodyPr/>
          <a:lstStyle/>
          <a:p>
            <a:r>
              <a:rPr lang="en-US">
                <a:solidFill>
                  <a:prstClr val="white">
                    <a:lumMod val="65000"/>
                  </a:prstClr>
                </a:solidFill>
                <a:latin typeface="Calibri"/>
              </a:rPr>
              <a:t>Sergio Bartalucci LNF-INFN e UNISRITA</a:t>
            </a:r>
          </a:p>
        </p:txBody>
      </p:sp>
      <p:sp>
        <p:nvSpPr>
          <p:cNvPr id="7" name="Slide Number Placeholder 6"/>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4" y="455775"/>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nvGrpSpPr>
          <p:cNvPr id="11" name="Group 10"/>
          <p:cNvGrpSpPr/>
          <p:nvPr/>
        </p:nvGrpSpPr>
        <p:grpSpPr>
          <a:xfrm>
            <a:off x="284164" y="1577849"/>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sp>
        <p:nvSpPr>
          <p:cNvPr id="2" name="Title 1"/>
          <p:cNvSpPr>
            <a:spLocks noGrp="1"/>
          </p:cNvSpPr>
          <p:nvPr>
            <p:ph type="title"/>
          </p:nvPr>
        </p:nvSpPr>
        <p:spPr/>
        <p:txBody>
          <a:bodyPr/>
          <a:lstStyle>
            <a:lvl1pPr>
              <a:defRPr/>
            </a:lvl1pPr>
          </a:lstStyle>
          <a:p>
            <a:r>
              <a:rPr lang="it-IT"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dirty="0" smtClean="0"/>
              <a:t>Click to edit Master text styles</a:t>
            </a:r>
          </a:p>
          <a:p>
            <a:pPr lvl="1"/>
            <a:r>
              <a:rPr lang="it-IT" dirty="0" smtClean="0"/>
              <a:t>Second level</a:t>
            </a:r>
          </a:p>
          <a:p>
            <a:pPr lvl="2"/>
            <a:r>
              <a:rPr lang="it-IT" dirty="0" smtClean="0"/>
              <a:t>Third level</a:t>
            </a:r>
          </a:p>
          <a:p>
            <a:pPr lvl="3"/>
            <a:r>
              <a:rPr lang="it-IT" dirty="0" smtClean="0"/>
              <a:t>Fourth level</a:t>
            </a:r>
          </a:p>
          <a:p>
            <a:pPr lvl="4"/>
            <a:r>
              <a:rPr lang="it-IT" dirty="0" smtClean="0"/>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dirty="0" smtClean="0"/>
              <a:t>Click to edit Master text styles</a:t>
            </a:r>
          </a:p>
          <a:p>
            <a:pPr lvl="1"/>
            <a:r>
              <a:rPr lang="it-IT" dirty="0" smtClean="0"/>
              <a:t>Second level</a:t>
            </a:r>
          </a:p>
          <a:p>
            <a:pPr lvl="2"/>
            <a:r>
              <a:rPr lang="it-IT" dirty="0" smtClean="0"/>
              <a:t>Third level</a:t>
            </a:r>
          </a:p>
          <a:p>
            <a:pPr lvl="3"/>
            <a:r>
              <a:rPr lang="it-IT" dirty="0" smtClean="0"/>
              <a:t>Fourth level</a:t>
            </a:r>
          </a:p>
          <a:p>
            <a:pPr lvl="4"/>
            <a:r>
              <a:rPr lang="it-IT" dirty="0" smtClean="0"/>
              <a:t>Fifth level</a:t>
            </a:r>
            <a:endParaRPr dirty="0"/>
          </a:p>
        </p:txBody>
      </p:sp>
      <p:sp>
        <p:nvSpPr>
          <p:cNvPr id="7" name="Date Placeholder 6"/>
          <p:cNvSpPr>
            <a:spLocks noGrp="1"/>
          </p:cNvSpPr>
          <p:nvPr>
            <p:ph type="dt" sz="half" idx="10"/>
          </p:nvPr>
        </p:nvSpPr>
        <p:spPr/>
        <p:txBody>
          <a:bodyPr/>
          <a:lstStyle/>
          <a:p>
            <a:fld id="{E95CFBAC-7EC8-1A4A-A199-DB86D70A3A85}" type="datetime2">
              <a:t>Tuesday, October 17, 17</a:t>
            </a:fld>
            <a:endParaRPr lang="en-US">
              <a:solidFill>
                <a:prstClr val="white">
                  <a:lumMod val="65000"/>
                </a:prstClr>
              </a:solidFill>
              <a:latin typeface="Calibri"/>
            </a:endParaRPr>
          </a:p>
        </p:txBody>
      </p:sp>
      <p:sp>
        <p:nvSpPr>
          <p:cNvPr id="8" name="Footer Placeholder 7"/>
          <p:cNvSpPr>
            <a:spLocks noGrp="1"/>
          </p:cNvSpPr>
          <p:nvPr>
            <p:ph type="ftr" sz="quarter" idx="11"/>
          </p:nvPr>
        </p:nvSpPr>
        <p:spPr/>
        <p:txBody>
          <a:bodyPr/>
          <a:lstStyle/>
          <a:p>
            <a:r>
              <a:rPr lang="en-US">
                <a:solidFill>
                  <a:prstClr val="white">
                    <a:lumMod val="65000"/>
                  </a:prstClr>
                </a:solidFill>
                <a:latin typeface="Calibri"/>
              </a:rPr>
              <a:t>Sergio Bartalucci LNF-INFN e UNISRITA</a:t>
            </a:r>
          </a:p>
        </p:txBody>
      </p:sp>
      <p:sp>
        <p:nvSpPr>
          <p:cNvPr id="9" name="Slide Number Placeholder 8"/>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4" y="455775"/>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nvGrpSpPr>
          <p:cNvPr id="7" name="Group 6"/>
          <p:cNvGrpSpPr/>
          <p:nvPr/>
        </p:nvGrpSpPr>
        <p:grpSpPr>
          <a:xfrm>
            <a:off x="284164" y="1577849"/>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sp>
        <p:nvSpPr>
          <p:cNvPr id="2" name="Title 1"/>
          <p:cNvSpPr>
            <a:spLocks noGrp="1"/>
          </p:cNvSpPr>
          <p:nvPr>
            <p:ph type="title"/>
          </p:nvPr>
        </p:nvSpPr>
        <p:spPr/>
        <p:txBody>
          <a:bodyPr/>
          <a:lstStyle/>
          <a:p>
            <a:r>
              <a:rPr lang="it-IT" smtClean="0"/>
              <a:t>Click to edit Master title style</a:t>
            </a:r>
            <a:endParaRPr/>
          </a:p>
        </p:txBody>
      </p:sp>
      <p:sp>
        <p:nvSpPr>
          <p:cNvPr id="3" name="Date Placeholder 2"/>
          <p:cNvSpPr>
            <a:spLocks noGrp="1"/>
          </p:cNvSpPr>
          <p:nvPr>
            <p:ph type="dt" sz="half" idx="10"/>
          </p:nvPr>
        </p:nvSpPr>
        <p:spPr/>
        <p:txBody>
          <a:bodyPr/>
          <a:lstStyle/>
          <a:p>
            <a:fld id="{93C13F93-2F79-A142-A468-0EB77BF9EAAC}" type="datetime2">
              <a:t>Tuesday, October 17, 17</a:t>
            </a:fld>
            <a:endParaRPr lang="en-US">
              <a:solidFill>
                <a:prstClr val="white">
                  <a:lumMod val="65000"/>
                </a:prstClr>
              </a:solidFill>
              <a:latin typeface="Calibri"/>
            </a:endParaRPr>
          </a:p>
        </p:txBody>
      </p:sp>
      <p:sp>
        <p:nvSpPr>
          <p:cNvPr id="4" name="Footer Placeholder 3"/>
          <p:cNvSpPr>
            <a:spLocks noGrp="1"/>
          </p:cNvSpPr>
          <p:nvPr>
            <p:ph type="ftr" sz="quarter" idx="11"/>
          </p:nvPr>
        </p:nvSpPr>
        <p:spPr/>
        <p:txBody>
          <a:bodyPr/>
          <a:lstStyle/>
          <a:p>
            <a:r>
              <a:rPr lang="en-US">
                <a:solidFill>
                  <a:prstClr val="white">
                    <a:lumMod val="65000"/>
                  </a:prstClr>
                </a:solidFill>
                <a:latin typeface="Calibri"/>
              </a:rPr>
              <a:t>Sergio Bartalucci LNF-INFN e UNISRITA</a:t>
            </a:r>
          </a:p>
        </p:txBody>
      </p:sp>
      <p:sp>
        <p:nvSpPr>
          <p:cNvPr id="5" name="Slide Number Placeholder 4"/>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Content Placeholder 2"/>
          <p:cNvSpPr>
            <a:spLocks noGrp="1"/>
          </p:cNvSpPr>
          <p:nvPr>
            <p:ph idx="1"/>
          </p:nvPr>
        </p:nvSpPr>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fld id="{AFFCA7AB-0285-074F-B7C8-901646768F2B}" type="datetime2">
              <a:t>Tuesday, October 17, 17</a:t>
            </a:fld>
            <a:endParaRPr lang="en-US"/>
          </a:p>
        </p:txBody>
      </p:sp>
      <p:sp>
        <p:nvSpPr>
          <p:cNvPr id="5" name="Footer Placeholder 4"/>
          <p:cNvSpPr>
            <a:spLocks noGrp="1"/>
          </p:cNvSpPr>
          <p:nvPr>
            <p:ph type="ftr" sz="quarter" idx="11"/>
          </p:nvPr>
        </p:nvSpPr>
        <p:spPr/>
        <p:txBody>
          <a:bodyPr/>
          <a:lstStyle/>
          <a:p>
            <a:r>
              <a:rPr lang="en-US"/>
              <a:t>Sergio Bartalucci LNF-INFN e UNISRITA</a:t>
            </a:r>
          </a:p>
        </p:txBody>
      </p:sp>
      <p:sp>
        <p:nvSpPr>
          <p:cNvPr id="6" name="Slide Number Placeholder 5"/>
          <p:cNvSpPr>
            <a:spLocks noGrp="1"/>
          </p:cNvSpPr>
          <p:nvPr>
            <p:ph type="sldNum" sz="quarter" idx="12"/>
          </p:nvPr>
        </p:nvSpPr>
        <p:spPr/>
        <p:txBody>
          <a:bodyPr/>
          <a:lstStyle/>
          <a:p>
            <a:fld id="{DF3D8D4F-1142-D246-9D60-2C1B51703232}" type="slidenum">
              <a:t>‹#›</a:t>
            </a:fld>
            <a:endParaRPr lang="en-US"/>
          </a:p>
        </p:txBody>
      </p:sp>
    </p:spTree>
    <p:extLst>
      <p:ext uri="{BB962C8B-B14F-4D97-AF65-F5344CB8AC3E}">
        <p14:creationId xmlns:p14="http://schemas.microsoft.com/office/powerpoint/2010/main" val="523237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5CA662-2B0D-CD48-A265-2772E5C96107}" type="datetime2">
              <a:t>Tuesday, October 17, 17</a:t>
            </a:fld>
            <a:endParaRPr lang="en-US">
              <a:solidFill>
                <a:prstClr val="white">
                  <a:lumMod val="65000"/>
                </a:prstClr>
              </a:solidFill>
              <a:latin typeface="Calibri"/>
            </a:endParaRPr>
          </a:p>
        </p:txBody>
      </p:sp>
      <p:sp>
        <p:nvSpPr>
          <p:cNvPr id="3" name="Footer Placeholder 2"/>
          <p:cNvSpPr>
            <a:spLocks noGrp="1"/>
          </p:cNvSpPr>
          <p:nvPr>
            <p:ph type="ftr" sz="quarter" idx="11"/>
          </p:nvPr>
        </p:nvSpPr>
        <p:spPr/>
        <p:txBody>
          <a:bodyPr/>
          <a:lstStyle/>
          <a:p>
            <a:r>
              <a:rPr lang="en-US">
                <a:solidFill>
                  <a:prstClr val="white">
                    <a:lumMod val="65000"/>
                  </a:prstClr>
                </a:solidFill>
                <a:latin typeface="Calibri"/>
              </a:rPr>
              <a:t>Sergio Bartalucci LNF-INFN e UNISRITA</a:t>
            </a:r>
          </a:p>
        </p:txBody>
      </p:sp>
      <p:sp>
        <p:nvSpPr>
          <p:cNvPr id="4" name="Slide Number Placeholder 3"/>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grpSp>
        <p:nvGrpSpPr>
          <p:cNvPr id="5" name="Group 4"/>
          <p:cNvGrpSpPr/>
          <p:nvPr/>
        </p:nvGrpSpPr>
        <p:grpSpPr>
          <a:xfrm>
            <a:off x="284164" y="452720"/>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it-IT" smtClean="0"/>
              <a:t>Click to edit Master title style</a:t>
            </a:r>
            <a:endParaRPr/>
          </a:p>
        </p:txBody>
      </p:sp>
      <p:sp>
        <p:nvSpPr>
          <p:cNvPr id="3" name="Content Placeholder 2"/>
          <p:cNvSpPr>
            <a:spLocks noGrp="1"/>
          </p:cNvSpPr>
          <p:nvPr>
            <p:ph idx="1"/>
          </p:nvPr>
        </p:nvSpPr>
        <p:spPr>
          <a:xfrm>
            <a:off x="4783567" y="914402"/>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dirty="0" smtClean="0"/>
              <a:t>Click to edit Master text styles</a:t>
            </a:r>
          </a:p>
          <a:p>
            <a:pPr lvl="1"/>
            <a:r>
              <a:rPr lang="it-IT" dirty="0" smtClean="0"/>
              <a:t>Second level</a:t>
            </a:r>
          </a:p>
          <a:p>
            <a:pPr lvl="2"/>
            <a:r>
              <a:rPr lang="it-IT" dirty="0" smtClean="0"/>
              <a:t>Third level</a:t>
            </a:r>
          </a:p>
          <a:p>
            <a:pPr lvl="3"/>
            <a:r>
              <a:rPr lang="it-IT" dirty="0" smtClean="0"/>
              <a:t>Fourth level</a:t>
            </a:r>
          </a:p>
          <a:p>
            <a:pPr lvl="4"/>
            <a:r>
              <a:rPr lang="it-IT" dirty="0" smtClean="0"/>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B896458B-7EE7-7946-818D-546E18103DFF}" type="datetime2">
              <a:t>Tuesday, October 17, 17</a:t>
            </a:fld>
            <a:endParaRPr lang="en-US">
              <a:solidFill>
                <a:prstClr val="white">
                  <a:lumMod val="65000"/>
                </a:prstClr>
              </a:solidFill>
              <a:latin typeface="Calibri"/>
            </a:endParaRPr>
          </a:p>
        </p:txBody>
      </p:sp>
      <p:sp>
        <p:nvSpPr>
          <p:cNvPr id="6" name="Footer Placeholder 5"/>
          <p:cNvSpPr>
            <a:spLocks noGrp="1"/>
          </p:cNvSpPr>
          <p:nvPr>
            <p:ph type="ftr" sz="quarter" idx="11"/>
          </p:nvPr>
        </p:nvSpPr>
        <p:spPr/>
        <p:txBody>
          <a:bodyPr/>
          <a:lstStyle/>
          <a:p>
            <a:r>
              <a:rPr lang="en-US">
                <a:solidFill>
                  <a:prstClr val="white">
                    <a:lumMod val="65000"/>
                  </a:prstClr>
                </a:solidFill>
                <a:latin typeface="Calibri"/>
              </a:rPr>
              <a:t>Sergio Bartalucci LNF-INFN e UNISRITA</a:t>
            </a:r>
          </a:p>
        </p:txBody>
      </p:sp>
      <p:sp>
        <p:nvSpPr>
          <p:cNvPr id="7" name="Slide Number Placeholder 6"/>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grpSp>
        <p:nvGrpSpPr>
          <p:cNvPr id="8" name="Group 7"/>
          <p:cNvGrpSpPr/>
          <p:nvPr/>
        </p:nvGrpSpPr>
        <p:grpSpPr>
          <a:xfrm>
            <a:off x="284164" y="452720"/>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4" y="4801577"/>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defTabSz="914400">
              <a:spcBef>
                <a:spcPct val="0"/>
              </a:spcBef>
            </a:pPr>
            <a:endParaRPr sz="4200">
              <a:solidFill>
                <a:prstClr val="white"/>
              </a:solidFill>
              <a:latin typeface="Corbel"/>
            </a:endParaRPr>
          </a:p>
        </p:txBody>
      </p:sp>
      <p:grpSp>
        <p:nvGrpSpPr>
          <p:cNvPr id="9" name="Group 8"/>
          <p:cNvGrpSpPr/>
          <p:nvPr/>
        </p:nvGrpSpPr>
        <p:grpSpPr>
          <a:xfrm>
            <a:off x="284164" y="6263391"/>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sp>
        <p:nvSpPr>
          <p:cNvPr id="2" name="Title 1"/>
          <p:cNvSpPr>
            <a:spLocks noGrp="1"/>
          </p:cNvSpPr>
          <p:nvPr>
            <p:ph type="title"/>
          </p:nvPr>
        </p:nvSpPr>
        <p:spPr>
          <a:xfrm>
            <a:off x="363072"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it-IT"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Drag picture to placeholder or click icon to add</a:t>
            </a:r>
            <a:endParaRPr/>
          </a:p>
        </p:txBody>
      </p:sp>
      <p:sp>
        <p:nvSpPr>
          <p:cNvPr id="4" name="Text Placeholder 3"/>
          <p:cNvSpPr>
            <a:spLocks noGrp="1"/>
          </p:cNvSpPr>
          <p:nvPr>
            <p:ph type="body" sz="half" idx="2"/>
          </p:nvPr>
        </p:nvSpPr>
        <p:spPr>
          <a:xfrm>
            <a:off x="419100"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Click to edit Master text styles</a:t>
            </a:r>
          </a:p>
        </p:txBody>
      </p:sp>
      <p:sp>
        <p:nvSpPr>
          <p:cNvPr id="5" name="Date Placeholder 4"/>
          <p:cNvSpPr>
            <a:spLocks noGrp="1"/>
          </p:cNvSpPr>
          <p:nvPr>
            <p:ph type="dt" sz="half" idx="10"/>
          </p:nvPr>
        </p:nvSpPr>
        <p:spPr/>
        <p:txBody>
          <a:bodyPr/>
          <a:lstStyle/>
          <a:p>
            <a:fld id="{33A2D44D-E72C-A941-A307-5CCB39B10500}" type="datetime2">
              <a:t>Tuesday, October 17, 17</a:t>
            </a:fld>
            <a:endParaRPr lang="en-US">
              <a:solidFill>
                <a:prstClr val="white">
                  <a:lumMod val="65000"/>
                </a:prstClr>
              </a:solidFill>
              <a:latin typeface="Calibri"/>
            </a:endParaRPr>
          </a:p>
        </p:txBody>
      </p:sp>
      <p:sp>
        <p:nvSpPr>
          <p:cNvPr id="6" name="Footer Placeholder 5"/>
          <p:cNvSpPr>
            <a:spLocks noGrp="1"/>
          </p:cNvSpPr>
          <p:nvPr>
            <p:ph type="ftr" sz="quarter" idx="11"/>
          </p:nvPr>
        </p:nvSpPr>
        <p:spPr/>
        <p:txBody>
          <a:bodyPr/>
          <a:lstStyle/>
          <a:p>
            <a:r>
              <a:rPr lang="en-US">
                <a:solidFill>
                  <a:prstClr val="white">
                    <a:lumMod val="65000"/>
                  </a:prstClr>
                </a:solidFill>
                <a:latin typeface="Calibri"/>
              </a:rPr>
              <a:t>Sergio Bartalucci LNF-INFN e UNISRITA</a:t>
            </a:r>
          </a:p>
        </p:txBody>
      </p:sp>
      <p:sp>
        <p:nvSpPr>
          <p:cNvPr id="7" name="Slide Number Placeholder 6"/>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4" y="428064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sp>
        <p:nvSpPr>
          <p:cNvPr id="2" name="Title 1"/>
          <p:cNvSpPr>
            <a:spLocks noGrp="1"/>
          </p:cNvSpPr>
          <p:nvPr>
            <p:ph type="title"/>
          </p:nvPr>
        </p:nvSpPr>
        <p:spPr>
          <a:xfrm>
            <a:off x="363072" y="4778189"/>
            <a:ext cx="8360242" cy="566738"/>
          </a:xfrm>
          <a:noFill/>
        </p:spPr>
        <p:txBody>
          <a:bodyPr anchor="b">
            <a:normAutofit/>
          </a:bodyPr>
          <a:lstStyle>
            <a:lvl1pPr algn="l">
              <a:defRPr sz="2800" b="0">
                <a:solidFill>
                  <a:schemeClr val="accent2"/>
                </a:solidFill>
              </a:defRPr>
            </a:lvl1pPr>
          </a:lstStyle>
          <a:p>
            <a:r>
              <a:rPr lang="it-IT"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Drag picture to placeholder or click icon to add</a:t>
            </a:r>
            <a:endParaRPr/>
          </a:p>
        </p:txBody>
      </p:sp>
      <p:sp>
        <p:nvSpPr>
          <p:cNvPr id="4" name="Text Placeholder 3"/>
          <p:cNvSpPr>
            <a:spLocks noGrp="1"/>
          </p:cNvSpPr>
          <p:nvPr>
            <p:ph type="body" sz="half" idx="2"/>
          </p:nvPr>
        </p:nvSpPr>
        <p:spPr>
          <a:xfrm>
            <a:off x="419100"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Click to edit Master text styles</a:t>
            </a:r>
          </a:p>
        </p:txBody>
      </p:sp>
      <p:sp>
        <p:nvSpPr>
          <p:cNvPr id="5" name="Date Placeholder 4"/>
          <p:cNvSpPr>
            <a:spLocks noGrp="1"/>
          </p:cNvSpPr>
          <p:nvPr>
            <p:ph type="dt" sz="half" idx="10"/>
          </p:nvPr>
        </p:nvSpPr>
        <p:spPr/>
        <p:txBody>
          <a:bodyPr/>
          <a:lstStyle/>
          <a:p>
            <a:fld id="{9740BCC3-C3AB-F044-ACA9-4246A771AA13}" type="datetime2">
              <a:t>Tuesday, October 17, 17</a:t>
            </a:fld>
            <a:endParaRPr lang="en-US">
              <a:solidFill>
                <a:prstClr val="white">
                  <a:lumMod val="65000"/>
                </a:prstClr>
              </a:solidFill>
              <a:latin typeface="Calibri"/>
            </a:endParaRPr>
          </a:p>
        </p:txBody>
      </p:sp>
      <p:sp>
        <p:nvSpPr>
          <p:cNvPr id="6" name="Footer Placeholder 5"/>
          <p:cNvSpPr>
            <a:spLocks noGrp="1"/>
          </p:cNvSpPr>
          <p:nvPr>
            <p:ph type="ftr" sz="quarter" idx="11"/>
          </p:nvPr>
        </p:nvSpPr>
        <p:spPr/>
        <p:txBody>
          <a:bodyPr/>
          <a:lstStyle/>
          <a:p>
            <a:r>
              <a:rPr lang="en-US">
                <a:solidFill>
                  <a:prstClr val="white">
                    <a:lumMod val="65000"/>
                  </a:prstClr>
                </a:solidFill>
                <a:latin typeface="Calibri"/>
              </a:rPr>
              <a:t>Sergio Bartalucci LNF-INFN e UNISRITA</a:t>
            </a:r>
          </a:p>
        </p:txBody>
      </p:sp>
      <p:sp>
        <p:nvSpPr>
          <p:cNvPr id="7" name="Slide Number Placeholder 6"/>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2"/>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dirty="0" smtClean="0"/>
              <a:t>Click to edit Master text styles</a:t>
            </a:r>
          </a:p>
          <a:p>
            <a:pPr lvl="1"/>
            <a:r>
              <a:rPr lang="it-IT" dirty="0" smtClean="0"/>
              <a:t>Second level</a:t>
            </a:r>
          </a:p>
          <a:p>
            <a:pPr lvl="2"/>
            <a:r>
              <a:rPr lang="it-IT" dirty="0" smtClean="0"/>
              <a:t>Third level</a:t>
            </a:r>
          </a:p>
          <a:p>
            <a:pPr lvl="3"/>
            <a:r>
              <a:rPr lang="it-IT" dirty="0" smtClean="0"/>
              <a:t>Fourth level</a:t>
            </a:r>
          </a:p>
          <a:p>
            <a:pPr lvl="4"/>
            <a:r>
              <a:rPr lang="it-IT" dirty="0" smtClean="0"/>
              <a:t>Fifth level</a:t>
            </a:r>
            <a:endParaRPr dirty="0"/>
          </a:p>
        </p:txBody>
      </p:sp>
      <p:sp>
        <p:nvSpPr>
          <p:cNvPr id="5" name="Date Placeholder 4"/>
          <p:cNvSpPr>
            <a:spLocks noGrp="1"/>
          </p:cNvSpPr>
          <p:nvPr>
            <p:ph type="dt" sz="half" idx="10"/>
          </p:nvPr>
        </p:nvSpPr>
        <p:spPr/>
        <p:txBody>
          <a:bodyPr/>
          <a:lstStyle/>
          <a:p>
            <a:fld id="{75A05E18-3BE9-3744-9C31-DC76E15499BE}" type="datetime2">
              <a:t>Tuesday, October 17, 17</a:t>
            </a:fld>
            <a:endParaRPr lang="en-US">
              <a:solidFill>
                <a:prstClr val="white">
                  <a:lumMod val="65000"/>
                </a:prstClr>
              </a:solidFill>
              <a:latin typeface="Calibri"/>
            </a:endParaRPr>
          </a:p>
        </p:txBody>
      </p:sp>
      <p:sp>
        <p:nvSpPr>
          <p:cNvPr id="6" name="Footer Placeholder 5"/>
          <p:cNvSpPr>
            <a:spLocks noGrp="1"/>
          </p:cNvSpPr>
          <p:nvPr>
            <p:ph type="ftr" sz="quarter" idx="11"/>
          </p:nvPr>
        </p:nvSpPr>
        <p:spPr/>
        <p:txBody>
          <a:bodyPr/>
          <a:lstStyle/>
          <a:p>
            <a:r>
              <a:rPr lang="en-US">
                <a:solidFill>
                  <a:prstClr val="white">
                    <a:lumMod val="65000"/>
                  </a:prstClr>
                </a:solidFill>
                <a:latin typeface="Calibri"/>
              </a:rPr>
              <a:t>Sergio Bartalucci LNF-INFN e UNISRITA</a:t>
            </a:r>
          </a:p>
        </p:txBody>
      </p:sp>
      <p:sp>
        <p:nvSpPr>
          <p:cNvPr id="7" name="Slide Number Placeholder 6"/>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sp>
        <p:nvSpPr>
          <p:cNvPr id="12" name="Rectangle 11"/>
          <p:cNvSpPr/>
          <p:nvPr/>
        </p:nvSpPr>
        <p:spPr>
          <a:xfrm>
            <a:off x="284163" y="4267202"/>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defTabSz="914400">
              <a:spcBef>
                <a:spcPct val="0"/>
              </a:spcBef>
            </a:pPr>
            <a:endParaRPr sz="4200">
              <a:solidFill>
                <a:prstClr val="white"/>
              </a:solidFill>
              <a:latin typeface="Corbel"/>
            </a:endParaRPr>
          </a:p>
        </p:txBody>
      </p:sp>
      <p:sp>
        <p:nvSpPr>
          <p:cNvPr id="4" name="Text Placeholder 3"/>
          <p:cNvSpPr>
            <a:spLocks noGrp="1"/>
          </p:cNvSpPr>
          <p:nvPr>
            <p:ph type="body" sz="half" idx="2"/>
          </p:nvPr>
        </p:nvSpPr>
        <p:spPr>
          <a:xfrm>
            <a:off x="419102"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2" name="Title 1"/>
          <p:cNvSpPr>
            <a:spLocks noGrp="1"/>
          </p:cNvSpPr>
          <p:nvPr>
            <p:ph type="title"/>
          </p:nvPr>
        </p:nvSpPr>
        <p:spPr>
          <a:xfrm>
            <a:off x="410765" y="4419600"/>
            <a:ext cx="2475395" cy="510988"/>
          </a:xfrm>
          <a:noFill/>
        </p:spPr>
        <p:txBody>
          <a:bodyPr anchor="b">
            <a:normAutofit/>
          </a:bodyPr>
          <a:lstStyle>
            <a:lvl1pPr algn="l">
              <a:defRPr sz="2000" b="1">
                <a:solidFill>
                  <a:schemeClr val="bg1"/>
                </a:solidFill>
              </a:defRPr>
            </a:lvl1pPr>
          </a:lstStyle>
          <a:p>
            <a:r>
              <a:rPr lang="it-IT"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it-IT" smtClean="0"/>
              <a:t>Drag picture to placeholder or click icon to add</a:t>
            </a:r>
            <a:endParaRPr/>
          </a:p>
        </p:txBody>
      </p:sp>
      <p:grpSp>
        <p:nvGrpSpPr>
          <p:cNvPr id="8" name="Group 14"/>
          <p:cNvGrpSpPr/>
          <p:nvPr/>
        </p:nvGrpSpPr>
        <p:grpSpPr>
          <a:xfrm>
            <a:off x="284164" y="461684"/>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4" y="4801577"/>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defTabSz="914400">
              <a:spcBef>
                <a:spcPct val="0"/>
              </a:spcBef>
            </a:pPr>
            <a:endParaRPr sz="4200">
              <a:solidFill>
                <a:prstClr val="white"/>
              </a:solidFill>
              <a:latin typeface="Corbel"/>
            </a:endParaRPr>
          </a:p>
        </p:txBody>
      </p:sp>
      <p:grpSp>
        <p:nvGrpSpPr>
          <p:cNvPr id="9" name="Group 8"/>
          <p:cNvGrpSpPr/>
          <p:nvPr/>
        </p:nvGrpSpPr>
        <p:grpSpPr>
          <a:xfrm>
            <a:off x="284164" y="6263391"/>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sp>
        <p:nvSpPr>
          <p:cNvPr id="2" name="Title 1"/>
          <p:cNvSpPr>
            <a:spLocks noGrp="1"/>
          </p:cNvSpPr>
          <p:nvPr>
            <p:ph type="title"/>
          </p:nvPr>
        </p:nvSpPr>
        <p:spPr>
          <a:xfrm>
            <a:off x="3031662"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it-IT"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Drag picture to placeholder or click icon to add</a:t>
            </a:r>
            <a:endParaRPr/>
          </a:p>
        </p:txBody>
      </p:sp>
      <p:sp>
        <p:nvSpPr>
          <p:cNvPr id="4" name="Text Placeholder 3"/>
          <p:cNvSpPr>
            <a:spLocks noGrp="1"/>
          </p:cNvSpPr>
          <p:nvPr>
            <p:ph type="body" sz="half" idx="2"/>
          </p:nvPr>
        </p:nvSpPr>
        <p:spPr>
          <a:xfrm>
            <a:off x="3069806"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Click to edit Master text styles</a:t>
            </a:r>
          </a:p>
        </p:txBody>
      </p:sp>
      <p:sp>
        <p:nvSpPr>
          <p:cNvPr id="5" name="Date Placeholder 4"/>
          <p:cNvSpPr>
            <a:spLocks noGrp="1"/>
          </p:cNvSpPr>
          <p:nvPr>
            <p:ph type="dt" sz="half" idx="10"/>
          </p:nvPr>
        </p:nvSpPr>
        <p:spPr/>
        <p:txBody>
          <a:bodyPr/>
          <a:lstStyle/>
          <a:p>
            <a:fld id="{622CF57E-7BE1-9240-AA00-5449FC87C59B}" type="datetime2">
              <a:t>Tuesday, October 17, 17</a:t>
            </a:fld>
            <a:endParaRPr lang="en-US">
              <a:solidFill>
                <a:prstClr val="white">
                  <a:lumMod val="65000"/>
                </a:prstClr>
              </a:solidFill>
              <a:latin typeface="Calibri"/>
            </a:endParaRPr>
          </a:p>
        </p:txBody>
      </p:sp>
      <p:sp>
        <p:nvSpPr>
          <p:cNvPr id="6" name="Footer Placeholder 5"/>
          <p:cNvSpPr>
            <a:spLocks noGrp="1"/>
          </p:cNvSpPr>
          <p:nvPr>
            <p:ph type="ftr" sz="quarter" idx="11"/>
          </p:nvPr>
        </p:nvSpPr>
        <p:spPr/>
        <p:txBody>
          <a:bodyPr/>
          <a:lstStyle/>
          <a:p>
            <a:r>
              <a:rPr lang="en-US">
                <a:solidFill>
                  <a:prstClr val="white">
                    <a:lumMod val="65000"/>
                  </a:prstClr>
                </a:solidFill>
                <a:latin typeface="Calibri"/>
              </a:rPr>
              <a:t>Sergio Bartalucci LNF-INFN e UNISRITA</a:t>
            </a:r>
          </a:p>
        </p:txBody>
      </p:sp>
      <p:sp>
        <p:nvSpPr>
          <p:cNvPr id="7" name="Slide Number Placeholder 6"/>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Drag picture to placeholder or click icon to add</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Drag picture to placeholder or click icon to add</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4" y="455775"/>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nvGrpSpPr>
          <p:cNvPr id="8" name="Group 7"/>
          <p:cNvGrpSpPr/>
          <p:nvPr/>
        </p:nvGrpSpPr>
        <p:grpSpPr>
          <a:xfrm>
            <a:off x="284164" y="1577849"/>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sp>
        <p:nvSpPr>
          <p:cNvPr id="2" name="Title 1"/>
          <p:cNvSpPr>
            <a:spLocks noGrp="1"/>
          </p:cNvSpPr>
          <p:nvPr>
            <p:ph type="title"/>
          </p:nvPr>
        </p:nvSpPr>
        <p:spPr/>
        <p:txBody>
          <a:bodyPr/>
          <a:lstStyle/>
          <a:p>
            <a:r>
              <a:rPr lang="it-IT" smtClean="0"/>
              <a:t>Click to edit Master title style</a:t>
            </a:r>
            <a:endParaRPr/>
          </a:p>
        </p:txBody>
      </p:sp>
      <p:sp>
        <p:nvSpPr>
          <p:cNvPr id="3" name="Vertical Text Placeholder 2"/>
          <p:cNvSpPr>
            <a:spLocks noGrp="1"/>
          </p:cNvSpPr>
          <p:nvPr>
            <p:ph type="body" orient="vert" idx="1"/>
          </p:nvPr>
        </p:nvSpPr>
        <p:spPr>
          <a:xfrm>
            <a:off x="284164" y="2133600"/>
            <a:ext cx="8574087" cy="4013200"/>
          </a:xfrm>
        </p:spPr>
        <p:txBody>
          <a:bodyPr vert="eaVert"/>
          <a:lstStyle>
            <a:lvl5pPr>
              <a:defRPr/>
            </a:lvl5pPr>
          </a:lstStyle>
          <a:p>
            <a:pPr lvl="0"/>
            <a:r>
              <a:rPr lang="it-IT" dirty="0" smtClean="0"/>
              <a:t>Click to edit Master text styles</a:t>
            </a:r>
          </a:p>
          <a:p>
            <a:pPr lvl="1"/>
            <a:r>
              <a:rPr lang="it-IT" dirty="0" smtClean="0"/>
              <a:t>Second level</a:t>
            </a:r>
          </a:p>
          <a:p>
            <a:pPr lvl="2"/>
            <a:r>
              <a:rPr lang="it-IT" dirty="0" smtClean="0"/>
              <a:t>Third level</a:t>
            </a:r>
          </a:p>
          <a:p>
            <a:pPr lvl="3"/>
            <a:r>
              <a:rPr lang="it-IT" dirty="0" smtClean="0"/>
              <a:t>Fourth level</a:t>
            </a:r>
          </a:p>
          <a:p>
            <a:pPr lvl="4"/>
            <a:r>
              <a:rPr lang="it-IT" dirty="0" smtClean="0"/>
              <a:t>Fifth level</a:t>
            </a:r>
            <a:endParaRPr dirty="0"/>
          </a:p>
        </p:txBody>
      </p:sp>
      <p:sp>
        <p:nvSpPr>
          <p:cNvPr id="4" name="Date Placeholder 3"/>
          <p:cNvSpPr>
            <a:spLocks noGrp="1"/>
          </p:cNvSpPr>
          <p:nvPr>
            <p:ph type="dt" sz="half" idx="10"/>
          </p:nvPr>
        </p:nvSpPr>
        <p:spPr/>
        <p:txBody>
          <a:bodyPr/>
          <a:lstStyle/>
          <a:p>
            <a:fld id="{002B3E5E-C91D-3E4F-BE46-F4BC9E3EE365}" type="datetime2">
              <a:t>Tuesday, October 17, 17</a:t>
            </a:fld>
            <a:endParaRPr lang="en-US">
              <a:solidFill>
                <a:prstClr val="white">
                  <a:lumMod val="65000"/>
                </a:prstClr>
              </a:solidFill>
              <a:latin typeface="Calibri"/>
            </a:endParaRPr>
          </a:p>
        </p:txBody>
      </p:sp>
      <p:sp>
        <p:nvSpPr>
          <p:cNvPr id="5" name="Footer Placeholder 4"/>
          <p:cNvSpPr>
            <a:spLocks noGrp="1"/>
          </p:cNvSpPr>
          <p:nvPr>
            <p:ph type="ftr" sz="quarter" idx="11"/>
          </p:nvPr>
        </p:nvSpPr>
        <p:spPr/>
        <p:txBody>
          <a:bodyPr/>
          <a:lstStyle/>
          <a:p>
            <a:r>
              <a:rPr lang="en-US">
                <a:solidFill>
                  <a:prstClr val="white">
                    <a:lumMod val="65000"/>
                  </a:prstClr>
                </a:solidFill>
                <a:latin typeface="Calibri"/>
              </a:rPr>
              <a:t>Sergio Bartalucci LNF-INFN e UNISRITA</a:t>
            </a:r>
          </a:p>
        </p:txBody>
      </p:sp>
      <p:sp>
        <p:nvSpPr>
          <p:cNvPr id="6" name="Slide Number Placeholder 5"/>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3" y="2857537"/>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2" name="Vertical Title 1"/>
          <p:cNvSpPr>
            <a:spLocks noGrp="1"/>
          </p:cNvSpPr>
          <p:nvPr>
            <p:ph type="title" orient="vert"/>
          </p:nvPr>
        </p:nvSpPr>
        <p:spPr>
          <a:xfrm>
            <a:off x="7695124" y="473077"/>
            <a:ext cx="969264" cy="5921375"/>
          </a:xfrm>
        </p:spPr>
        <p:txBody>
          <a:bodyPr vert="eaVert"/>
          <a:lstStyle>
            <a:lvl1pPr algn="l">
              <a:defRPr sz="3400"/>
            </a:lvl1pPr>
          </a:lstStyle>
          <a:p>
            <a:r>
              <a:rPr lang="it-IT" smtClean="0"/>
              <a:t>Click to edit Master title style</a:t>
            </a:r>
            <a:endParaRPr/>
          </a:p>
        </p:txBody>
      </p:sp>
      <p:sp>
        <p:nvSpPr>
          <p:cNvPr id="3" name="Vertical Text Placeholder 2"/>
          <p:cNvSpPr>
            <a:spLocks noGrp="1"/>
          </p:cNvSpPr>
          <p:nvPr>
            <p:ph type="body" orient="vert" idx="1"/>
          </p:nvPr>
        </p:nvSpPr>
        <p:spPr>
          <a:xfrm>
            <a:off x="284164" y="457200"/>
            <a:ext cx="6497637" cy="5937250"/>
          </a:xfrm>
        </p:spPr>
        <p:txBody>
          <a:bodyPr vert="eaVert"/>
          <a:lstStyle>
            <a:lvl5pPr algn="l">
              <a:defRPr/>
            </a:lvl5pPr>
          </a:lstStyle>
          <a:p>
            <a:pPr lvl="0"/>
            <a:r>
              <a:rPr lang="it-IT" dirty="0" smtClean="0"/>
              <a:t>Click to edit Master text styles</a:t>
            </a:r>
          </a:p>
          <a:p>
            <a:pPr lvl="1"/>
            <a:r>
              <a:rPr lang="it-IT" dirty="0" smtClean="0"/>
              <a:t>Second level</a:t>
            </a:r>
          </a:p>
          <a:p>
            <a:pPr lvl="2"/>
            <a:r>
              <a:rPr lang="it-IT" dirty="0" smtClean="0"/>
              <a:t>Third level</a:t>
            </a:r>
          </a:p>
          <a:p>
            <a:pPr lvl="3"/>
            <a:r>
              <a:rPr lang="it-IT" dirty="0" smtClean="0"/>
              <a:t>Fourth level</a:t>
            </a:r>
          </a:p>
          <a:p>
            <a:pPr lvl="4"/>
            <a:r>
              <a:rPr lang="it-IT" dirty="0" smtClean="0"/>
              <a:t>Fifth level</a:t>
            </a:r>
            <a:endParaRPr dirty="0"/>
          </a:p>
        </p:txBody>
      </p:sp>
      <p:sp>
        <p:nvSpPr>
          <p:cNvPr id="4" name="Date Placeholder 3"/>
          <p:cNvSpPr>
            <a:spLocks noGrp="1"/>
          </p:cNvSpPr>
          <p:nvPr>
            <p:ph type="dt" sz="half" idx="10"/>
          </p:nvPr>
        </p:nvSpPr>
        <p:spPr/>
        <p:txBody>
          <a:bodyPr/>
          <a:lstStyle/>
          <a:p>
            <a:fld id="{5CEFAFB5-520D-1448-9D09-2954A5D158F6}" type="datetime2">
              <a:t>Tuesday, October 17, 17</a:t>
            </a:fld>
            <a:endParaRPr lang="en-US">
              <a:solidFill>
                <a:prstClr val="white">
                  <a:lumMod val="65000"/>
                </a:prstClr>
              </a:solidFill>
              <a:latin typeface="Calibri"/>
            </a:endParaRPr>
          </a:p>
        </p:txBody>
      </p:sp>
      <p:sp>
        <p:nvSpPr>
          <p:cNvPr id="5" name="Footer Placeholder 4"/>
          <p:cNvSpPr>
            <a:spLocks noGrp="1"/>
          </p:cNvSpPr>
          <p:nvPr>
            <p:ph type="ftr" sz="quarter" idx="11"/>
          </p:nvPr>
        </p:nvSpPr>
        <p:spPr/>
        <p:txBody>
          <a:bodyPr/>
          <a:lstStyle/>
          <a:p>
            <a:r>
              <a:rPr lang="en-US">
                <a:solidFill>
                  <a:prstClr val="white">
                    <a:lumMod val="65000"/>
                  </a:prstClr>
                </a:solidFill>
                <a:latin typeface="Calibri"/>
              </a:rPr>
              <a:t>Sergio Bartalucci LNF-INFN e UNISRITA</a:t>
            </a:r>
          </a:p>
        </p:txBody>
      </p:sp>
      <p:sp>
        <p:nvSpPr>
          <p:cNvPr id="6" name="Slide Number Placeholder 5"/>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a:t>
            </a:fld>
            <a:endParaRPr lang="en-US">
              <a:solidFill>
                <a:prstClr val="black">
                  <a:lumMod val="85000"/>
                  <a:lumOff val="15000"/>
                </a:prstClr>
              </a:solidFill>
              <a:latin typeface="Calibri"/>
            </a:endParaRPr>
          </a:p>
        </p:txBody>
      </p:sp>
      <p:grpSp>
        <p:nvGrpSpPr>
          <p:cNvPr id="8" name="Group 7"/>
          <p:cNvGrpSpPr/>
          <p:nvPr/>
        </p:nvGrpSpPr>
        <p:grpSpPr>
          <a:xfrm rot="5400000">
            <a:off x="4658724" y="3355724"/>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Click to edit Master text styles</a:t>
            </a:r>
          </a:p>
        </p:txBody>
      </p:sp>
      <p:sp>
        <p:nvSpPr>
          <p:cNvPr id="4" name="Date Placeholder 3"/>
          <p:cNvSpPr>
            <a:spLocks noGrp="1"/>
          </p:cNvSpPr>
          <p:nvPr>
            <p:ph type="dt" sz="half" idx="10"/>
          </p:nvPr>
        </p:nvSpPr>
        <p:spPr/>
        <p:txBody>
          <a:bodyPr/>
          <a:lstStyle/>
          <a:p>
            <a:fld id="{B5E576DD-465C-2145-9213-3617B87B0685}" type="datetime2">
              <a:t>Tuesday, October 17, 17</a:t>
            </a:fld>
            <a:endParaRPr lang="en-US"/>
          </a:p>
        </p:txBody>
      </p:sp>
      <p:sp>
        <p:nvSpPr>
          <p:cNvPr id="5" name="Footer Placeholder 4"/>
          <p:cNvSpPr>
            <a:spLocks noGrp="1"/>
          </p:cNvSpPr>
          <p:nvPr>
            <p:ph type="ftr" sz="quarter" idx="11"/>
          </p:nvPr>
        </p:nvSpPr>
        <p:spPr/>
        <p:txBody>
          <a:bodyPr/>
          <a:lstStyle/>
          <a:p>
            <a:r>
              <a:rPr lang="en-US"/>
              <a:t>Sergio Bartalucci LNF-INFN e UNISRITA</a:t>
            </a:r>
          </a:p>
        </p:txBody>
      </p:sp>
      <p:sp>
        <p:nvSpPr>
          <p:cNvPr id="6" name="Slide Number Placeholder 5"/>
          <p:cNvSpPr>
            <a:spLocks noGrp="1"/>
          </p:cNvSpPr>
          <p:nvPr>
            <p:ph type="sldNum" sz="quarter" idx="12"/>
          </p:nvPr>
        </p:nvSpPr>
        <p:spPr/>
        <p:txBody>
          <a:bodyPr/>
          <a:lstStyle/>
          <a:p>
            <a:fld id="{DF3D8D4F-1142-D246-9D60-2C1B51703232}" type="slidenum">
              <a:t>‹#›</a:t>
            </a:fld>
            <a:endParaRPr lang="en-US"/>
          </a:p>
        </p:txBody>
      </p:sp>
    </p:spTree>
    <p:extLst>
      <p:ext uri="{BB962C8B-B14F-4D97-AF65-F5344CB8AC3E}">
        <p14:creationId xmlns:p14="http://schemas.microsoft.com/office/powerpoint/2010/main" val="948789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Date Placeholder 4"/>
          <p:cNvSpPr>
            <a:spLocks noGrp="1"/>
          </p:cNvSpPr>
          <p:nvPr>
            <p:ph type="dt" sz="half" idx="10"/>
          </p:nvPr>
        </p:nvSpPr>
        <p:spPr/>
        <p:txBody>
          <a:bodyPr/>
          <a:lstStyle/>
          <a:p>
            <a:fld id="{FCF16F38-E3E2-724E-92EC-8804C1FD6F63}" type="datetime2">
              <a:t>Tuesday, October 17, 17</a:t>
            </a:fld>
            <a:endParaRPr lang="en-US"/>
          </a:p>
        </p:txBody>
      </p:sp>
      <p:sp>
        <p:nvSpPr>
          <p:cNvPr id="6" name="Footer Placeholder 5"/>
          <p:cNvSpPr>
            <a:spLocks noGrp="1"/>
          </p:cNvSpPr>
          <p:nvPr>
            <p:ph type="ftr" sz="quarter" idx="11"/>
          </p:nvPr>
        </p:nvSpPr>
        <p:spPr/>
        <p:txBody>
          <a:bodyPr/>
          <a:lstStyle/>
          <a:p>
            <a:r>
              <a:rPr lang="en-US"/>
              <a:t>Sergio Bartalucci LNF-INFN e UNISRITA</a:t>
            </a:r>
          </a:p>
        </p:txBody>
      </p:sp>
      <p:sp>
        <p:nvSpPr>
          <p:cNvPr id="7" name="Slide Number Placeholder 6"/>
          <p:cNvSpPr>
            <a:spLocks noGrp="1"/>
          </p:cNvSpPr>
          <p:nvPr>
            <p:ph type="sldNum" sz="quarter" idx="12"/>
          </p:nvPr>
        </p:nvSpPr>
        <p:spPr/>
        <p:txBody>
          <a:bodyPr/>
          <a:lstStyle/>
          <a:p>
            <a:fld id="{DF3D8D4F-1142-D246-9D60-2C1B51703232}" type="slidenum">
              <a:t>‹#›</a:t>
            </a:fld>
            <a:endParaRPr lang="en-US"/>
          </a:p>
        </p:txBody>
      </p:sp>
    </p:spTree>
    <p:extLst>
      <p:ext uri="{BB962C8B-B14F-4D97-AF65-F5344CB8AC3E}">
        <p14:creationId xmlns:p14="http://schemas.microsoft.com/office/powerpoint/2010/main" val="2077829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7" name="Date Placeholder 6"/>
          <p:cNvSpPr>
            <a:spLocks noGrp="1"/>
          </p:cNvSpPr>
          <p:nvPr>
            <p:ph type="dt" sz="half" idx="10"/>
          </p:nvPr>
        </p:nvSpPr>
        <p:spPr/>
        <p:txBody>
          <a:bodyPr/>
          <a:lstStyle/>
          <a:p>
            <a:fld id="{8FF6B98D-881D-E542-A238-82B4BBC4E283}" type="datetime2">
              <a:t>Tuesday, October 17, 17</a:t>
            </a:fld>
            <a:endParaRPr lang="en-US"/>
          </a:p>
        </p:txBody>
      </p:sp>
      <p:sp>
        <p:nvSpPr>
          <p:cNvPr id="8" name="Footer Placeholder 7"/>
          <p:cNvSpPr>
            <a:spLocks noGrp="1"/>
          </p:cNvSpPr>
          <p:nvPr>
            <p:ph type="ftr" sz="quarter" idx="11"/>
          </p:nvPr>
        </p:nvSpPr>
        <p:spPr/>
        <p:txBody>
          <a:bodyPr/>
          <a:lstStyle/>
          <a:p>
            <a:r>
              <a:rPr lang="en-US"/>
              <a:t>Sergio Bartalucci LNF-INFN e UNISRITA</a:t>
            </a:r>
          </a:p>
        </p:txBody>
      </p:sp>
      <p:sp>
        <p:nvSpPr>
          <p:cNvPr id="9" name="Slide Number Placeholder 8"/>
          <p:cNvSpPr>
            <a:spLocks noGrp="1"/>
          </p:cNvSpPr>
          <p:nvPr>
            <p:ph type="sldNum" sz="quarter" idx="12"/>
          </p:nvPr>
        </p:nvSpPr>
        <p:spPr/>
        <p:txBody>
          <a:bodyPr/>
          <a:lstStyle/>
          <a:p>
            <a:fld id="{DF3D8D4F-1142-D246-9D60-2C1B51703232}" type="slidenum">
              <a:t>‹#›</a:t>
            </a:fld>
            <a:endParaRPr lang="en-US"/>
          </a:p>
        </p:txBody>
      </p:sp>
    </p:spTree>
    <p:extLst>
      <p:ext uri="{BB962C8B-B14F-4D97-AF65-F5344CB8AC3E}">
        <p14:creationId xmlns:p14="http://schemas.microsoft.com/office/powerpoint/2010/main" val="2221987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Date Placeholder 2"/>
          <p:cNvSpPr>
            <a:spLocks noGrp="1"/>
          </p:cNvSpPr>
          <p:nvPr>
            <p:ph type="dt" sz="half" idx="10"/>
          </p:nvPr>
        </p:nvSpPr>
        <p:spPr/>
        <p:txBody>
          <a:bodyPr/>
          <a:lstStyle/>
          <a:p>
            <a:fld id="{1D5F616F-4363-2347-8E53-DBDBB7A9189D}" type="datetime2">
              <a:t>Tuesday, October 17, 17</a:t>
            </a:fld>
            <a:endParaRPr lang="en-US"/>
          </a:p>
        </p:txBody>
      </p:sp>
      <p:sp>
        <p:nvSpPr>
          <p:cNvPr id="4" name="Footer Placeholder 3"/>
          <p:cNvSpPr>
            <a:spLocks noGrp="1"/>
          </p:cNvSpPr>
          <p:nvPr>
            <p:ph type="ftr" sz="quarter" idx="11"/>
          </p:nvPr>
        </p:nvSpPr>
        <p:spPr/>
        <p:txBody>
          <a:bodyPr/>
          <a:lstStyle/>
          <a:p>
            <a:r>
              <a:rPr lang="en-US"/>
              <a:t>Sergio Bartalucci LNF-INFN e UNISRITA</a:t>
            </a:r>
          </a:p>
        </p:txBody>
      </p:sp>
      <p:sp>
        <p:nvSpPr>
          <p:cNvPr id="5" name="Slide Number Placeholder 4"/>
          <p:cNvSpPr>
            <a:spLocks noGrp="1"/>
          </p:cNvSpPr>
          <p:nvPr>
            <p:ph type="sldNum" sz="quarter" idx="12"/>
          </p:nvPr>
        </p:nvSpPr>
        <p:spPr/>
        <p:txBody>
          <a:bodyPr/>
          <a:lstStyle/>
          <a:p>
            <a:fld id="{DF3D8D4F-1142-D246-9D60-2C1B51703232}" type="slidenum">
              <a:t>‹#›</a:t>
            </a:fld>
            <a:endParaRPr lang="en-US"/>
          </a:p>
        </p:txBody>
      </p:sp>
    </p:spTree>
    <p:extLst>
      <p:ext uri="{BB962C8B-B14F-4D97-AF65-F5344CB8AC3E}">
        <p14:creationId xmlns:p14="http://schemas.microsoft.com/office/powerpoint/2010/main" val="428983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BAF67-5E0F-2347-8B41-32D7F2CD3AA1}" type="datetime2">
              <a:t>Tuesday, October 17, 17</a:t>
            </a:fld>
            <a:endParaRPr lang="en-US"/>
          </a:p>
        </p:txBody>
      </p:sp>
      <p:sp>
        <p:nvSpPr>
          <p:cNvPr id="3" name="Footer Placeholder 2"/>
          <p:cNvSpPr>
            <a:spLocks noGrp="1"/>
          </p:cNvSpPr>
          <p:nvPr>
            <p:ph type="ftr" sz="quarter" idx="11"/>
          </p:nvPr>
        </p:nvSpPr>
        <p:spPr/>
        <p:txBody>
          <a:bodyPr/>
          <a:lstStyle/>
          <a:p>
            <a:r>
              <a:rPr lang="en-US"/>
              <a:t>Sergio Bartalucci LNF-INFN e UNISRITA</a:t>
            </a:r>
          </a:p>
        </p:txBody>
      </p:sp>
      <p:sp>
        <p:nvSpPr>
          <p:cNvPr id="4" name="Slide Number Placeholder 3"/>
          <p:cNvSpPr>
            <a:spLocks noGrp="1"/>
          </p:cNvSpPr>
          <p:nvPr>
            <p:ph type="sldNum" sz="quarter" idx="12"/>
          </p:nvPr>
        </p:nvSpPr>
        <p:spPr/>
        <p:txBody>
          <a:bodyPr/>
          <a:lstStyle/>
          <a:p>
            <a:fld id="{DF3D8D4F-1142-D246-9D60-2C1B51703232}" type="slidenum">
              <a:t>‹#›</a:t>
            </a:fld>
            <a:endParaRPr lang="en-US"/>
          </a:p>
        </p:txBody>
      </p:sp>
    </p:spTree>
    <p:extLst>
      <p:ext uri="{BB962C8B-B14F-4D97-AF65-F5344CB8AC3E}">
        <p14:creationId xmlns:p14="http://schemas.microsoft.com/office/powerpoint/2010/main" val="2983005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p:txBody>
          <a:bodyPr/>
          <a:lstStyle/>
          <a:p>
            <a:fld id="{D3266C12-A360-FC44-94B0-C6EE6DF2E3A3}" type="datetime2">
              <a:t>Tuesday, October 17, 17</a:t>
            </a:fld>
            <a:endParaRPr lang="en-US"/>
          </a:p>
        </p:txBody>
      </p:sp>
      <p:sp>
        <p:nvSpPr>
          <p:cNvPr id="6" name="Footer Placeholder 5"/>
          <p:cNvSpPr>
            <a:spLocks noGrp="1"/>
          </p:cNvSpPr>
          <p:nvPr>
            <p:ph type="ftr" sz="quarter" idx="11"/>
          </p:nvPr>
        </p:nvSpPr>
        <p:spPr/>
        <p:txBody>
          <a:bodyPr/>
          <a:lstStyle/>
          <a:p>
            <a:r>
              <a:rPr lang="en-US"/>
              <a:t>Sergio Bartalucci LNF-INFN e UNISRITA</a:t>
            </a:r>
          </a:p>
        </p:txBody>
      </p:sp>
      <p:sp>
        <p:nvSpPr>
          <p:cNvPr id="7" name="Slide Number Placeholder 6"/>
          <p:cNvSpPr>
            <a:spLocks noGrp="1"/>
          </p:cNvSpPr>
          <p:nvPr>
            <p:ph type="sldNum" sz="quarter" idx="12"/>
          </p:nvPr>
        </p:nvSpPr>
        <p:spPr/>
        <p:txBody>
          <a:bodyPr/>
          <a:lstStyle/>
          <a:p>
            <a:fld id="{DF3D8D4F-1142-D246-9D60-2C1B51703232}" type="slidenum">
              <a:t>‹#›</a:t>
            </a:fld>
            <a:endParaRPr lang="en-US"/>
          </a:p>
        </p:txBody>
      </p:sp>
    </p:spTree>
    <p:extLst>
      <p:ext uri="{BB962C8B-B14F-4D97-AF65-F5344CB8AC3E}">
        <p14:creationId xmlns:p14="http://schemas.microsoft.com/office/powerpoint/2010/main" val="3628535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p:txBody>
          <a:bodyPr/>
          <a:lstStyle/>
          <a:p>
            <a:fld id="{F77B104B-CCBD-644A-A754-E6238794521B}" type="datetime2">
              <a:t>Tuesday, October 17, 17</a:t>
            </a:fld>
            <a:endParaRPr lang="en-US"/>
          </a:p>
        </p:txBody>
      </p:sp>
      <p:sp>
        <p:nvSpPr>
          <p:cNvPr id="6" name="Footer Placeholder 5"/>
          <p:cNvSpPr>
            <a:spLocks noGrp="1"/>
          </p:cNvSpPr>
          <p:nvPr>
            <p:ph type="ftr" sz="quarter" idx="11"/>
          </p:nvPr>
        </p:nvSpPr>
        <p:spPr/>
        <p:txBody>
          <a:bodyPr/>
          <a:lstStyle/>
          <a:p>
            <a:r>
              <a:rPr lang="en-US"/>
              <a:t>Sergio Bartalucci LNF-INFN e UNISRITA</a:t>
            </a:r>
          </a:p>
        </p:txBody>
      </p:sp>
      <p:sp>
        <p:nvSpPr>
          <p:cNvPr id="7" name="Slide Number Placeholder 6"/>
          <p:cNvSpPr>
            <a:spLocks noGrp="1"/>
          </p:cNvSpPr>
          <p:nvPr>
            <p:ph type="sldNum" sz="quarter" idx="12"/>
          </p:nvPr>
        </p:nvSpPr>
        <p:spPr/>
        <p:txBody>
          <a:bodyPr/>
          <a:lstStyle/>
          <a:p>
            <a:fld id="{DF3D8D4F-1142-D246-9D60-2C1B51703232}" type="slidenum">
              <a:t>‹#›</a:t>
            </a:fld>
            <a:endParaRPr lang="en-US"/>
          </a:p>
        </p:txBody>
      </p:sp>
    </p:spTree>
    <p:extLst>
      <p:ext uri="{BB962C8B-B14F-4D97-AF65-F5344CB8AC3E}">
        <p14:creationId xmlns:p14="http://schemas.microsoft.com/office/powerpoint/2010/main" val="7901148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43437-2F93-1444-874E-561026023218}" type="datetime2">
              <a:t>Tuesday, October 17, 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Sergio Bartalucci LNF-INFN e UNISRITA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3D8D4F-1142-D246-9D60-2C1B51703232}" type="slidenum">
              <a:t>‹#›</a:t>
            </a:fld>
            <a:endParaRPr lang="en-US"/>
          </a:p>
        </p:txBody>
      </p:sp>
    </p:spTree>
    <p:extLst>
      <p:ext uri="{BB962C8B-B14F-4D97-AF65-F5344CB8AC3E}">
        <p14:creationId xmlns:p14="http://schemas.microsoft.com/office/powerpoint/2010/main" val="333069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2"/>
            <a:ext cx="7076747" cy="3992563"/>
          </a:xfrm>
          <a:prstGeom prst="rect">
            <a:avLst/>
          </a:prstGeom>
        </p:spPr>
        <p:txBody>
          <a:bodyPr vert="horz" lIns="91440" tIns="45720" rIns="91440" bIns="45720" rtlCol="0">
            <a:normAutofit/>
          </a:bodyPr>
          <a:lstStyle/>
          <a:p>
            <a:pPr lvl="0"/>
            <a:r>
              <a:rPr lang="it-IT" dirty="0" smtClean="0"/>
              <a:t>Click to edit Master text styles</a:t>
            </a:r>
          </a:p>
          <a:p>
            <a:pPr lvl="1"/>
            <a:r>
              <a:rPr lang="it-IT" dirty="0" smtClean="0"/>
              <a:t>Second level</a:t>
            </a:r>
          </a:p>
          <a:p>
            <a:pPr lvl="2"/>
            <a:r>
              <a:rPr lang="it-IT" dirty="0" smtClean="0"/>
              <a:t>Third level</a:t>
            </a:r>
          </a:p>
          <a:p>
            <a:pPr lvl="3"/>
            <a:r>
              <a:rPr lang="it-IT" dirty="0" smtClean="0"/>
              <a:t>Fourth level</a:t>
            </a:r>
          </a:p>
          <a:p>
            <a:pPr lvl="4"/>
            <a:r>
              <a:rPr lang="it-IT" dirty="0" smtClean="0"/>
              <a:t>Fifth level</a:t>
            </a:r>
            <a:endParaRPr dirty="0"/>
          </a:p>
        </p:txBody>
      </p:sp>
      <p:sp>
        <p:nvSpPr>
          <p:cNvPr id="4" name="Date Placeholder 3"/>
          <p:cNvSpPr>
            <a:spLocks noGrp="1"/>
          </p:cNvSpPr>
          <p:nvPr>
            <p:ph type="dt" sz="half" idx="2"/>
          </p:nvPr>
        </p:nvSpPr>
        <p:spPr>
          <a:xfrm>
            <a:off x="6794936" y="6437034"/>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pPr defTabSz="914400"/>
            <a:fld id="{7860F272-A344-B448-850B-0B28174222C9}" type="datetime2">
              <a:t>Tuesday, October 17, 17</a:t>
            </a:fld>
            <a:endParaRPr lang="en-US">
              <a:solidFill>
                <a:prstClr val="white">
                  <a:lumMod val="65000"/>
                </a:prstClr>
              </a:solidFill>
              <a:latin typeface="Calibri"/>
            </a:endParaRPr>
          </a:p>
        </p:txBody>
      </p:sp>
      <p:sp>
        <p:nvSpPr>
          <p:cNvPr id="5" name="Footer Placeholder 4"/>
          <p:cNvSpPr>
            <a:spLocks noGrp="1"/>
          </p:cNvSpPr>
          <p:nvPr>
            <p:ph type="ftr" sz="quarter" idx="3"/>
          </p:nvPr>
        </p:nvSpPr>
        <p:spPr>
          <a:xfrm>
            <a:off x="199698" y="6437034"/>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pPr defTabSz="914400"/>
            <a:r>
              <a:rPr lang="en-US">
                <a:solidFill>
                  <a:prstClr val="white">
                    <a:lumMod val="65000"/>
                  </a:prstClr>
                </a:solidFill>
                <a:latin typeface="Calibri"/>
              </a:rPr>
              <a:t>Sergio Bartalucci LNF-INFN e UNISRITA</a:t>
            </a:r>
          </a:p>
        </p:txBody>
      </p:sp>
      <p:sp>
        <p:nvSpPr>
          <p:cNvPr id="6" name="Slide Number Placeholder 5"/>
          <p:cNvSpPr>
            <a:spLocks noGrp="1"/>
          </p:cNvSpPr>
          <p:nvPr>
            <p:ph type="sldNum" sz="quarter" idx="4"/>
          </p:nvPr>
        </p:nvSpPr>
        <p:spPr>
          <a:xfrm>
            <a:off x="8306460"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pPr defTabSz="914400"/>
            <a:fld id="{5FD889E0-CAB2-4699-909D-B9A88D47ACBE}" type="slidenum">
              <a:rPr lang="en-US" smtClean="0">
                <a:solidFill>
                  <a:prstClr val="black">
                    <a:lumMod val="85000"/>
                    <a:lumOff val="15000"/>
                  </a:prstClr>
                </a:solidFill>
                <a:latin typeface="Calibri"/>
              </a:rPr>
              <a:pPr defTabSz="914400"/>
              <a:t>‹#›</a:t>
            </a:fld>
            <a:endParaRPr lang="en-US">
              <a:solidFill>
                <a:prstClr val="black">
                  <a:lumMod val="85000"/>
                  <a:lumOff val="15000"/>
                </a:prstClr>
              </a:solidFill>
              <a:latin typeface="Calibri"/>
            </a:endParaRPr>
          </a:p>
        </p:txBody>
      </p:sp>
      <p:sp>
        <p:nvSpPr>
          <p:cNvPr id="2" name="Title Placeholder 1"/>
          <p:cNvSpPr>
            <a:spLocks noGrp="1"/>
          </p:cNvSpPr>
          <p:nvPr>
            <p:ph type="title"/>
          </p:nvPr>
        </p:nvSpPr>
        <p:spPr>
          <a:xfrm>
            <a:off x="284164"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it-IT"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5" Type="http://schemas.openxmlformats.org/officeDocument/2006/relationships/image" Target="../media/image17.emf"/><Relationship Id="rId6" Type="http://schemas.openxmlformats.org/officeDocument/2006/relationships/image" Target="../media/image18.emf"/><Relationship Id="rId7" Type="http://schemas.openxmlformats.org/officeDocument/2006/relationships/image" Target="../media/image19.emf"/><Relationship Id="rId8" Type="http://schemas.openxmlformats.org/officeDocument/2006/relationships/image" Target="../media/image20.emf"/><Relationship Id="rId9" Type="http://schemas.openxmlformats.org/officeDocument/2006/relationships/image" Target="../media/image21.emf"/><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22.png"/><Relationship Id="rId7" Type="http://schemas.openxmlformats.org/officeDocument/2006/relationships/image" Target="../media/image23.png"/><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png"/><Relationship Id="rId9" Type="http://schemas.openxmlformats.org/officeDocument/2006/relationships/image" Target="../media/image30.png"/><Relationship Id="rId10" Type="http://schemas.openxmlformats.org/officeDocument/2006/relationships/image" Target="../media/image31.png"/><Relationship Id="rId11" Type="http://schemas.openxmlformats.org/officeDocument/2006/relationships/image" Target="../media/image32.pn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5.pn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gif"/><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emf"/><Relationship Id="rId5" Type="http://schemas.openxmlformats.org/officeDocument/2006/relationships/image" Target="../media/image12.pn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56179"/>
            <a:ext cx="7772400" cy="2144271"/>
          </a:xfrm>
        </p:spPr>
        <p:txBody>
          <a:bodyPr>
            <a:normAutofit/>
          </a:bodyPr>
          <a:lstStyle/>
          <a:p>
            <a:r>
              <a:rPr lang="en-US" b="1"/>
              <a:t>Nuclei polarizzati per la fusione nucleare controllata ed altre applicazioni</a:t>
            </a:r>
            <a:endParaRPr lang="en-US"/>
          </a:p>
        </p:txBody>
      </p:sp>
      <p:sp>
        <p:nvSpPr>
          <p:cNvPr id="3" name="Subtitle 2"/>
          <p:cNvSpPr>
            <a:spLocks noGrp="1"/>
          </p:cNvSpPr>
          <p:nvPr>
            <p:ph type="subTitle" idx="1"/>
          </p:nvPr>
        </p:nvSpPr>
        <p:spPr>
          <a:xfrm>
            <a:off x="1371600" y="3886200"/>
            <a:ext cx="6543530" cy="799849"/>
          </a:xfrm>
        </p:spPr>
        <p:txBody>
          <a:bodyPr>
            <a:normAutofit fontScale="85000" lnSpcReduction="10000"/>
          </a:bodyPr>
          <a:lstStyle/>
          <a:p>
            <a:r>
              <a:rPr lang="en-US"/>
              <a:t>Dalla fisica alla medicina e di nuovo alla fisica</a:t>
            </a:r>
          </a:p>
        </p:txBody>
      </p:sp>
      <p:sp>
        <p:nvSpPr>
          <p:cNvPr id="4" name="Date Placeholder 3"/>
          <p:cNvSpPr>
            <a:spLocks noGrp="1"/>
          </p:cNvSpPr>
          <p:nvPr>
            <p:ph type="dt" sz="half" idx="10"/>
          </p:nvPr>
        </p:nvSpPr>
        <p:spPr/>
        <p:txBody>
          <a:bodyPr/>
          <a:lstStyle/>
          <a:p>
            <a:fld id="{93E0EFFC-387E-2144-9390-B77F9C795AD2}" type="datetime2">
              <a:t>Tuesday, October 17, 17</a:t>
            </a:fld>
            <a:endParaRPr lang="en-US"/>
          </a:p>
        </p:txBody>
      </p:sp>
      <p:sp>
        <p:nvSpPr>
          <p:cNvPr id="5" name="Footer Placeholder 4"/>
          <p:cNvSpPr>
            <a:spLocks noGrp="1"/>
          </p:cNvSpPr>
          <p:nvPr>
            <p:ph type="ftr" sz="quarter" idx="11"/>
          </p:nvPr>
        </p:nvSpPr>
        <p:spPr/>
        <p:txBody>
          <a:bodyPr/>
          <a:lstStyle/>
          <a:p>
            <a:r>
              <a:rPr lang="en-US"/>
              <a:t>Sergio Bartalucci LNF-INFN e UNISRITA</a:t>
            </a:r>
          </a:p>
        </p:txBody>
      </p:sp>
      <p:sp>
        <p:nvSpPr>
          <p:cNvPr id="6" name="Slide Number Placeholder 5"/>
          <p:cNvSpPr>
            <a:spLocks noGrp="1"/>
          </p:cNvSpPr>
          <p:nvPr>
            <p:ph type="sldNum" sz="quarter" idx="12"/>
          </p:nvPr>
        </p:nvSpPr>
        <p:spPr/>
        <p:txBody>
          <a:bodyPr/>
          <a:lstStyle/>
          <a:p>
            <a:fld id="{DF3D8D4F-1142-D246-9D60-2C1B51703232}" type="slidenum">
              <a:rPr lang="en-US"/>
              <a:t>1</a:t>
            </a:fld>
            <a:endParaRPr lang="en-US"/>
          </a:p>
        </p:txBody>
      </p:sp>
    </p:spTree>
    <p:extLst>
      <p:ext uri="{BB962C8B-B14F-4D97-AF65-F5344CB8AC3E}">
        <p14:creationId xmlns:p14="http://schemas.microsoft.com/office/powerpoint/2010/main" val="10504957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957" y="630385"/>
            <a:ext cx="8574087" cy="732751"/>
          </a:xfrm>
        </p:spPr>
        <p:txBody>
          <a:bodyPr anchor="ctr" anchorCtr="0">
            <a:normAutofit/>
          </a:bodyPr>
          <a:lstStyle/>
          <a:p>
            <a:pPr algn="ctr"/>
            <a:r>
              <a:rPr lang="en-US" sz="2400"/>
              <a:t>Collaborazione Polfusion a PNPI Gatchina (Russia) </a:t>
            </a:r>
          </a:p>
        </p:txBody>
      </p:sp>
      <p:sp>
        <p:nvSpPr>
          <p:cNvPr id="4" name="Date Placeholder 3"/>
          <p:cNvSpPr>
            <a:spLocks noGrp="1"/>
          </p:cNvSpPr>
          <p:nvPr>
            <p:ph type="dt" sz="half" idx="10"/>
          </p:nvPr>
        </p:nvSpPr>
        <p:spPr/>
        <p:txBody>
          <a:bodyPr/>
          <a:lstStyle/>
          <a:p>
            <a:fld id="{61AA0D7C-88F7-C448-8AE9-1688E3362373}" type="datetime2">
              <a:t>Tuesday, October 17, 17</a:t>
            </a:fld>
            <a:endParaRPr lang="en-US">
              <a:solidFill>
                <a:prstClr val="white">
                  <a:lumMod val="65000"/>
                </a:prstClr>
              </a:solidFill>
              <a:latin typeface="Calibri"/>
            </a:endParaRPr>
          </a:p>
        </p:txBody>
      </p:sp>
      <p:sp>
        <p:nvSpPr>
          <p:cNvPr id="5" name="Footer Placeholder 4"/>
          <p:cNvSpPr>
            <a:spLocks noGrp="1"/>
          </p:cNvSpPr>
          <p:nvPr>
            <p:ph type="ftr" sz="quarter" idx="11"/>
          </p:nvPr>
        </p:nvSpPr>
        <p:spPr/>
        <p:txBody>
          <a:bodyPr/>
          <a:lstStyle/>
          <a:p>
            <a:r>
              <a:rPr lang="en-US">
                <a:solidFill>
                  <a:prstClr val="white">
                    <a:lumMod val="65000"/>
                  </a:prstClr>
                </a:solidFill>
                <a:latin typeface="Calibri"/>
              </a:rPr>
              <a:t>Sergio Bartalucci LNF-INFN e UNISRITA</a:t>
            </a:r>
          </a:p>
        </p:txBody>
      </p:sp>
      <p:sp>
        <p:nvSpPr>
          <p:cNvPr id="6" name="Slide Number Placeholder 5"/>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10</a:t>
            </a:fld>
            <a:endParaRPr lang="en-US">
              <a:solidFill>
                <a:prstClr val="black">
                  <a:lumMod val="85000"/>
                  <a:lumOff val="15000"/>
                </a:prstClr>
              </a:solidFill>
              <a:latin typeface="Calibri"/>
            </a:endParaRPr>
          </a:p>
        </p:txBody>
      </p:sp>
      <p:pic>
        <p:nvPicPr>
          <p:cNvPr id="8" name="Picture 7"/>
          <p:cNvPicPr>
            <a:picLocks noChangeAspect="1"/>
          </p:cNvPicPr>
          <p:nvPr/>
        </p:nvPicPr>
        <p:blipFill>
          <a:blip r:embed="rId3"/>
          <a:stretch>
            <a:fillRect/>
          </a:stretch>
        </p:blipFill>
        <p:spPr>
          <a:xfrm>
            <a:off x="5177153" y="2106326"/>
            <a:ext cx="3470031" cy="2255520"/>
          </a:xfrm>
          <a:prstGeom prst="rect">
            <a:avLst/>
          </a:prstGeom>
        </p:spPr>
      </p:pic>
      <p:pic>
        <p:nvPicPr>
          <p:cNvPr id="9" name="Picture 8"/>
          <p:cNvPicPr>
            <a:picLocks noChangeAspect="1"/>
          </p:cNvPicPr>
          <p:nvPr/>
        </p:nvPicPr>
        <p:blipFill>
          <a:blip r:embed="rId4"/>
          <a:stretch>
            <a:fillRect/>
          </a:stretch>
        </p:blipFill>
        <p:spPr>
          <a:xfrm>
            <a:off x="284165" y="1806606"/>
            <a:ext cx="4611077" cy="2926260"/>
          </a:xfrm>
          <a:prstGeom prst="rect">
            <a:avLst/>
          </a:prstGeom>
        </p:spPr>
      </p:pic>
      <p:grpSp>
        <p:nvGrpSpPr>
          <p:cNvPr id="15" name="Group 14"/>
          <p:cNvGrpSpPr/>
          <p:nvPr/>
        </p:nvGrpSpPr>
        <p:grpSpPr>
          <a:xfrm>
            <a:off x="415780" y="4824129"/>
            <a:ext cx="4797083" cy="1458633"/>
            <a:chOff x="307844" y="4978400"/>
            <a:chExt cx="5196840" cy="1458633"/>
          </a:xfrm>
        </p:grpSpPr>
        <p:pic>
          <p:nvPicPr>
            <p:cNvPr id="10" name="Picture 9"/>
            <p:cNvPicPr>
              <a:picLocks noChangeAspect="1"/>
            </p:cNvPicPr>
            <p:nvPr/>
          </p:nvPicPr>
          <p:blipFill>
            <a:blip r:embed="rId5"/>
            <a:stretch>
              <a:fillRect/>
            </a:stretch>
          </p:blipFill>
          <p:spPr>
            <a:xfrm>
              <a:off x="307844" y="4978400"/>
              <a:ext cx="4091940" cy="274320"/>
            </a:xfrm>
            <a:prstGeom prst="rect">
              <a:avLst/>
            </a:prstGeom>
          </p:spPr>
        </p:pic>
        <p:pic>
          <p:nvPicPr>
            <p:cNvPr id="11" name="Picture 10"/>
            <p:cNvPicPr>
              <a:picLocks noChangeAspect="1"/>
            </p:cNvPicPr>
            <p:nvPr/>
          </p:nvPicPr>
          <p:blipFill>
            <a:blip r:embed="rId6"/>
            <a:stretch>
              <a:fillRect/>
            </a:stretch>
          </p:blipFill>
          <p:spPr>
            <a:xfrm>
              <a:off x="307844" y="5252720"/>
              <a:ext cx="4229100" cy="167640"/>
            </a:xfrm>
            <a:prstGeom prst="rect">
              <a:avLst/>
            </a:prstGeom>
          </p:spPr>
        </p:pic>
        <p:pic>
          <p:nvPicPr>
            <p:cNvPr id="12" name="Picture 11"/>
            <p:cNvPicPr>
              <a:picLocks noChangeAspect="1"/>
            </p:cNvPicPr>
            <p:nvPr/>
          </p:nvPicPr>
          <p:blipFill>
            <a:blip r:embed="rId7"/>
            <a:stretch>
              <a:fillRect/>
            </a:stretch>
          </p:blipFill>
          <p:spPr>
            <a:xfrm>
              <a:off x="307844" y="5505027"/>
              <a:ext cx="2987040" cy="297180"/>
            </a:xfrm>
            <a:prstGeom prst="rect">
              <a:avLst/>
            </a:prstGeom>
          </p:spPr>
        </p:pic>
        <p:pic>
          <p:nvPicPr>
            <p:cNvPr id="13" name="Picture 12"/>
            <p:cNvPicPr>
              <a:picLocks noChangeAspect="1"/>
            </p:cNvPicPr>
            <p:nvPr/>
          </p:nvPicPr>
          <p:blipFill>
            <a:blip r:embed="rId8"/>
            <a:stretch>
              <a:fillRect/>
            </a:stretch>
          </p:blipFill>
          <p:spPr>
            <a:xfrm>
              <a:off x="307844" y="5869940"/>
              <a:ext cx="3261360" cy="152400"/>
            </a:xfrm>
            <a:prstGeom prst="rect">
              <a:avLst/>
            </a:prstGeom>
          </p:spPr>
        </p:pic>
        <p:pic>
          <p:nvPicPr>
            <p:cNvPr id="14" name="Picture 13"/>
            <p:cNvPicPr>
              <a:picLocks noChangeAspect="1"/>
            </p:cNvPicPr>
            <p:nvPr/>
          </p:nvPicPr>
          <p:blipFill>
            <a:blip r:embed="rId9"/>
            <a:stretch>
              <a:fillRect/>
            </a:stretch>
          </p:blipFill>
          <p:spPr>
            <a:xfrm>
              <a:off x="307844" y="6109373"/>
              <a:ext cx="5196840" cy="327660"/>
            </a:xfrm>
            <a:prstGeom prst="rect">
              <a:avLst/>
            </a:prstGeom>
          </p:spPr>
        </p:pic>
      </p:grpSp>
      <p:sp>
        <p:nvSpPr>
          <p:cNvPr id="16" name="TextBox 15"/>
          <p:cNvSpPr txBox="1"/>
          <p:nvPr/>
        </p:nvSpPr>
        <p:spPr>
          <a:xfrm>
            <a:off x="5431692" y="5715669"/>
            <a:ext cx="3749744" cy="461665"/>
          </a:xfrm>
          <a:prstGeom prst="rect">
            <a:avLst/>
          </a:prstGeom>
          <a:noFill/>
        </p:spPr>
        <p:txBody>
          <a:bodyPr wrap="none" rtlCol="0">
            <a:spAutoFit/>
          </a:bodyPr>
          <a:lstStyle/>
          <a:p>
            <a:pPr defTabSz="914400"/>
            <a:r>
              <a:rPr lang="en-US" sz="1200">
                <a:solidFill>
                  <a:prstClr val="black"/>
                </a:solidFill>
                <a:latin typeface="Calibri"/>
              </a:rPr>
              <a:t>A. Vasilyev et al., in “Nuclear Fusion with polarized Fuel”,</a:t>
            </a:r>
          </a:p>
          <a:p>
            <a:pPr defTabSz="914400"/>
            <a:r>
              <a:rPr lang="en-US" sz="1200">
                <a:solidFill>
                  <a:prstClr val="black"/>
                </a:solidFill>
                <a:latin typeface="Calibri"/>
              </a:rPr>
              <a:t>Springer Proc. in Phys., Vol. 187 p. 35 (2016)</a:t>
            </a:r>
          </a:p>
        </p:txBody>
      </p:sp>
    </p:spTree>
    <p:extLst>
      <p:ext uri="{BB962C8B-B14F-4D97-AF65-F5344CB8AC3E}">
        <p14:creationId xmlns:p14="http://schemas.microsoft.com/office/powerpoint/2010/main" val="17954990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568357343"/>
              </p:ext>
            </p:extLst>
          </p:nvPr>
        </p:nvGraphicFramePr>
        <p:xfrm>
          <a:off x="0" y="4490456"/>
          <a:ext cx="5524500" cy="584200"/>
        </p:xfrm>
        <a:graphic>
          <a:graphicData uri="http://schemas.openxmlformats.org/presentationml/2006/ole">
            <mc:AlternateContent xmlns:mc="http://schemas.openxmlformats.org/markup-compatibility/2006">
              <mc:Choice xmlns:v="urn:schemas-microsoft-com:vml" Requires="v">
                <p:oleObj spid="_x0000_s2095" name="Document" r:id="rId5" imgW="5524500" imgH="584200" progId="Word.Document.12">
                  <p:embed/>
                </p:oleObj>
              </mc:Choice>
              <mc:Fallback>
                <p:oleObj name="Document" r:id="rId5" imgW="5524500" imgH="584200" progId="Word.Document.12">
                  <p:embed/>
                  <p:pic>
                    <p:nvPicPr>
                      <p:cNvPr id="0" name=""/>
                      <p:cNvPicPr/>
                      <p:nvPr/>
                    </p:nvPicPr>
                    <p:blipFill>
                      <a:blip r:embed="rId6"/>
                      <a:stretch>
                        <a:fillRect/>
                      </a:stretch>
                    </p:blipFill>
                    <p:spPr>
                      <a:xfrm>
                        <a:off x="0" y="4490456"/>
                        <a:ext cx="5524500" cy="584200"/>
                      </a:xfrm>
                      <a:prstGeom prst="rect">
                        <a:avLst/>
                      </a:prstGeom>
                    </p:spPr>
                  </p:pic>
                </p:oleObj>
              </mc:Fallback>
            </mc:AlternateContent>
          </a:graphicData>
        </a:graphic>
      </p:graphicFrame>
      <p:sp>
        <p:nvSpPr>
          <p:cNvPr id="2" name="Title 1"/>
          <p:cNvSpPr>
            <a:spLocks noGrp="1"/>
          </p:cNvSpPr>
          <p:nvPr>
            <p:ph type="title"/>
          </p:nvPr>
        </p:nvSpPr>
        <p:spPr/>
        <p:txBody>
          <a:bodyPr>
            <a:normAutofit/>
          </a:bodyPr>
          <a:lstStyle/>
          <a:p>
            <a:pPr algn="ctr"/>
            <a:r>
              <a:rPr lang="en-US" sz="2400">
                <a:latin typeface="+mn-lt"/>
              </a:rPr>
              <a:t>Meccanismi di depolarizzazione  </a:t>
            </a:r>
          </a:p>
        </p:txBody>
      </p:sp>
      <p:pic>
        <p:nvPicPr>
          <p:cNvPr id="4" name="Picture 3"/>
          <p:cNvPicPr>
            <a:picLocks noChangeAspect="1"/>
          </p:cNvPicPr>
          <p:nvPr/>
        </p:nvPicPr>
        <p:blipFill rotWithShape="1">
          <a:blip r:embed="rId7"/>
          <a:srcRect l="33922" r="32524"/>
          <a:stretch/>
        </p:blipFill>
        <p:spPr>
          <a:xfrm>
            <a:off x="431386" y="5490634"/>
            <a:ext cx="1711385" cy="381000"/>
          </a:xfrm>
          <a:prstGeom prst="rect">
            <a:avLst/>
          </a:prstGeom>
        </p:spPr>
      </p:pic>
      <p:sp>
        <p:nvSpPr>
          <p:cNvPr id="3" name="Content Placeholder 2"/>
          <p:cNvSpPr>
            <a:spLocks noGrp="1"/>
          </p:cNvSpPr>
          <p:nvPr>
            <p:ph idx="1"/>
          </p:nvPr>
        </p:nvSpPr>
        <p:spPr>
          <a:xfrm>
            <a:off x="284165" y="1734345"/>
            <a:ext cx="8574087" cy="4306524"/>
          </a:xfrm>
        </p:spPr>
        <p:txBody>
          <a:bodyPr>
            <a:normAutofit fontScale="62500" lnSpcReduction="20000"/>
          </a:bodyPr>
          <a:lstStyle/>
          <a:p>
            <a:pPr marL="0" indent="0">
              <a:lnSpc>
                <a:spcPct val="120000"/>
              </a:lnSpc>
              <a:buNone/>
            </a:pPr>
            <a:r>
              <a:rPr lang="en-US" sz="2200" b="1"/>
              <a:t>Unfavorable energy balance: </a:t>
            </a:r>
            <a:r>
              <a:rPr lang="en-US" sz="2200"/>
              <a:t>ΔE</a:t>
            </a:r>
            <a:r>
              <a:rPr lang="en-US" sz="2200" baseline="-25000"/>
              <a:t>pol</a:t>
            </a:r>
            <a:r>
              <a:rPr lang="en-US" sz="2200" b="1"/>
              <a:t> </a:t>
            </a:r>
            <a:r>
              <a:rPr lang="en-US" sz="2200"/>
              <a:t>≈ 10</a:t>
            </a:r>
            <a:r>
              <a:rPr lang="en-US" sz="2200" baseline="30000"/>
              <a:t>-7</a:t>
            </a:r>
            <a:r>
              <a:rPr lang="en-US" sz="2200"/>
              <a:t> – 10</a:t>
            </a:r>
            <a:r>
              <a:rPr lang="en-US" sz="2200" baseline="30000"/>
              <a:t>-6</a:t>
            </a:r>
            <a:r>
              <a:rPr lang="en-US" sz="2200"/>
              <a:t> eV &lt;&lt; kT ≈ 10</a:t>
            </a:r>
            <a:r>
              <a:rPr lang="en-US" sz="2200" baseline="30000"/>
              <a:t>4</a:t>
            </a:r>
            <a:r>
              <a:rPr lang="en-US" sz="2200"/>
              <a:t> eV but </a:t>
            </a:r>
          </a:p>
          <a:p>
            <a:pPr marL="0" indent="0">
              <a:spcBef>
                <a:spcPts val="800"/>
              </a:spcBef>
              <a:buNone/>
            </a:pPr>
            <a:r>
              <a:rPr lang="en-US" sz="2200">
                <a:solidFill>
                  <a:srgbClr val="FF0000"/>
                </a:solidFill>
              </a:rPr>
              <a:t>“the mechanisms for depolarization of nuclei in a magnetic fusion reactor are surprisingly weak” (Kulsrud)</a:t>
            </a:r>
            <a:endParaRPr lang="en-US" sz="2200" b="1">
              <a:solidFill>
                <a:srgbClr val="FF0000"/>
              </a:solidFill>
            </a:endParaRPr>
          </a:p>
          <a:p>
            <a:pPr marL="0" indent="0">
              <a:buNone/>
            </a:pPr>
            <a:r>
              <a:rPr lang="en-US" sz="1800" b="1"/>
              <a:t>Polarization survival </a:t>
            </a:r>
            <a:r>
              <a:rPr lang="en-US" sz="1800">
                <a:sym typeface="Symbol"/>
              </a:rPr>
              <a:t></a:t>
            </a:r>
            <a:r>
              <a:rPr lang="en-US" sz="1800">
                <a:effectLst/>
              </a:rPr>
              <a:t> </a:t>
            </a:r>
            <a:r>
              <a:rPr lang="en-US" sz="1800"/>
              <a:t>energy confinement time τ</a:t>
            </a:r>
            <a:r>
              <a:rPr lang="en-US" sz="1800" baseline="-25000"/>
              <a:t>E </a:t>
            </a:r>
            <a:r>
              <a:rPr lang="en-US" sz="1800"/>
              <a:t>= 0.65 sec at B</a:t>
            </a:r>
            <a:r>
              <a:rPr lang="en-US" sz="1800" baseline="-25000"/>
              <a:t>0</a:t>
            </a:r>
            <a:r>
              <a:rPr lang="en-US" sz="1800"/>
              <a:t> =13 T for IGNITOR, (5 sec for ITER)</a:t>
            </a:r>
          </a:p>
          <a:p>
            <a:pPr marL="0" indent="0">
              <a:buNone/>
            </a:pPr>
            <a:r>
              <a:rPr lang="en-US" sz="1800" b="1"/>
              <a:t>Ion+electron recombination</a:t>
            </a:r>
            <a:r>
              <a:rPr lang="en-US" sz="1800"/>
              <a:t>: spin exchange hyperfine mixing </a:t>
            </a:r>
            <a:r>
              <a:rPr lang="en-US" sz="1800">
                <a:sym typeface="Symbol"/>
              </a:rPr>
              <a:t></a:t>
            </a:r>
            <a:r>
              <a:rPr lang="en-US" sz="1800">
                <a:effectLst/>
              </a:rPr>
              <a:t> </a:t>
            </a:r>
            <a:r>
              <a:rPr lang="en-US" sz="1800"/>
              <a:t> (B</a:t>
            </a:r>
            <a:r>
              <a:rPr lang="en-US" sz="1800" baseline="-25000"/>
              <a:t>c</a:t>
            </a:r>
            <a:r>
              <a:rPr lang="en-US" sz="1800"/>
              <a:t>/B0)</a:t>
            </a:r>
            <a:r>
              <a:rPr lang="en-US" sz="1800" baseline="30000"/>
              <a:t>2 </a:t>
            </a:r>
            <a:r>
              <a:rPr lang="en-US" sz="1800"/>
              <a:t>very small ≈ 10</a:t>
            </a:r>
            <a:r>
              <a:rPr lang="en-US" sz="1800" baseline="30000"/>
              <a:t>-6</a:t>
            </a:r>
            <a:r>
              <a:rPr lang="en-US" sz="1800"/>
              <a:t> </a:t>
            </a:r>
            <a:r>
              <a:rPr lang="en-US" sz="1800">
                <a:sym typeface="Wingdings"/>
              </a:rPr>
              <a:t>sec</a:t>
            </a:r>
            <a:r>
              <a:rPr lang="en-US" sz="1800" baseline="30000">
                <a:sym typeface="Wingdings"/>
              </a:rPr>
              <a:t>-1</a:t>
            </a:r>
            <a:r>
              <a:rPr lang="en-US" sz="1800"/>
              <a:t> for IGNITOR </a:t>
            </a:r>
          </a:p>
          <a:p>
            <a:pPr marL="0" indent="0">
              <a:buNone/>
            </a:pPr>
            <a:r>
              <a:rPr lang="en-US" sz="1800" b="1"/>
              <a:t>Binary collisions dominated by spin-orbit coupling</a:t>
            </a:r>
            <a:r>
              <a:rPr lang="en-US" sz="1800"/>
              <a:t>: dP</a:t>
            </a:r>
            <a:r>
              <a:rPr lang="en-US" sz="1800" baseline="-25000"/>
              <a:t>T</a:t>
            </a:r>
            <a:r>
              <a:rPr lang="en-US" sz="1800"/>
              <a:t>/dt </a:t>
            </a:r>
            <a:r>
              <a:rPr lang="en-US" sz="1800">
                <a:latin typeface="ＭＳ ゴシック"/>
                <a:ea typeface="ＭＳ ゴシック"/>
                <a:cs typeface="ＭＳ ゴシック"/>
              </a:rPr>
              <a:t>≅ </a:t>
            </a:r>
            <a:r>
              <a:rPr lang="en-US" sz="1800">
                <a:ea typeface="ＭＳ ゴシック"/>
                <a:cs typeface="ＭＳ ゴシック"/>
              </a:rPr>
              <a:t>8</a:t>
            </a:r>
            <a:r>
              <a:rPr lang="en-US" sz="1800">
                <a:latin typeface="Wingdings"/>
                <a:ea typeface="Wingdings"/>
                <a:cs typeface="Wingdings"/>
                <a:sym typeface="Wingdings"/>
              </a:rPr>
              <a:t></a:t>
            </a:r>
            <a:r>
              <a:rPr lang="en-US" sz="1800">
                <a:sym typeface="Wingdings"/>
              </a:rPr>
              <a:t>10</a:t>
            </a:r>
            <a:r>
              <a:rPr lang="en-US" sz="1800" baseline="30000">
                <a:sym typeface="Wingdings"/>
              </a:rPr>
              <a:t>-6</a:t>
            </a:r>
            <a:r>
              <a:rPr lang="en-US" sz="1800">
                <a:sym typeface="Wingdings"/>
              </a:rPr>
              <a:t> , </a:t>
            </a:r>
            <a:r>
              <a:rPr lang="en-US" sz="1800"/>
              <a:t>dP</a:t>
            </a:r>
            <a:r>
              <a:rPr lang="en-US" sz="1800" baseline="-25000"/>
              <a:t>D</a:t>
            </a:r>
            <a:r>
              <a:rPr lang="en-US" sz="1800"/>
              <a:t>/dt </a:t>
            </a:r>
            <a:r>
              <a:rPr lang="en-US" sz="1800">
                <a:latin typeface="ＭＳ ゴシック"/>
                <a:ea typeface="ＭＳ ゴシック"/>
                <a:cs typeface="ＭＳ ゴシック"/>
              </a:rPr>
              <a:t>≅ </a:t>
            </a:r>
            <a:r>
              <a:rPr lang="en-US" sz="1800">
                <a:ea typeface="ＭＳ ゴシック"/>
                <a:cs typeface="ＭＳ ゴシック"/>
              </a:rPr>
              <a:t>3</a:t>
            </a:r>
            <a:r>
              <a:rPr lang="en-US" sz="1800">
                <a:latin typeface="Wingdings"/>
                <a:ea typeface="Wingdings"/>
                <a:cs typeface="Wingdings"/>
                <a:sym typeface="Wingdings"/>
              </a:rPr>
              <a:t></a:t>
            </a:r>
            <a:r>
              <a:rPr lang="en-US" sz="1800">
                <a:sym typeface="Wingdings"/>
              </a:rPr>
              <a:t>10</a:t>
            </a:r>
            <a:r>
              <a:rPr lang="en-US" sz="1800" baseline="30000">
                <a:sym typeface="Wingdings"/>
              </a:rPr>
              <a:t>-7 </a:t>
            </a:r>
            <a:r>
              <a:rPr lang="en-US" sz="1800">
                <a:sym typeface="Wingdings"/>
              </a:rPr>
              <a:t>sec</a:t>
            </a:r>
            <a:r>
              <a:rPr lang="en-US" sz="1800" baseline="30000">
                <a:sym typeface="Wingdings"/>
              </a:rPr>
              <a:t>-1</a:t>
            </a:r>
            <a:endParaRPr lang="en-US" sz="1800">
              <a:sym typeface="Wingdings"/>
            </a:endParaRPr>
          </a:p>
          <a:p>
            <a:pPr marL="0" indent="0">
              <a:buNone/>
            </a:pPr>
            <a:r>
              <a:rPr lang="en-US" sz="1800" b="1">
                <a:sym typeface="Wingdings"/>
              </a:rPr>
              <a:t>Depolarization from wall recycling</a:t>
            </a:r>
            <a:r>
              <a:rPr lang="en-US" sz="1800">
                <a:sym typeface="Wingdings"/>
              </a:rPr>
              <a:t>: difficult to estimate, expected for non-metallic materials &lt; 1 sec</a:t>
            </a:r>
            <a:r>
              <a:rPr lang="en-US" sz="1800" baseline="30000">
                <a:sym typeface="Wingdings"/>
              </a:rPr>
              <a:t>-1</a:t>
            </a:r>
            <a:r>
              <a:rPr lang="en-US" sz="1800">
                <a:sym typeface="Wingdings"/>
              </a:rPr>
              <a:t>  (</a:t>
            </a:r>
            <a:r>
              <a:rPr lang="en-US" sz="1800" baseline="30000">
                <a:sym typeface="Wingdings"/>
              </a:rPr>
              <a:t>12</a:t>
            </a:r>
            <a:r>
              <a:rPr lang="en-US" sz="1800">
                <a:sym typeface="Wingdings"/>
              </a:rPr>
              <a:t>C no unpaired e</a:t>
            </a:r>
            <a:r>
              <a:rPr lang="en-US" sz="1800" baseline="30000">
                <a:sym typeface="Wingdings"/>
              </a:rPr>
              <a:t>-</a:t>
            </a:r>
            <a:r>
              <a:rPr lang="en-US" sz="1800">
                <a:sym typeface="Wingdings"/>
              </a:rPr>
              <a:t>, no μ)</a:t>
            </a:r>
          </a:p>
          <a:p>
            <a:pPr marL="0" indent="0">
              <a:buNone/>
            </a:pPr>
            <a:r>
              <a:rPr lang="en-US" sz="1800" b="1"/>
              <a:t>Field inhomogeneities </a:t>
            </a:r>
            <a:r>
              <a:rPr lang="en-US" sz="1900"/>
              <a:t>for IGNITOR (B</a:t>
            </a:r>
            <a:r>
              <a:rPr lang="en-US" sz="1900" baseline="-25000"/>
              <a:t>0</a:t>
            </a:r>
            <a:r>
              <a:rPr lang="en-US" sz="1900"/>
              <a:t>=13 T, R=1.32 m, kT=10.5 keV)</a:t>
            </a:r>
          </a:p>
          <a:p>
            <a:pPr marL="0" indent="0">
              <a:buNone/>
            </a:pPr>
            <a:endParaRPr lang="en-US" sz="1900"/>
          </a:p>
          <a:p>
            <a:pPr marL="0" indent="0">
              <a:buNone/>
            </a:pPr>
            <a:r>
              <a:rPr lang="en-US" sz="1400"/>
              <a:t> </a:t>
            </a:r>
          </a:p>
          <a:p>
            <a:pPr marL="0" indent="0">
              <a:buNone/>
            </a:pPr>
            <a:r>
              <a:rPr lang="en-US" sz="1800" b="1"/>
              <a:t>Resonant plasma waves</a:t>
            </a:r>
            <a:r>
              <a:rPr lang="en-US" sz="1800"/>
              <a:t>: </a:t>
            </a:r>
            <a:r>
              <a:rPr lang="en-US" sz="1900"/>
              <a:t>the spin-flip matrix element for </a:t>
            </a:r>
            <a:r>
              <a:rPr lang="en-US" sz="1900" baseline="30000"/>
              <a:t>3</a:t>
            </a:r>
            <a:r>
              <a:rPr lang="en-US" sz="1900"/>
              <a:t>H in a S</a:t>
            </a:r>
            <a:r>
              <a:rPr lang="en-US" sz="1900" baseline="-25000"/>
              <a:t>z</a:t>
            </a:r>
            <a:r>
              <a:rPr lang="en-US" sz="1900"/>
              <a:t> =+1/2 is approximately given by:</a:t>
            </a:r>
          </a:p>
          <a:p>
            <a:pPr marL="0" indent="0">
              <a:lnSpc>
                <a:spcPct val="70000"/>
              </a:lnSpc>
              <a:buNone/>
            </a:pPr>
            <a:r>
              <a:rPr lang="en-US" sz="1800"/>
              <a:t>                                     </a:t>
            </a:r>
            <a:r>
              <a:rPr lang="en-US" sz="1400"/>
              <a:t>                                      </a:t>
            </a:r>
            <a:r>
              <a:rPr lang="en-US" sz="1900"/>
              <a:t>=0.027 sec</a:t>
            </a:r>
            <a:r>
              <a:rPr lang="en-US" sz="1900" baseline="30000"/>
              <a:t>-1</a:t>
            </a:r>
            <a:r>
              <a:rPr lang="en-US" sz="1900"/>
              <a:t>                  for </a:t>
            </a:r>
            <a:r>
              <a:rPr lang="en-US" sz="1900" i="1">
                <a:latin typeface="Cambria Math"/>
                <a:cs typeface="Cambria Math"/>
              </a:rPr>
              <a:t>δB</a:t>
            </a:r>
            <a:r>
              <a:rPr lang="en-US" sz="1900" i="1" baseline="-25000">
                <a:latin typeface="Cambria Math"/>
                <a:cs typeface="Cambria Math"/>
                <a:sym typeface="Symbol"/>
              </a:rPr>
              <a:t></a:t>
            </a:r>
            <a:r>
              <a:rPr lang="en-US" sz="1900">
                <a:effectLst/>
              </a:rPr>
              <a:t> </a:t>
            </a:r>
            <a:r>
              <a:rPr lang="en-US" sz="1900" i="1">
                <a:effectLst/>
              </a:rPr>
              <a:t>≈ 1 G, </a:t>
            </a:r>
            <a:r>
              <a:rPr lang="en-US" sz="1900" i="1"/>
              <a:t>B=13 T, Ω</a:t>
            </a:r>
            <a:r>
              <a:rPr lang="en-US" sz="1900" i="1" baseline="-25000"/>
              <a:t>p </a:t>
            </a:r>
            <a:r>
              <a:rPr lang="en-US" sz="1900" i="1"/>
              <a:t>=2π</a:t>
            </a:r>
            <a:r>
              <a:rPr lang="en-US" sz="1900">
                <a:latin typeface="Wingdings"/>
                <a:ea typeface="Wingdings"/>
                <a:cs typeface="Wingdings"/>
                <a:sym typeface="Wingdings"/>
              </a:rPr>
              <a:t></a:t>
            </a:r>
            <a:r>
              <a:rPr lang="en-US" sz="1900" i="1">
                <a:ea typeface="Wingdings"/>
                <a:cs typeface="Cambria Math"/>
                <a:sym typeface="Wingdings"/>
              </a:rPr>
              <a:t>590 MHz </a:t>
            </a:r>
            <a:endParaRPr lang="en-US" sz="1900" i="1">
              <a:cs typeface="Cambria Math"/>
            </a:endParaRPr>
          </a:p>
          <a:p>
            <a:pPr>
              <a:lnSpc>
                <a:spcPct val="70000"/>
              </a:lnSpc>
            </a:pPr>
            <a:endParaRPr lang="en-US" sz="1800"/>
          </a:p>
        </p:txBody>
      </p:sp>
      <p:sp>
        <p:nvSpPr>
          <p:cNvPr id="6" name="Footer Placeholder 5"/>
          <p:cNvSpPr>
            <a:spLocks noGrp="1"/>
          </p:cNvSpPr>
          <p:nvPr>
            <p:ph type="ftr" sz="quarter" idx="11"/>
          </p:nvPr>
        </p:nvSpPr>
        <p:spPr/>
        <p:txBody>
          <a:bodyPr/>
          <a:lstStyle/>
          <a:p>
            <a:r>
              <a:rPr lang="en-US">
                <a:solidFill>
                  <a:prstClr val="white">
                    <a:lumMod val="65000"/>
                  </a:prstClr>
                </a:solidFill>
                <a:latin typeface="Calibri"/>
              </a:rPr>
              <a:t>Sergio Bartalucci LNF-INFN e UNISRITA</a:t>
            </a:r>
          </a:p>
        </p:txBody>
      </p:sp>
      <p:sp>
        <p:nvSpPr>
          <p:cNvPr id="7" name="Slide Number Placeholder 6"/>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11</a:t>
            </a:fld>
            <a:endParaRPr lang="en-US">
              <a:solidFill>
                <a:prstClr val="black">
                  <a:lumMod val="85000"/>
                  <a:lumOff val="15000"/>
                </a:prstClr>
              </a:solidFill>
              <a:latin typeface="Calibri"/>
            </a:endParaRPr>
          </a:p>
        </p:txBody>
      </p:sp>
      <p:sp>
        <p:nvSpPr>
          <p:cNvPr id="8" name="Date Placeholder 7"/>
          <p:cNvSpPr>
            <a:spLocks noGrp="1"/>
          </p:cNvSpPr>
          <p:nvPr>
            <p:ph type="dt" sz="half" idx="10"/>
          </p:nvPr>
        </p:nvSpPr>
        <p:spPr/>
        <p:txBody>
          <a:bodyPr/>
          <a:lstStyle/>
          <a:p>
            <a:fld id="{1D106477-D89D-EC46-94B7-AA93D598C3C9}" type="datetime2">
              <a:t>Tuesday, October 17, 17</a:t>
            </a:fld>
            <a:endParaRPr lang="en-US">
              <a:solidFill>
                <a:prstClr val="white">
                  <a:lumMod val="65000"/>
                </a:prstClr>
              </a:solidFill>
              <a:latin typeface="Calibri"/>
            </a:endParaRPr>
          </a:p>
        </p:txBody>
      </p:sp>
      <p:sp>
        <p:nvSpPr>
          <p:cNvPr id="9" name="TextBox 8"/>
          <p:cNvSpPr txBox="1"/>
          <p:nvPr/>
        </p:nvSpPr>
        <p:spPr>
          <a:xfrm>
            <a:off x="547358" y="6034772"/>
            <a:ext cx="8049287" cy="307777"/>
          </a:xfrm>
          <a:prstGeom prst="rect">
            <a:avLst/>
          </a:prstGeom>
          <a:noFill/>
        </p:spPr>
        <p:txBody>
          <a:bodyPr wrap="none" rtlCol="0">
            <a:spAutoFit/>
          </a:bodyPr>
          <a:lstStyle/>
          <a:p>
            <a:pPr algn="ctr" defTabSz="914400"/>
            <a:r>
              <a:rPr lang="en-US" sz="1400">
                <a:solidFill>
                  <a:srgbClr val="FF0000"/>
                </a:solidFill>
                <a:latin typeface="Calibri"/>
              </a:rPr>
              <a:t>A direct polarization survival measurement is needed before developing options for polarizing Tokamak fuel </a:t>
            </a:r>
          </a:p>
        </p:txBody>
      </p:sp>
    </p:spTree>
    <p:extLst>
      <p:ext uri="{BB962C8B-B14F-4D97-AF65-F5344CB8AC3E}">
        <p14:creationId xmlns:p14="http://schemas.microsoft.com/office/powerpoint/2010/main" val="268375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a:t>Questioni sperimentali</a:t>
            </a:r>
          </a:p>
        </p:txBody>
      </p:sp>
      <p:sp>
        <p:nvSpPr>
          <p:cNvPr id="3" name="Content Placeholder 2"/>
          <p:cNvSpPr>
            <a:spLocks noGrp="1"/>
          </p:cNvSpPr>
          <p:nvPr>
            <p:ph idx="1"/>
          </p:nvPr>
        </p:nvSpPr>
        <p:spPr>
          <a:xfrm>
            <a:off x="284165" y="2133604"/>
            <a:ext cx="8574087" cy="4419599"/>
          </a:xfrm>
        </p:spPr>
        <p:txBody>
          <a:bodyPr>
            <a:normAutofit fontScale="92500" lnSpcReduction="20000"/>
          </a:bodyPr>
          <a:lstStyle/>
          <a:p>
            <a:pPr marL="0" indent="0">
              <a:spcBef>
                <a:spcPts val="800"/>
              </a:spcBef>
              <a:buNone/>
            </a:pPr>
            <a:r>
              <a:rPr lang="en-US" sz="1800"/>
              <a:t>Polarized Atomic Beam Sources: max. ≈ 10</a:t>
            </a:r>
            <a:r>
              <a:rPr lang="en-US" sz="1800" baseline="30000"/>
              <a:t>17 </a:t>
            </a:r>
            <a:r>
              <a:rPr lang="en-US" sz="1800"/>
              <a:t>a/s, polarization &gt; 90%, largely insufficient for Tokamak operation:  </a:t>
            </a:r>
            <a:r>
              <a:rPr lang="en-US" sz="1800">
                <a:solidFill>
                  <a:srgbClr val="FF0000"/>
                </a:solidFill>
              </a:rPr>
              <a:t>few moles with 10</a:t>
            </a:r>
            <a:r>
              <a:rPr lang="en-US" sz="1800" baseline="30000">
                <a:solidFill>
                  <a:srgbClr val="FF0000"/>
                </a:solidFill>
              </a:rPr>
              <a:t>8 </a:t>
            </a:r>
            <a:r>
              <a:rPr lang="en-US" sz="1800">
                <a:solidFill>
                  <a:srgbClr val="FF0000"/>
                </a:solidFill>
              </a:rPr>
              <a:t>sec lifetimes; here Kmoles with 10 sec lifetimes required! ITER-scale reactor would require 2000 moles of D and T with 100% polarization per day!</a:t>
            </a:r>
          </a:p>
          <a:p>
            <a:pPr marL="0" indent="0">
              <a:spcBef>
                <a:spcPts val="800"/>
              </a:spcBef>
              <a:buNone/>
            </a:pPr>
            <a:r>
              <a:rPr lang="en-US" sz="1800">
                <a:solidFill>
                  <a:schemeClr val="tx1"/>
                </a:solidFill>
              </a:rPr>
              <a:t>Polarization survival must be demonstrated first, then polarized Tritium technology need development (optical pumping method, like polarized </a:t>
            </a:r>
            <a:r>
              <a:rPr lang="en-US" sz="1800" baseline="30000">
                <a:solidFill>
                  <a:schemeClr val="tx1"/>
                </a:solidFill>
              </a:rPr>
              <a:t>3</a:t>
            </a:r>
            <a:r>
              <a:rPr lang="en-US" sz="1800">
                <a:solidFill>
                  <a:schemeClr val="tx1"/>
                </a:solidFill>
              </a:rPr>
              <a:t>He for NMR)  </a:t>
            </a:r>
            <a:r>
              <a:rPr lang="en-US" sz="1800">
                <a:solidFill>
                  <a:schemeClr val="tx1"/>
                </a:solidFill>
                <a:latin typeface="Wingdings"/>
                <a:ea typeface="Wingdings"/>
                <a:cs typeface="Wingdings"/>
                <a:sym typeface="Wingdings"/>
              </a:rPr>
              <a:t> </a:t>
            </a:r>
            <a:r>
              <a:rPr lang="en-US" sz="1800">
                <a:solidFill>
                  <a:srgbClr val="FF0000"/>
                </a:solidFill>
              </a:rPr>
              <a:t>long-term R&amp;D goal</a:t>
            </a:r>
          </a:p>
          <a:p>
            <a:pPr marL="0" indent="0">
              <a:spcBef>
                <a:spcPts val="800"/>
              </a:spcBef>
              <a:buNone/>
            </a:pPr>
            <a:r>
              <a:rPr lang="en-US" sz="1800"/>
              <a:t>Polarization survival observed for H</a:t>
            </a:r>
            <a:r>
              <a:rPr lang="en-US" sz="1800" baseline="-25000"/>
              <a:t>2</a:t>
            </a:r>
            <a:r>
              <a:rPr lang="en-US" sz="1800"/>
              <a:t> molecules after recombination on a inert surface like frozen Fomblin oil at 100  </a:t>
            </a:r>
            <a:r>
              <a:rPr lang="en-US" sz="1800">
                <a:solidFill>
                  <a:schemeClr val="tx1"/>
                </a:solidFill>
              </a:rPr>
              <a:t>°K: does it work also for deuterium? Possibility of polarized D</a:t>
            </a:r>
            <a:r>
              <a:rPr lang="en-US" sz="1800" baseline="-25000">
                <a:solidFill>
                  <a:schemeClr val="tx1"/>
                </a:solidFill>
              </a:rPr>
              <a:t>2</a:t>
            </a:r>
            <a:r>
              <a:rPr lang="en-US" sz="1800">
                <a:solidFill>
                  <a:schemeClr val="tx1"/>
                </a:solidFill>
              </a:rPr>
              <a:t> molecules, frozen and stored for several hours to be injected into a Tokamak.</a:t>
            </a:r>
          </a:p>
          <a:p>
            <a:pPr marL="0" indent="0">
              <a:spcBef>
                <a:spcPts val="800"/>
              </a:spcBef>
              <a:buNone/>
            </a:pPr>
            <a:r>
              <a:rPr lang="en-US" sz="1800">
                <a:solidFill>
                  <a:schemeClr val="tx1"/>
                </a:solidFill>
              </a:rPr>
              <a:t>Present US (DIII-D, JLAB) Proposal: Use of Inertial Confinement Fusion pellets to be filled </a:t>
            </a:r>
          </a:p>
          <a:p>
            <a:pPr marL="342900" indent="-342900">
              <a:spcBef>
                <a:spcPts val="800"/>
              </a:spcBef>
              <a:buFont typeface="+mj-lt"/>
              <a:buAutoNum type="arabicParenR"/>
            </a:pPr>
            <a:r>
              <a:rPr lang="en-US" sz="1800">
                <a:solidFill>
                  <a:schemeClr val="tx1"/>
                </a:solidFill>
              </a:rPr>
              <a:t>with solid HD molecules and then frozen to m°K temperatures in high magnetic fields (&gt; 15 T) to get high &gt; 90% polarization</a:t>
            </a:r>
          </a:p>
          <a:p>
            <a:pPr marL="342900" indent="-342900">
              <a:spcBef>
                <a:spcPts val="800"/>
              </a:spcBef>
              <a:buFont typeface="+mj-lt"/>
              <a:buAutoNum type="arabicParenR"/>
            </a:pPr>
            <a:r>
              <a:rPr lang="en-US" sz="1800">
                <a:solidFill>
                  <a:schemeClr val="tx1"/>
                </a:solidFill>
              </a:rPr>
              <a:t>with polarized </a:t>
            </a:r>
            <a:r>
              <a:rPr lang="en-US" sz="1800" baseline="30000">
                <a:solidFill>
                  <a:schemeClr val="tx1"/>
                </a:solidFill>
              </a:rPr>
              <a:t>3</a:t>
            </a:r>
            <a:r>
              <a:rPr lang="en-US" sz="1800">
                <a:solidFill>
                  <a:schemeClr val="tx1"/>
                </a:solidFill>
              </a:rPr>
              <a:t>He from ABS to study the polarized </a:t>
            </a:r>
            <a:r>
              <a:rPr lang="en-US" sz="1800" b="1" i="1" baseline="30000"/>
              <a:t>2</a:t>
            </a:r>
            <a:r>
              <a:rPr lang="en-US" sz="1800" b="1" i="1"/>
              <a:t>H +</a:t>
            </a:r>
            <a:r>
              <a:rPr lang="en-US" sz="1800" b="1" i="1" baseline="30000"/>
              <a:t>3</a:t>
            </a:r>
            <a:r>
              <a:rPr lang="en-US" sz="1800" b="1" i="1"/>
              <a:t>He→</a:t>
            </a:r>
            <a:r>
              <a:rPr lang="en-US" sz="1800" b="1" i="1" baseline="30000"/>
              <a:t>4</a:t>
            </a:r>
            <a:r>
              <a:rPr lang="en-US" sz="1800" b="1" i="1"/>
              <a:t>He+p </a:t>
            </a:r>
            <a:r>
              <a:rPr lang="en-US" sz="1800">
                <a:solidFill>
                  <a:schemeClr val="tx1"/>
                </a:solidFill>
              </a:rPr>
              <a:t>reaction </a:t>
            </a:r>
          </a:p>
          <a:p>
            <a:pPr marL="0" indent="0">
              <a:spcBef>
                <a:spcPts val="800"/>
              </a:spcBef>
              <a:buNone/>
            </a:pPr>
            <a:r>
              <a:rPr lang="en-US" sz="1800">
                <a:solidFill>
                  <a:schemeClr val="tx1"/>
                </a:solidFill>
              </a:rPr>
              <a:t>But: existing cryo-injection guns need upgrade for high magnetic field (15-17 T), low temperature (2</a:t>
            </a:r>
            <a:r>
              <a:rPr lang="en-US" sz="1800">
                <a:solidFill>
                  <a:schemeClr val="tx1"/>
                </a:solidFill>
                <a:sym typeface="Symbol"/>
              </a:rPr>
              <a:t></a:t>
            </a:r>
            <a:r>
              <a:rPr lang="en-US" sz="1800">
                <a:solidFill>
                  <a:schemeClr val="tx1"/>
                </a:solidFill>
              </a:rPr>
              <a:t>K) operation and polarization monitoring (inline-SQUID) </a:t>
            </a:r>
            <a:r>
              <a:rPr lang="en-US" sz="1800">
                <a:solidFill>
                  <a:schemeClr val="tx1"/>
                </a:solidFill>
                <a:latin typeface="Wingdings"/>
                <a:ea typeface="Wingdings"/>
                <a:cs typeface="Wingdings"/>
                <a:sym typeface="Wingdings"/>
              </a:rPr>
              <a:t> </a:t>
            </a:r>
            <a:r>
              <a:rPr lang="en-US" sz="1800">
                <a:solidFill>
                  <a:srgbClr val="FF0000"/>
                </a:solidFill>
              </a:rPr>
              <a:t>short-term R&amp;D goal</a:t>
            </a:r>
          </a:p>
          <a:p>
            <a:pPr marL="0" lvl="0" indent="0">
              <a:spcBef>
                <a:spcPts val="800"/>
              </a:spcBef>
              <a:buNone/>
            </a:pPr>
            <a:endParaRPr lang="en-US" sz="1800">
              <a:solidFill>
                <a:srgbClr val="FF0000"/>
              </a:solidFill>
            </a:endParaRPr>
          </a:p>
          <a:p>
            <a:pPr marL="0" indent="0">
              <a:spcBef>
                <a:spcPts val="800"/>
              </a:spcBef>
              <a:buNone/>
            </a:pPr>
            <a:endParaRPr lang="en-US" sz="1800">
              <a:solidFill>
                <a:schemeClr val="tx1"/>
              </a:solidFill>
            </a:endParaRPr>
          </a:p>
          <a:p>
            <a:pPr marL="342900" indent="-342900">
              <a:spcBef>
                <a:spcPts val="800"/>
              </a:spcBef>
              <a:buFont typeface="+mj-lt"/>
              <a:buAutoNum type="arabicParenR"/>
            </a:pPr>
            <a:endParaRPr lang="en-US" sz="1800">
              <a:solidFill>
                <a:schemeClr val="tx1"/>
              </a:solidFill>
            </a:endParaRPr>
          </a:p>
        </p:txBody>
      </p:sp>
      <p:sp>
        <p:nvSpPr>
          <p:cNvPr id="4" name="Footer Placeholder 3"/>
          <p:cNvSpPr>
            <a:spLocks noGrp="1"/>
          </p:cNvSpPr>
          <p:nvPr>
            <p:ph type="ftr" sz="quarter" idx="11"/>
          </p:nvPr>
        </p:nvSpPr>
        <p:spPr/>
        <p:txBody>
          <a:bodyPr/>
          <a:lstStyle/>
          <a:p>
            <a:r>
              <a:rPr lang="en-US">
                <a:solidFill>
                  <a:prstClr val="white">
                    <a:lumMod val="65000"/>
                  </a:prstClr>
                </a:solidFill>
                <a:latin typeface="Calibri"/>
              </a:rPr>
              <a:t>Sergio Bartalucci LNF-INFN e UNISRITA</a:t>
            </a:r>
          </a:p>
        </p:txBody>
      </p:sp>
      <p:sp>
        <p:nvSpPr>
          <p:cNvPr id="5" name="Slide Number Placeholder 4"/>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12</a:t>
            </a:fld>
            <a:endParaRPr lang="en-US">
              <a:solidFill>
                <a:prstClr val="black">
                  <a:lumMod val="85000"/>
                  <a:lumOff val="15000"/>
                </a:prstClr>
              </a:solidFill>
              <a:latin typeface="Calibri"/>
            </a:endParaRPr>
          </a:p>
        </p:txBody>
      </p:sp>
      <p:sp>
        <p:nvSpPr>
          <p:cNvPr id="6" name="Date Placeholder 5"/>
          <p:cNvSpPr>
            <a:spLocks noGrp="1"/>
          </p:cNvSpPr>
          <p:nvPr>
            <p:ph type="dt" sz="half" idx="10"/>
          </p:nvPr>
        </p:nvSpPr>
        <p:spPr/>
        <p:txBody>
          <a:bodyPr/>
          <a:lstStyle/>
          <a:p>
            <a:fld id="{FA388A6C-12FD-4644-AB68-E46C18ED839E}" type="datetime2">
              <a:t>Tuesday, October 17, 17</a:t>
            </a:fld>
            <a:endParaRPr lang="en-US">
              <a:solidFill>
                <a:prstClr val="white">
                  <a:lumMod val="65000"/>
                </a:prstClr>
              </a:solidFill>
              <a:latin typeface="Calibri"/>
            </a:endParaRPr>
          </a:p>
        </p:txBody>
      </p:sp>
    </p:spTree>
    <p:extLst>
      <p:ext uri="{BB962C8B-B14F-4D97-AF65-F5344CB8AC3E}">
        <p14:creationId xmlns:p14="http://schemas.microsoft.com/office/powerpoint/2010/main" val="42926504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a:t>IGNITOR: storia recente </a:t>
            </a:r>
          </a:p>
        </p:txBody>
      </p:sp>
      <p:sp>
        <p:nvSpPr>
          <p:cNvPr id="3" name="Content Placeholder 2"/>
          <p:cNvSpPr>
            <a:spLocks noGrp="1"/>
          </p:cNvSpPr>
          <p:nvPr>
            <p:ph idx="1"/>
          </p:nvPr>
        </p:nvSpPr>
        <p:spPr>
          <a:xfrm>
            <a:off x="284165" y="1900771"/>
            <a:ext cx="8176845" cy="4536265"/>
          </a:xfrm>
        </p:spPr>
        <p:txBody>
          <a:bodyPr>
            <a:normAutofit fontScale="47500" lnSpcReduction="20000"/>
          </a:bodyPr>
          <a:lstStyle/>
          <a:p>
            <a:pPr marL="0" indent="0">
              <a:spcBef>
                <a:spcPts val="1400"/>
              </a:spcBef>
              <a:buNone/>
            </a:pPr>
            <a:r>
              <a:rPr lang="en-US" sz="2500"/>
              <a:t>Long  and controversial history, dating back from the late 70’s: somehow similar to ITER, but in this case the international support was missing and UE bureaucracies were adverse </a:t>
            </a:r>
          </a:p>
          <a:p>
            <a:pPr marL="0" indent="0">
              <a:spcBef>
                <a:spcPts val="1400"/>
              </a:spcBef>
              <a:buNone/>
            </a:pPr>
            <a:r>
              <a:rPr lang="en-US" sz="2500"/>
              <a:t>1994-2000: big funding for R&amp;D on IGNITOR assigned to ENEA by italian Parliament but no take off of the project (ENEA, MIUR, EURATOM unfavourable)</a:t>
            </a:r>
          </a:p>
          <a:p>
            <a:pPr marL="0" indent="0">
              <a:spcBef>
                <a:spcPts val="1400"/>
              </a:spcBef>
              <a:buNone/>
            </a:pPr>
            <a:r>
              <a:rPr lang="en-US" sz="2500"/>
              <a:t>2008: investigative reporting by italian Senate, </a:t>
            </a:r>
            <a:r>
              <a:rPr lang="en-US" sz="2500">
                <a:latin typeface="Wingdings"/>
                <a:ea typeface="Wingdings"/>
                <a:cs typeface="Wingdings"/>
                <a:sym typeface="Wingdings"/>
              </a:rPr>
              <a:t></a:t>
            </a:r>
            <a:r>
              <a:rPr lang="en-US" sz="2500">
                <a:sym typeface="Wingdings"/>
              </a:rPr>
              <a:t> </a:t>
            </a:r>
            <a:r>
              <a:rPr lang="en-US" sz="2500"/>
              <a:t>consultations  Italy – Russia </a:t>
            </a:r>
            <a:r>
              <a:rPr lang="en-US" sz="2500">
                <a:latin typeface="Wingdings"/>
                <a:ea typeface="Wingdings"/>
                <a:cs typeface="Wingdings"/>
                <a:sym typeface="Wingdings"/>
              </a:rPr>
              <a:t></a:t>
            </a:r>
            <a:r>
              <a:rPr lang="en-US" sz="2500"/>
              <a:t> in 2010 a MoU between Ministries   </a:t>
            </a:r>
            <a:r>
              <a:rPr lang="en-US" sz="2500">
                <a:latin typeface="Wingdings"/>
                <a:ea typeface="Wingdings"/>
                <a:cs typeface="Wingdings"/>
                <a:sym typeface="Wingdings"/>
              </a:rPr>
              <a:t> </a:t>
            </a:r>
            <a:r>
              <a:rPr lang="en-US" sz="2500"/>
              <a:t>cooperation for IGNITOR project and NP, </a:t>
            </a:r>
            <a:r>
              <a:rPr lang="en-US" sz="2500">
                <a:latin typeface="Wingdings"/>
                <a:ea typeface="Wingdings"/>
                <a:cs typeface="Wingdings"/>
                <a:sym typeface="Wingdings"/>
              </a:rPr>
              <a:t> </a:t>
            </a:r>
            <a:r>
              <a:rPr lang="en-US" sz="2500"/>
              <a:t>agreement for IGNITOR project on the territory of the Russian Federation. </a:t>
            </a:r>
          </a:p>
          <a:p>
            <a:pPr marL="0" indent="0">
              <a:spcBef>
                <a:spcPts val="1400"/>
              </a:spcBef>
              <a:buNone/>
            </a:pPr>
            <a:r>
              <a:rPr lang="en-US" sz="2500"/>
              <a:t>2011: IGNITOR is a ‘Flagship’ project in the italian PNR with a 80 M€ budget</a:t>
            </a:r>
          </a:p>
          <a:p>
            <a:pPr marL="0" indent="0">
              <a:spcBef>
                <a:spcPts val="1400"/>
              </a:spcBef>
              <a:buNone/>
            </a:pPr>
            <a:r>
              <a:rPr lang="en-US" sz="2500"/>
              <a:t>2012: INFN is entrusted the machine construction, NRC “Kurchatov Institute” for the upgrading of the existing equipment and the host infrastructure</a:t>
            </a:r>
          </a:p>
          <a:p>
            <a:pPr marL="0" indent="0">
              <a:spcBef>
                <a:spcPts val="1400"/>
              </a:spcBef>
              <a:buNone/>
            </a:pPr>
            <a:r>
              <a:rPr lang="en-US" sz="2500"/>
              <a:t>2013: INFN and NRC Kurchatov agree on a standard evoluting path for IGNITOR </a:t>
            </a:r>
          </a:p>
          <a:p>
            <a:pPr marL="0" indent="0">
              <a:spcBef>
                <a:spcPts val="1400"/>
              </a:spcBef>
              <a:buNone/>
            </a:pPr>
            <a:r>
              <a:rPr lang="en-US" sz="2500"/>
              <a:t>2014: joint italian-russian working group built to produce a CDR</a:t>
            </a:r>
          </a:p>
          <a:p>
            <a:pPr marL="0" indent="0">
              <a:spcBef>
                <a:spcPts val="1400"/>
              </a:spcBef>
              <a:buNone/>
            </a:pPr>
            <a:r>
              <a:rPr lang="en-US" sz="2500"/>
              <a:t>2015 (july): CDR eventually ready and submitted to the respective political authorities</a:t>
            </a:r>
          </a:p>
          <a:p>
            <a:pPr marL="0" indent="0">
              <a:spcBef>
                <a:spcPts val="1400"/>
              </a:spcBef>
              <a:buNone/>
            </a:pPr>
            <a:r>
              <a:rPr lang="en-US" sz="2500"/>
              <a:t>2016(september): Prof B. Coppi (IGNITOR’s inventor) officially appointed as project coordinator, but nothing else</a:t>
            </a:r>
          </a:p>
          <a:p>
            <a:pPr marL="0" indent="0">
              <a:spcBef>
                <a:spcPts val="1400"/>
              </a:spcBef>
              <a:buNone/>
            </a:pPr>
            <a:r>
              <a:rPr lang="en-US" sz="2500"/>
              <a:t>2016 (december): conflict with the ENEA Divertor Test Tokamak (DTT) project, ancillary to ITER</a:t>
            </a:r>
          </a:p>
          <a:p>
            <a:pPr marL="0" indent="0">
              <a:spcBef>
                <a:spcPts val="1400"/>
              </a:spcBef>
              <a:buNone/>
            </a:pPr>
            <a:r>
              <a:rPr lang="en-US" sz="2500"/>
              <a:t>2017 (summer): official (yet unpublished) decision of CIPE to split IGNITOR funding in 3 parts, one goes to CNR for project start</a:t>
            </a:r>
          </a:p>
          <a:p>
            <a:pPr marL="0" indent="0">
              <a:spcBef>
                <a:spcPts val="1400"/>
              </a:spcBef>
              <a:buNone/>
            </a:pPr>
            <a:r>
              <a:rPr lang="en-US" sz="2500"/>
              <a:t>And now? Neither ENEA nor INFN are really committed to IGNITOR any longer.  And MIUR? And Russia?</a:t>
            </a:r>
          </a:p>
          <a:p>
            <a:pPr marL="0" indent="0">
              <a:buNone/>
            </a:pPr>
            <a:endParaRPr lang="en-US"/>
          </a:p>
        </p:txBody>
      </p:sp>
      <p:sp>
        <p:nvSpPr>
          <p:cNvPr id="4" name="Date Placeholder 3"/>
          <p:cNvSpPr>
            <a:spLocks noGrp="1"/>
          </p:cNvSpPr>
          <p:nvPr>
            <p:ph type="dt" sz="half" idx="10"/>
          </p:nvPr>
        </p:nvSpPr>
        <p:spPr/>
        <p:txBody>
          <a:bodyPr/>
          <a:lstStyle/>
          <a:p>
            <a:fld id="{E404F97B-8DB0-E847-9A0C-E5D6147FB9D0}" type="datetime2">
              <a:t>Tuesday, October 17, 17</a:t>
            </a:fld>
            <a:endParaRPr lang="en-US">
              <a:solidFill>
                <a:prstClr val="white">
                  <a:lumMod val="65000"/>
                </a:prstClr>
              </a:solidFill>
              <a:latin typeface="Calibri"/>
            </a:endParaRPr>
          </a:p>
        </p:txBody>
      </p:sp>
      <p:sp>
        <p:nvSpPr>
          <p:cNvPr id="5" name="Footer Placeholder 4"/>
          <p:cNvSpPr>
            <a:spLocks noGrp="1"/>
          </p:cNvSpPr>
          <p:nvPr>
            <p:ph type="ftr" sz="quarter" idx="11"/>
          </p:nvPr>
        </p:nvSpPr>
        <p:spPr/>
        <p:txBody>
          <a:bodyPr/>
          <a:lstStyle/>
          <a:p>
            <a:r>
              <a:rPr lang="en-US">
                <a:solidFill>
                  <a:prstClr val="white">
                    <a:lumMod val="65000"/>
                  </a:prstClr>
                </a:solidFill>
                <a:latin typeface="Calibri"/>
              </a:rPr>
              <a:t>Sergio Bartalucci LNF-INFN e UNISRITA</a:t>
            </a:r>
          </a:p>
        </p:txBody>
      </p:sp>
      <p:sp>
        <p:nvSpPr>
          <p:cNvPr id="6" name="Slide Number Placeholder 5"/>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13</a:t>
            </a:fld>
            <a:endParaRPr lang="en-US">
              <a:solidFill>
                <a:prstClr val="black">
                  <a:lumMod val="85000"/>
                  <a:lumOff val="15000"/>
                </a:prstClr>
              </a:solidFill>
              <a:latin typeface="Calibri"/>
            </a:endParaRPr>
          </a:p>
        </p:txBody>
      </p:sp>
    </p:spTree>
    <p:extLst>
      <p:ext uri="{BB962C8B-B14F-4D97-AF65-F5344CB8AC3E}">
        <p14:creationId xmlns:p14="http://schemas.microsoft.com/office/powerpoint/2010/main" val="301832915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7064" y="1886852"/>
            <a:ext cx="5991187" cy="4615548"/>
          </a:xfrm>
        </p:spPr>
        <p:txBody>
          <a:bodyPr>
            <a:normAutofit/>
          </a:bodyPr>
          <a:lstStyle/>
          <a:p>
            <a:pPr marL="0" indent="0">
              <a:buNone/>
            </a:pPr>
            <a:r>
              <a:rPr lang="en-US" sz="1400"/>
              <a:t>Spin motion in a  magnetic field        as seen in a rotating frame (       )</a:t>
            </a:r>
          </a:p>
          <a:p>
            <a:pPr marL="0" indent="0">
              <a:buNone/>
            </a:pPr>
            <a:endParaRPr lang="en-US" sz="1400"/>
          </a:p>
          <a:p>
            <a:pPr marL="0" indent="0">
              <a:buNone/>
            </a:pPr>
            <a:endParaRPr lang="en-US" sz="1400"/>
          </a:p>
          <a:p>
            <a:pPr marL="0" indent="0">
              <a:buNone/>
            </a:pPr>
            <a:r>
              <a:rPr lang="en-US" sz="1400"/>
              <a:t>  </a:t>
            </a:r>
          </a:p>
          <a:p>
            <a:pPr marL="0" indent="0">
              <a:buNone/>
            </a:pPr>
            <a:r>
              <a:rPr lang="en-US" sz="1400" b="1"/>
              <a:t>Adiabaticity:</a:t>
            </a:r>
            <a:r>
              <a:rPr lang="en-US" sz="1400"/>
              <a:t> in a rotating frame continuously aligned along       , if  |ω(t)|&lt;&lt;|γH</a:t>
            </a:r>
            <a:r>
              <a:rPr lang="en-US" sz="1400" baseline="-25000"/>
              <a:t>e</a:t>
            </a:r>
            <a:r>
              <a:rPr lang="en-US" sz="1400"/>
              <a:t>(t)| for any t, then</a:t>
            </a:r>
          </a:p>
          <a:p>
            <a:pPr marL="0" indent="0">
              <a:buNone/>
            </a:pPr>
            <a:r>
              <a:rPr lang="en-US" sz="1400"/>
              <a:t>max. at resonance </a:t>
            </a:r>
            <a:r>
              <a:rPr lang="en-US" sz="1400" b="1" i="1"/>
              <a:t>(</a:t>
            </a:r>
            <a:r>
              <a:rPr lang="en-US" sz="1100" b="1" i="1">
                <a:latin typeface="Cambria Math"/>
                <a:cs typeface="Cambria Math"/>
              </a:rPr>
              <a:t>θ = π/2, H</a:t>
            </a:r>
            <a:r>
              <a:rPr lang="en-US" sz="1100" b="1" i="1" baseline="-25000">
                <a:latin typeface="Cambria Math"/>
                <a:cs typeface="Cambria Math"/>
              </a:rPr>
              <a:t>e</a:t>
            </a:r>
            <a:r>
              <a:rPr lang="en-US" sz="1100" b="1" i="1">
                <a:latin typeface="Cambria Math"/>
                <a:cs typeface="Cambria Math"/>
              </a:rPr>
              <a:t>=H</a:t>
            </a:r>
            <a:r>
              <a:rPr lang="en-US" sz="1100" b="1" i="1" baseline="-25000">
                <a:latin typeface="Cambria Math"/>
                <a:cs typeface="Cambria Math"/>
              </a:rPr>
              <a:t>1</a:t>
            </a:r>
            <a:r>
              <a:rPr lang="en-US" sz="1400" b="1" i="1"/>
              <a:t>)</a:t>
            </a:r>
            <a:r>
              <a:rPr lang="en-US" sz="1400"/>
              <a:t>, so if the initial magnetic moment is parallel to H</a:t>
            </a:r>
            <a:r>
              <a:rPr lang="en-US" sz="1400" baseline="-25000"/>
              <a:t>0</a:t>
            </a:r>
            <a:r>
              <a:rPr lang="en-US" sz="1400"/>
              <a:t>, when the field varies with time, its component parallel to H</a:t>
            </a:r>
            <a:r>
              <a:rPr lang="en-US" sz="1400" baseline="-25000"/>
              <a:t>e </a:t>
            </a:r>
            <a:r>
              <a:rPr lang="en-US" sz="1400"/>
              <a:t>will remain constant by crossing the resonance and thus end up as antiparallel to H</a:t>
            </a:r>
            <a:r>
              <a:rPr lang="en-US" sz="1400" baseline="-25000"/>
              <a:t>0</a:t>
            </a:r>
            <a:r>
              <a:rPr lang="en-US" sz="1400"/>
              <a:t>. Either </a:t>
            </a:r>
            <a:r>
              <a:rPr lang="en-US" sz="1400" b="1" i="1">
                <a:latin typeface="Cambria Math"/>
                <a:cs typeface="Cambria Math"/>
              </a:rPr>
              <a:t>H</a:t>
            </a:r>
            <a:r>
              <a:rPr lang="en-US" sz="1400" b="1" i="1" baseline="-25000">
                <a:latin typeface="Cambria Math"/>
                <a:cs typeface="Cambria Math"/>
              </a:rPr>
              <a:t>0</a:t>
            </a:r>
            <a:r>
              <a:rPr lang="en-US" sz="1400" b="1" i="1">
                <a:latin typeface="Cambria Math"/>
                <a:cs typeface="Cambria Math"/>
              </a:rPr>
              <a:t> =H</a:t>
            </a:r>
            <a:r>
              <a:rPr lang="en-US" sz="1400" b="1" i="1" baseline="-25000">
                <a:latin typeface="Cambria Math"/>
                <a:cs typeface="Cambria Math"/>
              </a:rPr>
              <a:t>z</a:t>
            </a:r>
            <a:r>
              <a:rPr lang="en-US" sz="1400" b="1" i="1">
                <a:latin typeface="Cambria Math"/>
                <a:cs typeface="Cambria Math"/>
              </a:rPr>
              <a:t> </a:t>
            </a:r>
            <a:r>
              <a:rPr lang="en-US" sz="1400"/>
              <a:t>is kept constant and ω</a:t>
            </a:r>
            <a:r>
              <a:rPr lang="en-US" sz="1400" baseline="-25000"/>
              <a:t>1</a:t>
            </a:r>
            <a:r>
              <a:rPr lang="en-US" sz="1400"/>
              <a:t> is slowly varied or the inverse is possible </a:t>
            </a:r>
          </a:p>
          <a:p>
            <a:pPr marL="0" indent="0">
              <a:buNone/>
            </a:pPr>
            <a:r>
              <a:rPr lang="en-US" sz="1400"/>
              <a:t>If there’s a distribution of precession frequencies (field inhomogenities) of width δ, all the spins are not at resonance simultaneously, so the magnetic moment component along H</a:t>
            </a:r>
            <a:r>
              <a:rPr lang="en-US" sz="1400" baseline="-25000"/>
              <a:t>e </a:t>
            </a:r>
            <a:r>
              <a:rPr lang="en-US" sz="1400"/>
              <a:t>is still an adiabatic invariant, but its  transverse value may be reduced by a factor ω</a:t>
            </a:r>
            <a:r>
              <a:rPr lang="en-US" sz="1400" baseline="-25000"/>
              <a:t>1</a:t>
            </a:r>
            <a:r>
              <a:rPr lang="en-US" sz="1400"/>
              <a:t>/δ</a:t>
            </a:r>
          </a:p>
        </p:txBody>
      </p:sp>
      <p:sp>
        <p:nvSpPr>
          <p:cNvPr id="2" name="Title 1"/>
          <p:cNvSpPr>
            <a:spLocks noGrp="1"/>
          </p:cNvSpPr>
          <p:nvPr>
            <p:ph type="title"/>
          </p:nvPr>
        </p:nvSpPr>
        <p:spPr/>
        <p:txBody>
          <a:bodyPr>
            <a:normAutofit/>
          </a:bodyPr>
          <a:lstStyle/>
          <a:p>
            <a:pPr algn="ctr"/>
            <a:r>
              <a:rPr lang="en-US" sz="2400"/>
              <a:t>Motion of free spin</a:t>
            </a:r>
          </a:p>
        </p:txBody>
      </p:sp>
      <p:pic>
        <p:nvPicPr>
          <p:cNvPr id="7" name="Picture 6"/>
          <p:cNvPicPr>
            <a:picLocks noChangeAspect="1"/>
          </p:cNvPicPr>
          <p:nvPr/>
        </p:nvPicPr>
        <p:blipFill rotWithShape="1">
          <a:blip r:embed="rId3"/>
          <a:srcRect l="3" r="96412"/>
          <a:stretch/>
        </p:blipFill>
        <p:spPr>
          <a:xfrm>
            <a:off x="5099647" y="1936439"/>
            <a:ext cx="198000" cy="203200"/>
          </a:xfrm>
          <a:prstGeom prst="rect">
            <a:avLst/>
          </a:prstGeom>
        </p:spPr>
      </p:pic>
      <p:pic>
        <p:nvPicPr>
          <p:cNvPr id="8" name="Picture 7"/>
          <p:cNvPicPr>
            <a:picLocks noChangeAspect="1"/>
          </p:cNvPicPr>
          <p:nvPr/>
        </p:nvPicPr>
        <p:blipFill rotWithShape="1">
          <a:blip r:embed="rId4"/>
          <a:srcRect l="47600" r="48165"/>
          <a:stretch/>
        </p:blipFill>
        <p:spPr>
          <a:xfrm>
            <a:off x="7229200" y="1961839"/>
            <a:ext cx="234000" cy="177800"/>
          </a:xfrm>
          <a:prstGeom prst="rect">
            <a:avLst/>
          </a:prstGeom>
        </p:spPr>
      </p:pic>
      <p:pic>
        <p:nvPicPr>
          <p:cNvPr id="44" name="Picture 43"/>
          <p:cNvPicPr>
            <a:picLocks noChangeAspect="1"/>
          </p:cNvPicPr>
          <p:nvPr/>
        </p:nvPicPr>
        <p:blipFill rotWithShape="1">
          <a:blip r:embed="rId5"/>
          <a:srcRect l="20313" t="21522" r="12324" b="36219"/>
          <a:stretch/>
        </p:blipFill>
        <p:spPr>
          <a:xfrm>
            <a:off x="120263" y="2671233"/>
            <a:ext cx="2746800" cy="2898000"/>
          </a:xfrm>
          <a:prstGeom prst="rect">
            <a:avLst/>
          </a:prstGeom>
        </p:spPr>
      </p:pic>
      <p:pic>
        <p:nvPicPr>
          <p:cNvPr id="47" name="Picture 46"/>
          <p:cNvPicPr>
            <a:picLocks noChangeAspect="1"/>
          </p:cNvPicPr>
          <p:nvPr/>
        </p:nvPicPr>
        <p:blipFill rotWithShape="1">
          <a:blip r:embed="rId6"/>
          <a:srcRect l="11056" r="10418"/>
          <a:stretch/>
        </p:blipFill>
        <p:spPr>
          <a:xfrm>
            <a:off x="3477600" y="3098801"/>
            <a:ext cx="4338000" cy="368300"/>
          </a:xfrm>
          <a:prstGeom prst="rect">
            <a:avLst/>
          </a:prstGeom>
        </p:spPr>
      </p:pic>
      <p:pic>
        <p:nvPicPr>
          <p:cNvPr id="48" name="Picture 47"/>
          <p:cNvPicPr>
            <a:picLocks noChangeAspect="1"/>
          </p:cNvPicPr>
          <p:nvPr/>
        </p:nvPicPr>
        <p:blipFill rotWithShape="1">
          <a:blip r:embed="rId7"/>
          <a:srcRect l="24775" r="24067"/>
          <a:stretch/>
        </p:blipFill>
        <p:spPr>
          <a:xfrm>
            <a:off x="6032250" y="2671233"/>
            <a:ext cx="2826000" cy="406400"/>
          </a:xfrm>
          <a:prstGeom prst="rect">
            <a:avLst/>
          </a:prstGeom>
        </p:spPr>
      </p:pic>
      <p:pic>
        <p:nvPicPr>
          <p:cNvPr id="16" name="Picture 15"/>
          <p:cNvPicPr>
            <a:picLocks noChangeAspect="1"/>
          </p:cNvPicPr>
          <p:nvPr/>
        </p:nvPicPr>
        <p:blipFill rotWithShape="1">
          <a:blip r:embed="rId8"/>
          <a:srcRect l="41719" r="42318"/>
          <a:stretch/>
        </p:blipFill>
        <p:spPr>
          <a:xfrm>
            <a:off x="4110646" y="4106335"/>
            <a:ext cx="882000" cy="355600"/>
          </a:xfrm>
          <a:prstGeom prst="rect">
            <a:avLst/>
          </a:prstGeom>
        </p:spPr>
      </p:pic>
      <p:pic>
        <p:nvPicPr>
          <p:cNvPr id="4" name="Picture 3"/>
          <p:cNvPicPr>
            <a:picLocks noChangeAspect="1"/>
          </p:cNvPicPr>
          <p:nvPr/>
        </p:nvPicPr>
        <p:blipFill rotWithShape="1">
          <a:blip r:embed="rId9"/>
          <a:srcRect l="47599" r="48165"/>
          <a:stretch/>
        </p:blipFill>
        <p:spPr>
          <a:xfrm>
            <a:off x="6924169" y="3810001"/>
            <a:ext cx="234000" cy="203200"/>
          </a:xfrm>
          <a:prstGeom prst="rect">
            <a:avLst/>
          </a:prstGeom>
        </p:spPr>
      </p:pic>
      <p:pic>
        <p:nvPicPr>
          <p:cNvPr id="6" name="Picture 5"/>
          <p:cNvPicPr>
            <a:picLocks noChangeAspect="1"/>
          </p:cNvPicPr>
          <p:nvPr/>
        </p:nvPicPr>
        <p:blipFill rotWithShape="1">
          <a:blip r:embed="rId10"/>
          <a:srcRect l="18312" r="19653"/>
          <a:stretch/>
        </p:blipFill>
        <p:spPr>
          <a:xfrm>
            <a:off x="3240012" y="2214033"/>
            <a:ext cx="3294000" cy="457200"/>
          </a:xfrm>
          <a:prstGeom prst="rect">
            <a:avLst/>
          </a:prstGeom>
        </p:spPr>
      </p:pic>
      <p:pic>
        <p:nvPicPr>
          <p:cNvPr id="5" name="Picture 4"/>
          <p:cNvPicPr>
            <a:picLocks noChangeAspect="1"/>
          </p:cNvPicPr>
          <p:nvPr/>
        </p:nvPicPr>
        <p:blipFill rotWithShape="1">
          <a:blip r:embed="rId11"/>
          <a:srcRect l="22179" t="4699" r="21452" b="31013"/>
          <a:stretch/>
        </p:blipFill>
        <p:spPr>
          <a:xfrm>
            <a:off x="3068800" y="2748933"/>
            <a:ext cx="2874462" cy="259200"/>
          </a:xfrm>
          <a:prstGeom prst="rect">
            <a:avLst/>
          </a:prstGeom>
        </p:spPr>
      </p:pic>
      <p:sp>
        <p:nvSpPr>
          <p:cNvPr id="9" name="Footer Placeholder 8"/>
          <p:cNvSpPr>
            <a:spLocks noGrp="1"/>
          </p:cNvSpPr>
          <p:nvPr>
            <p:ph type="ftr" sz="quarter" idx="11"/>
          </p:nvPr>
        </p:nvSpPr>
        <p:spPr/>
        <p:txBody>
          <a:bodyPr/>
          <a:lstStyle/>
          <a:p>
            <a:r>
              <a:rPr lang="en-US">
                <a:solidFill>
                  <a:prstClr val="white">
                    <a:lumMod val="65000"/>
                  </a:prstClr>
                </a:solidFill>
                <a:latin typeface="Calibri"/>
              </a:rPr>
              <a:t>Sergio Bartalucci LNF-INFN e UNISRITA</a:t>
            </a:r>
          </a:p>
        </p:txBody>
      </p:sp>
      <p:sp>
        <p:nvSpPr>
          <p:cNvPr id="10" name="Slide Number Placeholder 9"/>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14</a:t>
            </a:fld>
            <a:endParaRPr lang="en-US">
              <a:solidFill>
                <a:prstClr val="black">
                  <a:lumMod val="85000"/>
                  <a:lumOff val="15000"/>
                </a:prstClr>
              </a:solidFill>
              <a:latin typeface="Calibri"/>
            </a:endParaRPr>
          </a:p>
        </p:txBody>
      </p:sp>
      <p:sp>
        <p:nvSpPr>
          <p:cNvPr id="11" name="Date Placeholder 10"/>
          <p:cNvSpPr>
            <a:spLocks noGrp="1"/>
          </p:cNvSpPr>
          <p:nvPr>
            <p:ph type="dt" sz="half" idx="10"/>
          </p:nvPr>
        </p:nvSpPr>
        <p:spPr/>
        <p:txBody>
          <a:bodyPr/>
          <a:lstStyle/>
          <a:p>
            <a:fld id="{87DE2B36-EC14-254B-8A68-F3C168E0D635}" type="datetime2">
              <a:t>Tuesday, October 17, 17</a:t>
            </a:fld>
            <a:endParaRPr lang="en-US">
              <a:solidFill>
                <a:prstClr val="white">
                  <a:lumMod val="65000"/>
                </a:prstClr>
              </a:solidFill>
              <a:latin typeface="Calibri"/>
            </a:endParaRPr>
          </a:p>
        </p:txBody>
      </p:sp>
    </p:spTree>
    <p:extLst>
      <p:ext uri="{BB962C8B-B14F-4D97-AF65-F5344CB8AC3E}">
        <p14:creationId xmlns:p14="http://schemas.microsoft.com/office/powerpoint/2010/main" val="88938657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a:t>External RF fields to interact with polarization</a:t>
            </a:r>
          </a:p>
        </p:txBody>
      </p:sp>
      <p:sp>
        <p:nvSpPr>
          <p:cNvPr id="3" name="Content Placeholder 2"/>
          <p:cNvSpPr>
            <a:spLocks noGrp="1"/>
          </p:cNvSpPr>
          <p:nvPr>
            <p:ph idx="1"/>
          </p:nvPr>
        </p:nvSpPr>
        <p:spPr>
          <a:xfrm>
            <a:off x="199698" y="1993903"/>
            <a:ext cx="8838795" cy="4292599"/>
          </a:xfrm>
        </p:spPr>
        <p:txBody>
          <a:bodyPr>
            <a:normAutofit fontScale="92500" lnSpcReduction="10000"/>
          </a:bodyPr>
          <a:lstStyle/>
          <a:p>
            <a:pPr marL="0" indent="0">
              <a:buNone/>
            </a:pPr>
            <a:r>
              <a:rPr lang="en-US" sz="1800"/>
              <a:t>Injecting unpolarized atoms in high magnetic field: ineffective at high temperature! fraction of nuclei contributing to NMR ≈μB/kT ≈ 3</a:t>
            </a:r>
            <a:r>
              <a:rPr lang="en-US" sz="1800">
                <a:latin typeface="Wingdings"/>
                <a:ea typeface="Wingdings"/>
                <a:cs typeface="Wingdings"/>
                <a:sym typeface="Wingdings"/>
              </a:rPr>
              <a:t></a:t>
            </a:r>
            <a:r>
              <a:rPr lang="en-US" sz="1800">
                <a:sym typeface="Wingdings"/>
              </a:rPr>
              <a:t>10</a:t>
            </a:r>
            <a:r>
              <a:rPr lang="en-US" sz="1800" baseline="30000">
                <a:sym typeface="Wingdings"/>
              </a:rPr>
              <a:t>-11</a:t>
            </a:r>
            <a:r>
              <a:rPr lang="en-US" sz="1800">
                <a:sym typeface="Wingdings"/>
              </a:rPr>
              <a:t> for D at H</a:t>
            </a:r>
            <a:r>
              <a:rPr lang="en-US" sz="1800" baseline="-25000">
                <a:sym typeface="Wingdings"/>
              </a:rPr>
              <a:t>0</a:t>
            </a:r>
            <a:r>
              <a:rPr lang="en-US" sz="1800">
                <a:sym typeface="Wingdings"/>
              </a:rPr>
              <a:t>= 13T and E=10 keV.</a:t>
            </a:r>
          </a:p>
          <a:p>
            <a:pPr marL="0" indent="0">
              <a:spcBef>
                <a:spcPts val="0"/>
              </a:spcBef>
              <a:buNone/>
            </a:pPr>
            <a:endParaRPr lang="en-US" sz="1800">
              <a:sym typeface="Wingdings"/>
            </a:endParaRPr>
          </a:p>
          <a:p>
            <a:pPr marL="0" indent="0">
              <a:spcBef>
                <a:spcPts val="0"/>
              </a:spcBef>
              <a:buNone/>
            </a:pPr>
            <a:r>
              <a:rPr lang="en-US" sz="1800">
                <a:sym typeface="Wingdings"/>
              </a:rPr>
              <a:t>Injecting two-states electron-polarized atomic beams and </a:t>
            </a:r>
          </a:p>
          <a:p>
            <a:pPr marL="0" indent="0">
              <a:spcBef>
                <a:spcPts val="0"/>
              </a:spcBef>
              <a:buNone/>
            </a:pPr>
            <a:r>
              <a:rPr lang="en-US" sz="1800">
                <a:sym typeface="Wingdings"/>
              </a:rPr>
              <a:t>polarizing nuclei via hyperfine transitions: </a:t>
            </a:r>
          </a:p>
          <a:p>
            <a:pPr marL="0" indent="0">
              <a:spcBef>
                <a:spcPts val="0"/>
              </a:spcBef>
              <a:buNone/>
            </a:pPr>
            <a:r>
              <a:rPr lang="en-US" sz="1800">
                <a:sym typeface="Wingdings"/>
              </a:rPr>
              <a:t>adiabaticity requires dH</a:t>
            </a:r>
            <a:r>
              <a:rPr lang="en-US" sz="1800" baseline="-25000">
                <a:sym typeface="Wingdings"/>
              </a:rPr>
              <a:t>0</a:t>
            </a:r>
            <a:r>
              <a:rPr lang="en-US" sz="1800">
                <a:sym typeface="Wingdings"/>
              </a:rPr>
              <a:t>/dt&lt;&lt;γH</a:t>
            </a:r>
            <a:r>
              <a:rPr lang="en-US" sz="1800" baseline="-25000">
                <a:sym typeface="Wingdings"/>
              </a:rPr>
              <a:t>1</a:t>
            </a:r>
            <a:r>
              <a:rPr lang="en-US" sz="1800" baseline="30000">
                <a:sym typeface="Wingdings"/>
              </a:rPr>
              <a:t>2 </a:t>
            </a:r>
          </a:p>
          <a:p>
            <a:pPr marL="0" indent="0">
              <a:spcBef>
                <a:spcPts val="0"/>
              </a:spcBef>
              <a:buNone/>
            </a:pPr>
            <a:r>
              <a:rPr lang="en-US" sz="1800">
                <a:sym typeface="Wingdings"/>
              </a:rPr>
              <a:t>field ramping-up≈2T/s </a:t>
            </a:r>
          </a:p>
          <a:p>
            <a:pPr marL="0" indent="0">
              <a:spcBef>
                <a:spcPts val="0"/>
              </a:spcBef>
              <a:buNone/>
            </a:pPr>
            <a:r>
              <a:rPr lang="en-US" sz="1800">
                <a:sym typeface="Wingdings"/>
              </a:rPr>
              <a:t>H</a:t>
            </a:r>
            <a:r>
              <a:rPr lang="en-US" sz="1800" baseline="-25000">
                <a:sym typeface="Wingdings"/>
              </a:rPr>
              <a:t>1</a:t>
            </a:r>
            <a:r>
              <a:rPr lang="en-US" sz="1800">
                <a:sym typeface="Wingdings"/>
              </a:rPr>
              <a:t> &gt;&gt; 5 G for D, H</a:t>
            </a:r>
            <a:r>
              <a:rPr lang="en-US" sz="1800" baseline="-25000">
                <a:sym typeface="Wingdings"/>
              </a:rPr>
              <a:t>1</a:t>
            </a:r>
            <a:r>
              <a:rPr lang="en-US" sz="1800">
                <a:sym typeface="Wingdings"/>
              </a:rPr>
              <a:t> &gt;&gt; 2 G for T</a:t>
            </a:r>
          </a:p>
          <a:p>
            <a:pPr marL="0" indent="0">
              <a:spcBef>
                <a:spcPts val="0"/>
              </a:spcBef>
              <a:buNone/>
            </a:pPr>
            <a:r>
              <a:rPr lang="en-US" sz="1800">
                <a:sym typeface="Wingdings"/>
              </a:rPr>
              <a:t>but injection available rate still insufficient!</a:t>
            </a:r>
          </a:p>
          <a:p>
            <a:pPr marL="0" indent="0">
              <a:spcBef>
                <a:spcPts val="0"/>
              </a:spcBef>
              <a:buNone/>
            </a:pPr>
            <a:endParaRPr lang="en-US" sz="1800">
              <a:sym typeface="Wingdings"/>
            </a:endParaRPr>
          </a:p>
          <a:p>
            <a:pPr marL="0" indent="0">
              <a:spcBef>
                <a:spcPts val="0"/>
              </a:spcBef>
              <a:buNone/>
            </a:pPr>
            <a:endParaRPr lang="en-US" sz="1800"/>
          </a:p>
          <a:p>
            <a:pPr marL="0" indent="0">
              <a:spcBef>
                <a:spcPts val="0"/>
              </a:spcBef>
              <a:buNone/>
            </a:pPr>
            <a:endParaRPr lang="en-US" sz="1800"/>
          </a:p>
          <a:p>
            <a:pPr marL="0" indent="0">
              <a:buNone/>
            </a:pPr>
            <a:r>
              <a:rPr lang="en-US" sz="1800"/>
              <a:t>Compensation of resonant depolarization by plasma stray waves: possible with special RF field with a proper bandwidth and H-component parallel to the H</a:t>
            </a:r>
            <a:r>
              <a:rPr lang="en-US" sz="1800" baseline="-25000"/>
              <a:t>0</a:t>
            </a:r>
            <a:r>
              <a:rPr lang="en-US" sz="1800"/>
              <a:t> field? Unable to cope with random perturbations. </a:t>
            </a:r>
            <a:r>
              <a:rPr lang="en-US" sz="1800">
                <a:solidFill>
                  <a:srgbClr val="FF0000"/>
                </a:solidFill>
              </a:rPr>
              <a:t>RF specialists at ENEA are presently upgrading simulation codes to include polarization</a:t>
            </a:r>
          </a:p>
          <a:p>
            <a:pPr marL="0" indent="0">
              <a:spcBef>
                <a:spcPts val="0"/>
              </a:spcBef>
              <a:buNone/>
            </a:pPr>
            <a:endParaRPr lang="en-US" sz="1800"/>
          </a:p>
          <a:p>
            <a:pPr marL="0" indent="0">
              <a:spcBef>
                <a:spcPts val="0"/>
              </a:spcBef>
              <a:buNone/>
            </a:pPr>
            <a:endParaRPr lang="en-US" sz="1800">
              <a:sym typeface="Wingdings"/>
            </a:endParaRPr>
          </a:p>
        </p:txBody>
      </p:sp>
      <p:pic>
        <p:nvPicPr>
          <p:cNvPr id="4" name="Content Placeholder 6"/>
          <p:cNvPicPr>
            <a:picLocks noChangeAspect="1"/>
          </p:cNvPicPr>
          <p:nvPr/>
        </p:nvPicPr>
        <p:blipFill rotWithShape="1">
          <a:blip r:embed="rId3"/>
          <a:srcRect l="6875" r="6959"/>
          <a:stretch/>
        </p:blipFill>
        <p:spPr>
          <a:xfrm>
            <a:off x="5125443" y="2679703"/>
            <a:ext cx="3795467" cy="2141345"/>
          </a:xfrm>
          <a:prstGeom prst="rect">
            <a:avLst/>
          </a:prstGeom>
        </p:spPr>
      </p:pic>
      <p:sp>
        <p:nvSpPr>
          <p:cNvPr id="5" name="Footer Placeholder 4"/>
          <p:cNvSpPr>
            <a:spLocks noGrp="1"/>
          </p:cNvSpPr>
          <p:nvPr>
            <p:ph type="ftr" sz="quarter" idx="11"/>
          </p:nvPr>
        </p:nvSpPr>
        <p:spPr/>
        <p:txBody>
          <a:bodyPr/>
          <a:lstStyle/>
          <a:p>
            <a:r>
              <a:rPr lang="en-US">
                <a:solidFill>
                  <a:prstClr val="white">
                    <a:lumMod val="65000"/>
                  </a:prstClr>
                </a:solidFill>
                <a:latin typeface="Calibri"/>
              </a:rPr>
              <a:t>Sergio Bartalucci LNF-INFN e UNISRITA</a:t>
            </a:r>
          </a:p>
        </p:txBody>
      </p:sp>
      <p:sp>
        <p:nvSpPr>
          <p:cNvPr id="6" name="Slide Number Placeholder 5"/>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15</a:t>
            </a:fld>
            <a:endParaRPr lang="en-US">
              <a:solidFill>
                <a:prstClr val="black">
                  <a:lumMod val="85000"/>
                  <a:lumOff val="15000"/>
                </a:prstClr>
              </a:solidFill>
              <a:latin typeface="Calibri"/>
            </a:endParaRPr>
          </a:p>
        </p:txBody>
      </p:sp>
      <p:sp>
        <p:nvSpPr>
          <p:cNvPr id="7" name="Date Placeholder 6"/>
          <p:cNvSpPr>
            <a:spLocks noGrp="1"/>
          </p:cNvSpPr>
          <p:nvPr>
            <p:ph type="dt" sz="half" idx="10"/>
          </p:nvPr>
        </p:nvSpPr>
        <p:spPr/>
        <p:txBody>
          <a:bodyPr/>
          <a:lstStyle/>
          <a:p>
            <a:fld id="{5EAADC1E-6E12-9C46-BCF2-4B4B6F9297C8}" type="datetime2">
              <a:t>Tuesday, October 17, 17</a:t>
            </a:fld>
            <a:endParaRPr lang="en-US">
              <a:solidFill>
                <a:prstClr val="white">
                  <a:lumMod val="65000"/>
                </a:prstClr>
              </a:solidFill>
              <a:latin typeface="Calibri"/>
            </a:endParaRPr>
          </a:p>
        </p:txBody>
      </p:sp>
    </p:spTree>
    <p:extLst>
      <p:ext uri="{BB962C8B-B14F-4D97-AF65-F5344CB8AC3E}">
        <p14:creationId xmlns:p14="http://schemas.microsoft.com/office/powerpoint/2010/main" val="30030790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a:t>Polarization in a reactor’s field</a:t>
            </a:r>
          </a:p>
        </p:txBody>
      </p:sp>
      <p:sp>
        <p:nvSpPr>
          <p:cNvPr id="3" name="Content Placeholder 2"/>
          <p:cNvSpPr>
            <a:spLocks noGrp="1"/>
          </p:cNvSpPr>
          <p:nvPr>
            <p:ph idx="1"/>
          </p:nvPr>
        </p:nvSpPr>
        <p:spPr>
          <a:xfrm>
            <a:off x="284165" y="1964268"/>
            <a:ext cx="8574087" cy="4161896"/>
          </a:xfrm>
        </p:spPr>
        <p:txBody>
          <a:bodyPr>
            <a:normAutofit fontScale="70000" lnSpcReduction="20000"/>
          </a:bodyPr>
          <a:lstStyle/>
          <a:p>
            <a:pPr marL="0" indent="0">
              <a:lnSpc>
                <a:spcPct val="150000"/>
              </a:lnSpc>
              <a:buNone/>
            </a:pPr>
            <a:r>
              <a:rPr lang="en-US" sz="1800"/>
              <a:t>Polarization vector </a:t>
            </a:r>
            <a:r>
              <a:rPr lang="en-US" sz="1800" b="1" i="1">
                <a:latin typeface="Cambria Math"/>
                <a:cs typeface="Cambria Math"/>
              </a:rPr>
              <a:t>P= &lt;S</a:t>
            </a:r>
            <a:r>
              <a:rPr lang="en-US" sz="1800" b="1" i="1" baseline="-25000">
                <a:latin typeface="Cambria Math"/>
                <a:cs typeface="Cambria Math"/>
              </a:rPr>
              <a:t>z</a:t>
            </a:r>
            <a:r>
              <a:rPr lang="en-US" sz="1800" b="1" i="1">
                <a:latin typeface="Cambria Math"/>
                <a:cs typeface="Cambria Math"/>
              </a:rPr>
              <a:t>&gt;  = </a:t>
            </a:r>
            <a:r>
              <a:rPr lang="en-US" sz="1800"/>
              <a:t>1 for a single spin, but may average to 0 for an ensemble of spin (pure vs. mixed states). </a:t>
            </a:r>
          </a:p>
          <a:p>
            <a:pPr marL="0" indent="0">
              <a:buNone/>
            </a:pPr>
            <a:r>
              <a:rPr lang="en-US" sz="1800"/>
              <a:t>It precesses around magnetic field in the same way as a classical magnetic dipole</a:t>
            </a:r>
          </a:p>
          <a:p>
            <a:pPr marL="0" indent="0">
              <a:buNone/>
            </a:pPr>
            <a:r>
              <a:rPr lang="en-US" sz="1800"/>
              <a:t>If </a:t>
            </a:r>
            <a:r>
              <a:rPr lang="en-US" sz="1800" b="1" i="1">
                <a:latin typeface="Cambria Math"/>
                <a:cs typeface="Cambria Math"/>
              </a:rPr>
              <a:t>H</a:t>
            </a:r>
            <a:r>
              <a:rPr lang="en-US" sz="1800"/>
              <a:t>  homogeneous the parallel component of </a:t>
            </a:r>
            <a:r>
              <a:rPr lang="en-US" sz="1800" b="1" i="1">
                <a:latin typeface="Cambria Math"/>
                <a:cs typeface="Cambria Math"/>
              </a:rPr>
              <a:t>P</a:t>
            </a:r>
            <a:r>
              <a:rPr lang="en-US" sz="1800"/>
              <a:t> will be conserved.</a:t>
            </a:r>
          </a:p>
          <a:p>
            <a:pPr marL="0" indent="0">
              <a:buNone/>
            </a:pPr>
            <a:r>
              <a:rPr lang="en-US" sz="1800"/>
              <a:t>In a typical Tokamak the space dependence of toroidal and poloidal field give rise to a transverse field (to both) </a:t>
            </a:r>
            <a:r>
              <a:rPr lang="en-US" sz="1800" b="1" i="1">
                <a:latin typeface="Cambria Math"/>
                <a:cs typeface="Cambria Math"/>
              </a:rPr>
              <a:t>H</a:t>
            </a:r>
            <a:r>
              <a:rPr lang="en-US" sz="1800" b="1" i="1" baseline="-25000">
                <a:latin typeface="Cambria Math"/>
                <a:cs typeface="Cambria Math"/>
              </a:rPr>
              <a:t>1</a:t>
            </a:r>
            <a:r>
              <a:rPr lang="en-US" sz="1800" baseline="-25000"/>
              <a:t> </a:t>
            </a:r>
            <a:r>
              <a:rPr lang="en-US" sz="1800"/>
              <a:t>with components </a:t>
            </a:r>
            <a:r>
              <a:rPr lang="en-US" sz="1800" b="1" i="1">
                <a:latin typeface="Cambria Math"/>
                <a:cs typeface="Cambria Math"/>
              </a:rPr>
              <a:t>H</a:t>
            </a:r>
            <a:r>
              <a:rPr lang="en-US" sz="1800" b="1" i="1" baseline="-25000">
                <a:latin typeface="Cambria Math"/>
                <a:cs typeface="Cambria Math"/>
              </a:rPr>
              <a:t>1p </a:t>
            </a:r>
            <a:r>
              <a:rPr lang="en-US" sz="1800" b="1" i="1">
                <a:latin typeface="Cambria Math"/>
                <a:ea typeface="ＭＳ ゴシック"/>
                <a:cs typeface="Cambria Math"/>
              </a:rPr>
              <a:t>≈r</a:t>
            </a:r>
            <a:r>
              <a:rPr lang="en-US" sz="1800" b="1" i="1" baseline="-25000">
                <a:latin typeface="Cambria Math"/>
                <a:ea typeface="ＭＳ ゴシック"/>
                <a:cs typeface="Cambria Math"/>
              </a:rPr>
              <a:t>ci</a:t>
            </a:r>
            <a:r>
              <a:rPr lang="en-US" sz="1800" b="1" i="1">
                <a:latin typeface="Cambria Math"/>
                <a:ea typeface="ＭＳ ゴシック"/>
                <a:cs typeface="Cambria Math"/>
              </a:rPr>
              <a:t>H</a:t>
            </a:r>
            <a:r>
              <a:rPr lang="en-US" sz="1800" b="1" i="1" baseline="-25000">
                <a:latin typeface="Cambria Math"/>
                <a:ea typeface="ＭＳ ゴシック"/>
                <a:cs typeface="Cambria Math"/>
              </a:rPr>
              <a:t>t</a:t>
            </a:r>
            <a:r>
              <a:rPr lang="en-US" sz="1800" b="1" i="1">
                <a:latin typeface="Cambria Math"/>
                <a:ea typeface="ＭＳ ゴシック"/>
                <a:cs typeface="Cambria Math"/>
              </a:rPr>
              <a:t>/R</a:t>
            </a:r>
            <a:r>
              <a:rPr lang="en-US" sz="1800" b="1" i="1">
                <a:latin typeface="Cambria Math"/>
                <a:cs typeface="Cambria Math"/>
              </a:rPr>
              <a:t>  </a:t>
            </a:r>
            <a:r>
              <a:rPr lang="en-US" sz="1800">
                <a:cs typeface="Cambria Math"/>
              </a:rPr>
              <a:t>and  </a:t>
            </a:r>
            <a:r>
              <a:rPr lang="en-US" sz="1800" b="1" i="1">
                <a:latin typeface="Cambria Math"/>
                <a:cs typeface="Cambria Math"/>
              </a:rPr>
              <a:t>H</a:t>
            </a:r>
            <a:r>
              <a:rPr lang="en-US" sz="1800" b="1" i="1" baseline="-25000">
                <a:latin typeface="Cambria Math"/>
                <a:cs typeface="Cambria Math"/>
              </a:rPr>
              <a:t>1t </a:t>
            </a:r>
            <a:r>
              <a:rPr lang="en-US" sz="1800" b="1" i="1">
                <a:latin typeface="Cambria Math"/>
                <a:ea typeface="ＭＳ ゴシック"/>
                <a:cs typeface="Cambria Math"/>
              </a:rPr>
              <a:t>≈aH</a:t>
            </a:r>
            <a:r>
              <a:rPr lang="en-US" sz="1800" b="1" i="1" baseline="-25000">
                <a:latin typeface="Cambria Math"/>
                <a:ea typeface="ＭＳ ゴシック"/>
                <a:cs typeface="Cambria Math"/>
              </a:rPr>
              <a:t>1p</a:t>
            </a:r>
            <a:r>
              <a:rPr lang="en-US" sz="1800" b="1" i="1">
                <a:latin typeface="Cambria Math"/>
                <a:ea typeface="ＭＳ ゴシック"/>
                <a:cs typeface="Cambria Math"/>
              </a:rPr>
              <a:t>/R</a:t>
            </a:r>
            <a:r>
              <a:rPr lang="en-US" sz="1800" b="1" i="1">
                <a:latin typeface="Cambria Math"/>
                <a:cs typeface="Cambria Math"/>
              </a:rPr>
              <a:t> </a:t>
            </a:r>
            <a:r>
              <a:rPr lang="en-US" sz="1800">
                <a:cs typeface="Cambria Math"/>
              </a:rPr>
              <a:t>. </a:t>
            </a:r>
          </a:p>
          <a:p>
            <a:pPr marL="0" indent="0">
              <a:spcBef>
                <a:spcPts val="0"/>
              </a:spcBef>
              <a:buNone/>
            </a:pPr>
            <a:endParaRPr lang="en-US" sz="1800">
              <a:cs typeface="Cambria Math"/>
            </a:endParaRPr>
          </a:p>
          <a:p>
            <a:pPr marL="0" indent="0">
              <a:spcBef>
                <a:spcPts val="0"/>
              </a:spcBef>
              <a:buNone/>
            </a:pPr>
            <a:r>
              <a:rPr lang="en-US" sz="1800">
                <a:cs typeface="Cambria Math"/>
              </a:rPr>
              <a:t>This is seen by the particle as an oscillating field at </a:t>
            </a:r>
            <a:r>
              <a:rPr lang="en-US" sz="1800" b="1" i="1">
                <a:latin typeface="Cambria Math"/>
                <a:cs typeface="Cambria Math"/>
              </a:rPr>
              <a:t>ω</a:t>
            </a:r>
            <a:r>
              <a:rPr lang="en-US" sz="1800" b="1" i="1" baseline="-25000">
                <a:latin typeface="Cambria Math"/>
                <a:cs typeface="Cambria Math"/>
              </a:rPr>
              <a:t>1 </a:t>
            </a:r>
            <a:r>
              <a:rPr lang="en-US" sz="1800" b="1" i="1">
                <a:latin typeface="Cambria Math"/>
                <a:cs typeface="Cambria Math"/>
              </a:rPr>
              <a:t>=eH</a:t>
            </a:r>
            <a:r>
              <a:rPr lang="en-US" sz="1800" b="1" i="1" baseline="-25000">
                <a:latin typeface="Cambria Math"/>
                <a:cs typeface="Cambria Math"/>
              </a:rPr>
              <a:t>1 </a:t>
            </a:r>
            <a:r>
              <a:rPr lang="en-US" sz="1800" b="1" i="1">
                <a:latin typeface="Cambria Math"/>
                <a:cs typeface="Cambria Math"/>
              </a:rPr>
              <a:t>/m = ω</a:t>
            </a:r>
            <a:r>
              <a:rPr lang="en-US" sz="1800" b="1" i="1" baseline="-25000">
                <a:latin typeface="Cambria Math"/>
                <a:cs typeface="Cambria Math"/>
              </a:rPr>
              <a:t>ci</a:t>
            </a:r>
            <a:r>
              <a:rPr lang="en-US" sz="1800" b="1" i="1">
                <a:latin typeface="Cambria Math"/>
                <a:cs typeface="Cambria Math"/>
              </a:rPr>
              <a:t> (g</a:t>
            </a:r>
            <a:r>
              <a:rPr lang="en-US" sz="1800" b="1" i="1" baseline="-25000">
                <a:latin typeface="Cambria Math"/>
                <a:cs typeface="Cambria Math"/>
              </a:rPr>
              <a:t>i</a:t>
            </a:r>
            <a:r>
              <a:rPr lang="en-US" sz="1800" b="1" i="1">
                <a:latin typeface="Cambria Math"/>
                <a:cs typeface="Cambria Math"/>
              </a:rPr>
              <a:t>/2)(m</a:t>
            </a:r>
            <a:r>
              <a:rPr lang="en-US" sz="1800" b="1" i="1" baseline="-25000">
                <a:latin typeface="Cambria Math"/>
                <a:cs typeface="Cambria Math"/>
              </a:rPr>
              <a:t>i</a:t>
            </a:r>
            <a:r>
              <a:rPr lang="en-US" sz="1800" b="1" i="1">
                <a:latin typeface="Cambria Math"/>
                <a:cs typeface="Cambria Math"/>
              </a:rPr>
              <a:t>/m</a:t>
            </a:r>
            <a:r>
              <a:rPr lang="en-US" sz="1800" b="1" i="1" baseline="-25000">
                <a:latin typeface="Cambria Math"/>
                <a:cs typeface="Cambria Math"/>
              </a:rPr>
              <a:t>p</a:t>
            </a:r>
            <a:r>
              <a:rPr lang="en-US" sz="1800" b="1" i="1">
                <a:latin typeface="Cambria Math"/>
                <a:cs typeface="Cambria Math"/>
              </a:rPr>
              <a:t>)/Z</a:t>
            </a:r>
            <a:r>
              <a:rPr lang="en-US" sz="1800" b="1" i="1" baseline="-25000">
                <a:latin typeface="Cambria Math"/>
                <a:cs typeface="Cambria Math"/>
              </a:rPr>
              <a:t>i</a:t>
            </a:r>
            <a:r>
              <a:rPr lang="en-US" sz="1800" b="1" i="1">
                <a:latin typeface="Cambria Math"/>
                <a:cs typeface="Cambria Math"/>
              </a:rPr>
              <a:t> H</a:t>
            </a:r>
            <a:r>
              <a:rPr lang="en-US" sz="1800" b="1" i="1" baseline="-25000">
                <a:latin typeface="Cambria Math"/>
                <a:cs typeface="Cambria Math"/>
              </a:rPr>
              <a:t>1</a:t>
            </a:r>
            <a:r>
              <a:rPr lang="en-US" sz="1800" b="1" i="1">
                <a:latin typeface="Cambria Math"/>
                <a:cs typeface="Cambria Math"/>
              </a:rPr>
              <a:t>/H</a:t>
            </a:r>
            <a:r>
              <a:rPr lang="en-US" sz="1800" b="1" i="1" baseline="-25000">
                <a:latin typeface="Cambria Math"/>
                <a:cs typeface="Cambria Math"/>
              </a:rPr>
              <a:t>t</a:t>
            </a:r>
            <a:r>
              <a:rPr lang="en-US" sz="1800">
                <a:cs typeface="Cambria Math"/>
              </a:rPr>
              <a:t> .</a:t>
            </a:r>
            <a:r>
              <a:rPr lang="en-US" sz="1800"/>
              <a:t> </a:t>
            </a:r>
            <a:r>
              <a:rPr lang="en-US" sz="1500"/>
              <a:t>(Lodder, PL </a:t>
            </a:r>
            <a:r>
              <a:rPr lang="en-US" sz="1500" b="1"/>
              <a:t>98A</a:t>
            </a:r>
            <a:r>
              <a:rPr lang="en-US" sz="1500"/>
              <a:t>, 179(1983))</a:t>
            </a:r>
            <a:endParaRPr lang="en-US" sz="1500">
              <a:cs typeface="Cambria Math"/>
            </a:endParaRPr>
          </a:p>
          <a:p>
            <a:pPr marL="0" indent="0">
              <a:lnSpc>
                <a:spcPct val="120000"/>
              </a:lnSpc>
              <a:buNone/>
            </a:pPr>
            <a:r>
              <a:rPr lang="en-US" sz="1800">
                <a:cs typeface="Cambria Math"/>
              </a:rPr>
              <a:t>Hence the total equation for polarization in rotating coordinates is</a:t>
            </a:r>
          </a:p>
          <a:p>
            <a:pPr marL="0" indent="0">
              <a:lnSpc>
                <a:spcPct val="120000"/>
              </a:lnSpc>
              <a:buNone/>
            </a:pPr>
            <a:endParaRPr lang="en-US" sz="1600">
              <a:cs typeface="Cambria Math"/>
            </a:endParaRPr>
          </a:p>
          <a:p>
            <a:pPr marL="0" indent="0">
              <a:lnSpc>
                <a:spcPct val="120000"/>
              </a:lnSpc>
              <a:spcBef>
                <a:spcPts val="0"/>
              </a:spcBef>
              <a:buNone/>
            </a:pPr>
            <a:r>
              <a:rPr lang="en-US" sz="1800">
                <a:cs typeface="Cambria Math"/>
              </a:rPr>
              <a:t>So the direction of  </a:t>
            </a:r>
            <a:r>
              <a:rPr lang="en-US" sz="1800" b="1" i="1">
                <a:latin typeface="Cambria Math"/>
                <a:cs typeface="Cambria Math"/>
              </a:rPr>
              <a:t>ω</a:t>
            </a:r>
            <a:r>
              <a:rPr lang="en-US" sz="1800" b="1" i="1" baseline="-25000">
                <a:latin typeface="Cambria Math"/>
                <a:cs typeface="Cambria Math"/>
              </a:rPr>
              <a:t>1</a:t>
            </a:r>
            <a:r>
              <a:rPr lang="en-US" sz="1800" b="1" i="1">
                <a:latin typeface="Cambria Math"/>
                <a:cs typeface="Cambria Math"/>
              </a:rPr>
              <a:t> </a:t>
            </a:r>
            <a:r>
              <a:rPr lang="en-US" sz="1800">
                <a:cs typeface="Cambria Math"/>
              </a:rPr>
              <a:t>gives the displacement of the nutation centre from the average field direction and the spin motion is a precession in a narrow cone about it. </a:t>
            </a:r>
          </a:p>
          <a:p>
            <a:pPr marL="0" indent="0">
              <a:lnSpc>
                <a:spcPct val="120000"/>
              </a:lnSpc>
              <a:spcBef>
                <a:spcPts val="0"/>
              </a:spcBef>
              <a:buNone/>
            </a:pPr>
            <a:r>
              <a:rPr lang="en-US" sz="1800">
                <a:cs typeface="Cambria Math"/>
              </a:rPr>
              <a:t>This random process leads to spin diffusion by classical mixing of their directions. </a:t>
            </a:r>
          </a:p>
          <a:p>
            <a:pPr marL="0" indent="0">
              <a:lnSpc>
                <a:spcPct val="120000"/>
              </a:lnSpc>
              <a:spcBef>
                <a:spcPts val="0"/>
              </a:spcBef>
              <a:buNone/>
            </a:pPr>
            <a:r>
              <a:rPr lang="en-US" sz="1800">
                <a:cs typeface="Cambria Math"/>
              </a:rPr>
              <a:t>Mixing by random perturbations (collision, plasma waves) is not reversible, unlike collisionless mixing. </a:t>
            </a:r>
          </a:p>
          <a:p>
            <a:pPr marL="0" indent="0">
              <a:lnSpc>
                <a:spcPct val="120000"/>
              </a:lnSpc>
              <a:spcBef>
                <a:spcPts val="0"/>
              </a:spcBef>
              <a:buNone/>
            </a:pPr>
            <a:r>
              <a:rPr lang="en-US" sz="1800">
                <a:cs typeface="Cambria Math"/>
              </a:rPr>
              <a:t>The perturbation need not to be at the precession frequency, but just at the difference frequency </a:t>
            </a:r>
            <a:r>
              <a:rPr lang="en-US" sz="1800" b="1" i="1">
                <a:latin typeface="Cambria Math"/>
                <a:cs typeface="Cambria Math"/>
              </a:rPr>
              <a:t>ω</a:t>
            </a:r>
            <a:r>
              <a:rPr lang="en-US" sz="1800" b="1" i="1" baseline="-25000">
                <a:latin typeface="Cambria Math"/>
                <a:cs typeface="Cambria Math"/>
              </a:rPr>
              <a:t>ci</a:t>
            </a:r>
            <a:r>
              <a:rPr lang="en-US" sz="1800" b="1" i="1">
                <a:latin typeface="Cambria Math"/>
                <a:cs typeface="Cambria Math"/>
              </a:rPr>
              <a:t>- ω</a:t>
            </a:r>
            <a:r>
              <a:rPr lang="en-US" sz="1800" b="1" i="1" baseline="-25000">
                <a:latin typeface="Cambria Math"/>
                <a:cs typeface="Cambria Math"/>
              </a:rPr>
              <a:t>0 </a:t>
            </a:r>
            <a:r>
              <a:rPr lang="en-US" sz="1800">
                <a:latin typeface="Cambria Math"/>
                <a:cs typeface="Cambria Math"/>
              </a:rPr>
              <a:t>.</a:t>
            </a:r>
            <a:endParaRPr lang="en-US" sz="1800" b="1" i="1">
              <a:latin typeface="Cambria Math"/>
              <a:cs typeface="Cambria Math"/>
            </a:endParaRPr>
          </a:p>
        </p:txBody>
      </p:sp>
      <p:pic>
        <p:nvPicPr>
          <p:cNvPr id="4" name="Picture 3"/>
          <p:cNvPicPr>
            <a:picLocks noChangeAspect="1"/>
          </p:cNvPicPr>
          <p:nvPr/>
        </p:nvPicPr>
        <p:blipFill rotWithShape="1">
          <a:blip r:embed="rId3"/>
          <a:srcRect l="39778" r="40347"/>
          <a:stretch/>
        </p:blipFill>
        <p:spPr>
          <a:xfrm>
            <a:off x="6484240" y="2446867"/>
            <a:ext cx="1098000" cy="393700"/>
          </a:xfrm>
          <a:prstGeom prst="rect">
            <a:avLst/>
          </a:prstGeom>
        </p:spPr>
      </p:pic>
      <p:pic>
        <p:nvPicPr>
          <p:cNvPr id="5" name="Picture 4"/>
          <p:cNvPicPr>
            <a:picLocks noChangeAspect="1"/>
          </p:cNvPicPr>
          <p:nvPr/>
        </p:nvPicPr>
        <p:blipFill rotWithShape="1">
          <a:blip r:embed="rId4"/>
          <a:srcRect l="23486" r="24051" b="17275"/>
          <a:stretch/>
        </p:blipFill>
        <p:spPr>
          <a:xfrm>
            <a:off x="5246298" y="4257900"/>
            <a:ext cx="2898000" cy="514800"/>
          </a:xfrm>
          <a:prstGeom prst="rect">
            <a:avLst/>
          </a:prstGeom>
        </p:spPr>
      </p:pic>
      <p:sp>
        <p:nvSpPr>
          <p:cNvPr id="6" name="Footer Placeholder 5"/>
          <p:cNvSpPr>
            <a:spLocks noGrp="1"/>
          </p:cNvSpPr>
          <p:nvPr>
            <p:ph type="ftr" sz="quarter" idx="11"/>
          </p:nvPr>
        </p:nvSpPr>
        <p:spPr/>
        <p:txBody>
          <a:bodyPr/>
          <a:lstStyle/>
          <a:p>
            <a:r>
              <a:rPr lang="en-US">
                <a:solidFill>
                  <a:prstClr val="white">
                    <a:lumMod val="65000"/>
                  </a:prstClr>
                </a:solidFill>
                <a:latin typeface="Calibri"/>
              </a:rPr>
              <a:t>Sergio Bartalucci LNF-INFN e UNISRITA</a:t>
            </a:r>
          </a:p>
        </p:txBody>
      </p:sp>
      <p:sp>
        <p:nvSpPr>
          <p:cNvPr id="7" name="Slide Number Placeholder 6"/>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16</a:t>
            </a:fld>
            <a:endParaRPr lang="en-US">
              <a:solidFill>
                <a:prstClr val="black">
                  <a:lumMod val="85000"/>
                  <a:lumOff val="15000"/>
                </a:prstClr>
              </a:solidFill>
              <a:latin typeface="Calibri"/>
            </a:endParaRPr>
          </a:p>
        </p:txBody>
      </p:sp>
      <p:sp>
        <p:nvSpPr>
          <p:cNvPr id="8" name="Date Placeholder 7"/>
          <p:cNvSpPr>
            <a:spLocks noGrp="1"/>
          </p:cNvSpPr>
          <p:nvPr>
            <p:ph type="dt" sz="half" idx="10"/>
          </p:nvPr>
        </p:nvSpPr>
        <p:spPr/>
        <p:txBody>
          <a:bodyPr/>
          <a:lstStyle/>
          <a:p>
            <a:fld id="{689E1AC7-CD53-E244-B5DC-3E9A0D9BA872}" type="datetime2">
              <a:t>Tuesday, October 17, 17</a:t>
            </a:fld>
            <a:endParaRPr lang="en-US">
              <a:solidFill>
                <a:prstClr val="white">
                  <a:lumMod val="65000"/>
                </a:prstClr>
              </a:solidFill>
              <a:latin typeface="Calibri"/>
            </a:endParaRPr>
          </a:p>
        </p:txBody>
      </p:sp>
    </p:spTree>
    <p:extLst>
      <p:ext uri="{BB962C8B-B14F-4D97-AF65-F5344CB8AC3E}">
        <p14:creationId xmlns:p14="http://schemas.microsoft.com/office/powerpoint/2010/main" val="17860777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Spin echo in NMR</a:t>
            </a:r>
          </a:p>
        </p:txBody>
      </p:sp>
      <p:sp>
        <p:nvSpPr>
          <p:cNvPr id="3" name="Content Placeholder 2"/>
          <p:cNvSpPr>
            <a:spLocks noGrp="1"/>
          </p:cNvSpPr>
          <p:nvPr>
            <p:ph idx="1"/>
          </p:nvPr>
        </p:nvSpPr>
        <p:spPr>
          <a:xfrm>
            <a:off x="5322278" y="3136905"/>
            <a:ext cx="3669323" cy="3581399"/>
          </a:xfrm>
        </p:spPr>
        <p:txBody>
          <a:bodyPr>
            <a:normAutofit fontScale="92500" lnSpcReduction="10000"/>
          </a:bodyPr>
          <a:lstStyle/>
          <a:p>
            <a:pPr marL="0" indent="0">
              <a:buNone/>
            </a:pPr>
            <a:r>
              <a:rPr lang="en-US" sz="1800"/>
              <a:t>Hahn sequence 90</a:t>
            </a:r>
            <a:r>
              <a:rPr lang="en-US" sz="1800" baseline="30000"/>
              <a:t>o</a:t>
            </a:r>
            <a:r>
              <a:rPr lang="en-US" sz="1800"/>
              <a:t> – τ – 180</a:t>
            </a:r>
            <a:r>
              <a:rPr lang="en-US" sz="1800" baseline="30000"/>
              <a:t>o</a:t>
            </a:r>
            <a:r>
              <a:rPr lang="en-US" sz="1800"/>
              <a:t> – τ – echo. </a:t>
            </a:r>
          </a:p>
          <a:p>
            <a:pPr marL="0" indent="0">
              <a:lnSpc>
                <a:spcPct val="50000"/>
              </a:lnSpc>
              <a:buNone/>
            </a:pPr>
            <a:r>
              <a:rPr lang="en-US" sz="1800"/>
              <a:t>Δt=π/2ω</a:t>
            </a:r>
            <a:r>
              <a:rPr lang="en-US" sz="1800" baseline="-25000"/>
              <a:t>1</a:t>
            </a:r>
            <a:endParaRPr lang="en-US" sz="1800"/>
          </a:p>
          <a:p>
            <a:pPr marL="0" indent="0">
              <a:lnSpc>
                <a:spcPct val="50000"/>
              </a:lnSpc>
              <a:buNone/>
            </a:pPr>
            <a:r>
              <a:rPr lang="en-US" sz="1800"/>
              <a:t>Sources of reversible dephasing include:</a:t>
            </a:r>
          </a:p>
          <a:p>
            <a:pPr marL="237600" indent="-237600">
              <a:lnSpc>
                <a:spcPts val="0"/>
              </a:lnSpc>
              <a:buFont typeface="+mj-lt"/>
              <a:buAutoNum type="arabicPeriod"/>
            </a:pPr>
            <a:r>
              <a:rPr lang="en-US" sz="1800"/>
              <a:t>Main magnetic field inhomogeneity </a:t>
            </a:r>
          </a:p>
          <a:p>
            <a:pPr marL="237600" indent="-237600">
              <a:lnSpc>
                <a:spcPts val="0"/>
              </a:lnSpc>
              <a:buFont typeface="+mj-lt"/>
              <a:buAutoNum type="arabicPeriod"/>
            </a:pPr>
            <a:r>
              <a:rPr lang="en-US" sz="1800"/>
              <a:t>Local magnetic susceptibility </a:t>
            </a:r>
          </a:p>
          <a:p>
            <a:pPr marL="237600" indent="-237600">
              <a:lnSpc>
                <a:spcPts val="0"/>
              </a:lnSpc>
              <a:buFont typeface="+mj-lt"/>
              <a:buAutoNum type="arabicPeriod"/>
            </a:pPr>
            <a:r>
              <a:rPr lang="en-US" sz="1800"/>
              <a:t>Chemical shift</a:t>
            </a:r>
          </a:p>
          <a:p>
            <a:pPr marL="0" indent="0">
              <a:buNone/>
            </a:pPr>
            <a:r>
              <a:rPr lang="en-US" sz="1800" b="1"/>
              <a:t>Irreversible: </a:t>
            </a:r>
            <a:r>
              <a:rPr lang="en-US" sz="1800"/>
              <a:t>Dephasing that relates to </a:t>
            </a:r>
            <a:r>
              <a:rPr lang="en-US" sz="1800" i="1"/>
              <a:t>random processes </a:t>
            </a:r>
            <a:r>
              <a:rPr lang="en-US" sz="1800"/>
              <a:t>such as spin-spin (collision) interactions or diffusion through magnetic field gradients is not reversible. </a:t>
            </a:r>
          </a:p>
        </p:txBody>
      </p:sp>
      <p:grpSp>
        <p:nvGrpSpPr>
          <p:cNvPr id="8" name="Group 7"/>
          <p:cNvGrpSpPr/>
          <p:nvPr/>
        </p:nvGrpSpPr>
        <p:grpSpPr>
          <a:xfrm>
            <a:off x="563856" y="1803400"/>
            <a:ext cx="4326646" cy="4594508"/>
            <a:chOff x="610844" y="1803400"/>
            <a:chExt cx="4687200" cy="4594508"/>
          </a:xfrm>
        </p:grpSpPr>
        <p:pic>
          <p:nvPicPr>
            <p:cNvPr id="4" name="Picture 3"/>
            <p:cNvPicPr>
              <a:picLocks noChangeAspect="1"/>
            </p:cNvPicPr>
            <p:nvPr/>
          </p:nvPicPr>
          <p:blipFill>
            <a:blip r:embed="rId3"/>
            <a:stretch>
              <a:fillRect/>
            </a:stretch>
          </p:blipFill>
          <p:spPr>
            <a:xfrm>
              <a:off x="610844" y="1803400"/>
              <a:ext cx="4687200" cy="1449844"/>
            </a:xfrm>
            <a:prstGeom prst="rect">
              <a:avLst/>
            </a:prstGeom>
          </p:spPr>
        </p:pic>
        <p:pic>
          <p:nvPicPr>
            <p:cNvPr id="5" name="Picture 4"/>
            <p:cNvPicPr>
              <a:picLocks noChangeAspect="1"/>
            </p:cNvPicPr>
            <p:nvPr/>
          </p:nvPicPr>
          <p:blipFill>
            <a:blip r:embed="rId4"/>
            <a:stretch>
              <a:fillRect/>
            </a:stretch>
          </p:blipFill>
          <p:spPr>
            <a:xfrm>
              <a:off x="612644" y="3657607"/>
              <a:ext cx="4683600" cy="1150172"/>
            </a:xfrm>
            <a:prstGeom prst="rect">
              <a:avLst/>
            </a:prstGeom>
          </p:spPr>
        </p:pic>
        <p:pic>
          <p:nvPicPr>
            <p:cNvPr id="6" name="Picture 5"/>
            <p:cNvPicPr>
              <a:picLocks noChangeAspect="1"/>
            </p:cNvPicPr>
            <p:nvPr/>
          </p:nvPicPr>
          <p:blipFill>
            <a:blip r:embed="rId5"/>
            <a:stretch>
              <a:fillRect/>
            </a:stretch>
          </p:blipFill>
          <p:spPr>
            <a:xfrm>
              <a:off x="612644" y="5346700"/>
              <a:ext cx="4683600" cy="1051208"/>
            </a:xfrm>
            <a:prstGeom prst="rect">
              <a:avLst/>
            </a:prstGeom>
          </p:spPr>
        </p:pic>
      </p:grpSp>
      <p:pic>
        <p:nvPicPr>
          <p:cNvPr id="7" name="Picture 6"/>
          <p:cNvPicPr>
            <a:picLocks noChangeAspect="1"/>
          </p:cNvPicPr>
          <p:nvPr/>
        </p:nvPicPr>
        <p:blipFill>
          <a:blip r:embed="rId6"/>
          <a:stretch>
            <a:fillRect/>
          </a:stretch>
        </p:blipFill>
        <p:spPr>
          <a:xfrm>
            <a:off x="5908432" y="1714503"/>
            <a:ext cx="3083169" cy="1298311"/>
          </a:xfrm>
          <a:prstGeom prst="rect">
            <a:avLst/>
          </a:prstGeom>
        </p:spPr>
      </p:pic>
      <p:sp>
        <p:nvSpPr>
          <p:cNvPr id="9" name="Footer Placeholder 8"/>
          <p:cNvSpPr>
            <a:spLocks noGrp="1"/>
          </p:cNvSpPr>
          <p:nvPr>
            <p:ph type="ftr" sz="quarter" idx="11"/>
          </p:nvPr>
        </p:nvSpPr>
        <p:spPr/>
        <p:txBody>
          <a:bodyPr/>
          <a:lstStyle/>
          <a:p>
            <a:r>
              <a:rPr lang="en-US">
                <a:solidFill>
                  <a:prstClr val="white">
                    <a:lumMod val="65000"/>
                  </a:prstClr>
                </a:solidFill>
                <a:latin typeface="Calibri"/>
              </a:rPr>
              <a:t>Sergio Bartalucci LNF-INFN e UNISRITA</a:t>
            </a:r>
          </a:p>
        </p:txBody>
      </p:sp>
      <p:sp>
        <p:nvSpPr>
          <p:cNvPr id="10" name="Slide Number Placeholder 9"/>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17</a:t>
            </a:fld>
            <a:endParaRPr lang="en-US">
              <a:solidFill>
                <a:prstClr val="black">
                  <a:lumMod val="85000"/>
                  <a:lumOff val="15000"/>
                </a:prstClr>
              </a:solidFill>
              <a:latin typeface="Calibri"/>
            </a:endParaRPr>
          </a:p>
        </p:txBody>
      </p:sp>
      <p:sp>
        <p:nvSpPr>
          <p:cNvPr id="11" name="Date Placeholder 10"/>
          <p:cNvSpPr>
            <a:spLocks noGrp="1"/>
          </p:cNvSpPr>
          <p:nvPr>
            <p:ph type="dt" sz="half" idx="10"/>
          </p:nvPr>
        </p:nvSpPr>
        <p:spPr/>
        <p:txBody>
          <a:bodyPr/>
          <a:lstStyle/>
          <a:p>
            <a:fld id="{0E32736F-26DE-1641-A925-14ACA64B165E}" type="datetime2">
              <a:t>Tuesday, October 17, 17</a:t>
            </a:fld>
            <a:endParaRPr lang="en-US">
              <a:solidFill>
                <a:prstClr val="white">
                  <a:lumMod val="65000"/>
                </a:prstClr>
              </a:solidFill>
              <a:latin typeface="Calibri"/>
            </a:endParaRPr>
          </a:p>
        </p:txBody>
      </p:sp>
    </p:spTree>
    <p:extLst>
      <p:ext uri="{BB962C8B-B14F-4D97-AF65-F5344CB8AC3E}">
        <p14:creationId xmlns:p14="http://schemas.microsoft.com/office/powerpoint/2010/main" val="33787964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a:t>IGNITOR History</a:t>
            </a:r>
          </a:p>
        </p:txBody>
      </p:sp>
      <p:sp>
        <p:nvSpPr>
          <p:cNvPr id="3" name="Content Placeholder 2"/>
          <p:cNvSpPr>
            <a:spLocks noGrp="1"/>
          </p:cNvSpPr>
          <p:nvPr>
            <p:ph idx="1"/>
          </p:nvPr>
        </p:nvSpPr>
        <p:spPr>
          <a:xfrm>
            <a:off x="284164" y="1943101"/>
            <a:ext cx="8478836" cy="4385732"/>
          </a:xfrm>
        </p:spPr>
        <p:txBody>
          <a:bodyPr>
            <a:noAutofit/>
          </a:bodyPr>
          <a:lstStyle/>
          <a:p>
            <a:pPr marL="0" indent="0">
              <a:spcBef>
                <a:spcPts val="800"/>
              </a:spcBef>
              <a:buNone/>
            </a:pPr>
            <a:r>
              <a:rPr lang="en-US" sz="1000"/>
              <a:t>Nel periodo 1994-2000 il Parlamento ha stanziato cospicui fondi per il progetto IGNITOR sia mediante articoli specifici di legge, sia nell'ambito delle annuali legge finanziarie sotto forma di assegnazioni specifiche per il progetto all'interno degli stanziamenti ordinari per l'ENEA, l'agenzia nazionale per le nuove tecnologie, l'energia e lo sviluppo economico sostenibile. Tali finanziamenti hanno consentito un'intensa attività di ricerca, con il coinvolgimento anche dell'industria nazionale (Ansaldo et al.), che però non ha sfortunatamente portato al decollo del progetto, stanti forti resistenze negli ambienti scientifici di riferimento (ENEA) ma anche negli apparati politico-burocratici (MIUR, UE), che privilegiano ITER.Finalmente, a seguito di un'indagine conoscitiva sulla fusione nucleare promossa dalla VIIa Commissione Senatoriale nel 2008, il Governo di allora decise di dar vita al progetto inserendolo nelle consultazioni intergovernative con la Russia, il 3 dic. 2009, sotto la Presidenza di </a:t>
            </a:r>
            <a:r>
              <a:rPr lang="en-US" sz="1000" b="1"/>
              <a:t>Berlusconi e Medvedev</a:t>
            </a:r>
            <a:r>
              <a:rPr lang="en-US" sz="1000"/>
              <a:t>, rispettivamente. Con l'atto nr. PR-11 del 2 gen. 2010 il Presidente della Federazione Russa dette istruzioni al governo d'implementare le decisioni prese durante la consultazione.Le tappe successive del progetto possono riassumersi come segue:</a:t>
            </a:r>
          </a:p>
          <a:p>
            <a:pPr marL="0" indent="0">
              <a:spcBef>
                <a:spcPts val="800"/>
              </a:spcBef>
              <a:buNone/>
            </a:pPr>
            <a:r>
              <a:rPr lang="en-US" sz="1000"/>
              <a:t>•	26 apr. 2010: sigla di un MoU (Memo of Understanding ) tra il </a:t>
            </a:r>
            <a:r>
              <a:rPr lang="en-US" sz="1000" b="1"/>
              <a:t>MIUR e il Min. dell’Educazione Russo </a:t>
            </a:r>
            <a:r>
              <a:rPr lang="en-US" sz="1000"/>
              <a:t>che prevede, tra l'altro, la costruzione del reattore in Italia e la collocazione di tutta l'infrastruttura in Russia</a:t>
            </a:r>
          </a:p>
          <a:p>
            <a:pPr marL="0" indent="0">
              <a:spcBef>
                <a:spcPts val="800"/>
              </a:spcBef>
              <a:buNone/>
            </a:pPr>
            <a:r>
              <a:rPr lang="en-US" sz="1000"/>
              <a:t>•	marzo 2011: il progetto é incluso come 'Progetto Bandiera' nel Piano Nazionale della Ricerca (PNR) 2011-2013 con un budget di 80 Mil. di € per la costruzione delreattore mentre i ministeri italiano e russo siglano un protocollo di collaborazione,</a:t>
            </a:r>
          </a:p>
          <a:p>
            <a:pPr marL="0" indent="0">
              <a:spcBef>
                <a:spcPts val="800"/>
              </a:spcBef>
              <a:buNone/>
            </a:pPr>
            <a:r>
              <a:rPr lang="en-US" sz="1000"/>
              <a:t>con la creazione di un comitato di coordinamento bilaterale italo-russo </a:t>
            </a:r>
          </a:p>
          <a:p>
            <a:pPr marL="0" indent="0">
              <a:spcBef>
                <a:spcPts val="800"/>
              </a:spcBef>
              <a:buNone/>
            </a:pPr>
            <a:r>
              <a:rPr lang="en-US" sz="1000"/>
              <a:t>•	agosto 2012: la responsabilità di sviluppare la collaborazione bilaterale e di costruire il reattore viene affidata all’Istituto Nazionale di Fisica Nucleare (</a:t>
            </a:r>
            <a:r>
              <a:rPr lang="en-US" sz="1000" b="1"/>
              <a:t>INFN</a:t>
            </a:r>
            <a:r>
              <a:rPr lang="en-US" sz="1000"/>
              <a:t>), e analogamente viene incaricato il National Research Centre (NRC) 'Kurchatov Institute' di Mosca per la parte russa. Il MIUR crea un Comitato Internazionale di Saggi per determinare tempi e costi della realizzazione del progetto, sulla base del lavoro già prodotto dall'ENEA e dall'industria.</a:t>
            </a:r>
          </a:p>
          <a:p>
            <a:pPr marL="0" indent="0">
              <a:spcBef>
                <a:spcPts val="800"/>
              </a:spcBef>
              <a:buNone/>
            </a:pPr>
            <a:r>
              <a:rPr lang="en-US" sz="1000"/>
              <a:t>•marzo 2013: le conclusioni del Comitato Internazionale di Saggi quantificano il costo per la parte italiana tra i 70 e i 100 Mil. di € e sottolineano, fra l'altro, la necessità di un’adeguata struttura organizzativa, al momento non esistente</a:t>
            </a:r>
          </a:p>
          <a:p>
            <a:pPr marL="0" indent="0">
              <a:spcBef>
                <a:spcPts val="800"/>
              </a:spcBef>
              <a:buNone/>
            </a:pPr>
            <a:r>
              <a:rPr lang="en-US" sz="1000"/>
              <a:t>•luglio 2013: meeting tra INFN e NRC 'Kurchatov Inst.' che si accordano su una linea evolutiva 'standard' del programma, che comporta la preparazione di un Rapporto di Progetto Concettuale (CDR) , da sottomettere ai Ministeri competenti e, una volta approvato, la successiva preparazione di un Rapporto di Progetto Tecnico (TDR) con specificazioni dettagliate dei materiali e dei componenti.</a:t>
            </a:r>
          </a:p>
          <a:p>
            <a:pPr marL="0" indent="0">
              <a:spcBef>
                <a:spcPts val="800"/>
              </a:spcBef>
              <a:buNone/>
            </a:pPr>
            <a:r>
              <a:rPr lang="en-US" sz="1000"/>
              <a:t>•maggio 2014: formazione di un gruppo di lavoro italo-russo composto da scienziati e tecnologi per redigere il CDR</a:t>
            </a:r>
          </a:p>
          <a:p>
            <a:pPr marL="0" indent="0">
              <a:spcBef>
                <a:spcPts val="800"/>
              </a:spcBef>
              <a:buNone/>
            </a:pPr>
            <a:r>
              <a:rPr lang="en-US" sz="1000"/>
              <a:t>•luglio 2015: completamento del CDR, con la descrizione degli obbiettivi scientifici e degli aspetti tecnici e finanziari del progetto, e sua consegna al MIUR</a:t>
            </a:r>
          </a:p>
        </p:txBody>
      </p:sp>
      <p:sp>
        <p:nvSpPr>
          <p:cNvPr id="4" name="Date Placeholder 3"/>
          <p:cNvSpPr>
            <a:spLocks noGrp="1"/>
          </p:cNvSpPr>
          <p:nvPr>
            <p:ph type="dt" sz="half" idx="10"/>
          </p:nvPr>
        </p:nvSpPr>
        <p:spPr/>
        <p:txBody>
          <a:bodyPr/>
          <a:lstStyle/>
          <a:p>
            <a:fld id="{EC9CB5DE-8FEC-114C-90D9-BE8DEE0697FB}" type="datetime2">
              <a:t>Tuesday, October 17, 17</a:t>
            </a:fld>
            <a:endParaRPr lang="en-US">
              <a:solidFill>
                <a:prstClr val="white">
                  <a:lumMod val="65000"/>
                </a:prstClr>
              </a:solidFill>
              <a:latin typeface="Calibri"/>
            </a:endParaRPr>
          </a:p>
        </p:txBody>
      </p:sp>
      <p:sp>
        <p:nvSpPr>
          <p:cNvPr id="5" name="Footer Placeholder 4"/>
          <p:cNvSpPr>
            <a:spLocks noGrp="1"/>
          </p:cNvSpPr>
          <p:nvPr>
            <p:ph type="ftr" sz="quarter" idx="11"/>
          </p:nvPr>
        </p:nvSpPr>
        <p:spPr/>
        <p:txBody>
          <a:bodyPr/>
          <a:lstStyle/>
          <a:p>
            <a:r>
              <a:rPr lang="en-US">
                <a:solidFill>
                  <a:prstClr val="white">
                    <a:lumMod val="65000"/>
                  </a:prstClr>
                </a:solidFill>
                <a:latin typeface="Calibri"/>
              </a:rPr>
              <a:t>Sergio Bartalucci LNF-INFN e UNISRITA</a:t>
            </a:r>
          </a:p>
        </p:txBody>
      </p:sp>
      <p:sp>
        <p:nvSpPr>
          <p:cNvPr id="6" name="Slide Number Placeholder 5"/>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18</a:t>
            </a:fld>
            <a:endParaRPr lang="en-US">
              <a:solidFill>
                <a:prstClr val="black">
                  <a:lumMod val="85000"/>
                  <a:lumOff val="15000"/>
                </a:prstClr>
              </a:solidFill>
              <a:latin typeface="Calibri"/>
            </a:endParaRPr>
          </a:p>
        </p:txBody>
      </p:sp>
    </p:spTree>
    <p:extLst>
      <p:ext uri="{BB962C8B-B14F-4D97-AF65-F5344CB8AC3E}">
        <p14:creationId xmlns:p14="http://schemas.microsoft.com/office/powerpoint/2010/main" val="65151116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a:t>Ion Cyclotron Resonant Heating (ICRH) in a tokamak</a:t>
            </a:r>
          </a:p>
        </p:txBody>
      </p:sp>
      <p:sp>
        <p:nvSpPr>
          <p:cNvPr id="5" name="TextBox 4"/>
          <p:cNvSpPr txBox="1"/>
          <p:nvPr/>
        </p:nvSpPr>
        <p:spPr>
          <a:xfrm>
            <a:off x="152400" y="1842532"/>
            <a:ext cx="8753706" cy="4401204"/>
          </a:xfrm>
          <a:prstGeom prst="rect">
            <a:avLst/>
          </a:prstGeom>
          <a:noFill/>
        </p:spPr>
        <p:txBody>
          <a:bodyPr wrap="square" rtlCol="0">
            <a:spAutoFit/>
          </a:bodyPr>
          <a:lstStyle/>
          <a:p>
            <a:pPr defTabSz="914400"/>
            <a:r>
              <a:rPr lang="en-US" sz="1400" b="1">
                <a:solidFill>
                  <a:prstClr val="black"/>
                </a:solidFill>
                <a:latin typeface="Calibri"/>
              </a:rPr>
              <a:t>ICRH is a potential source of depolarization.</a:t>
            </a:r>
          </a:p>
          <a:p>
            <a:pPr defTabSz="914400"/>
            <a:r>
              <a:rPr lang="en-US" sz="1400" b="1">
                <a:solidFill>
                  <a:prstClr val="black"/>
                </a:solidFill>
                <a:latin typeface="Calibri"/>
              </a:rPr>
              <a:t>Typical RF parameters</a:t>
            </a:r>
          </a:p>
          <a:p>
            <a:pPr defTabSz="914400"/>
            <a:r>
              <a:rPr lang="en-US" sz="1400">
                <a:solidFill>
                  <a:prstClr val="black"/>
                </a:solidFill>
                <a:latin typeface="Calibri"/>
              </a:rPr>
              <a:t>frequency  	</a:t>
            </a:r>
            <a:r>
              <a:rPr lang="en-US" sz="1400" b="1">
                <a:solidFill>
                  <a:prstClr val="black"/>
                </a:solidFill>
                <a:latin typeface="Calibri"/>
              </a:rPr>
              <a:t>10 – 100 MHz </a:t>
            </a:r>
            <a:r>
              <a:rPr lang="en-US" sz="1400">
                <a:solidFill>
                  <a:prstClr val="black"/>
                </a:solidFill>
                <a:latin typeface="Calibri"/>
              </a:rPr>
              <a:t>power </a:t>
            </a:r>
            <a:r>
              <a:rPr lang="en-US" sz="1400" b="1">
                <a:solidFill>
                  <a:prstClr val="black"/>
                </a:solidFill>
                <a:latin typeface="Calibri"/>
              </a:rPr>
              <a:t>2-12 MW </a:t>
            </a:r>
            <a:r>
              <a:rPr lang="en-US" sz="1400">
                <a:solidFill>
                  <a:prstClr val="black"/>
                </a:solidFill>
                <a:latin typeface="Calibri"/>
              </a:rPr>
              <a:t>electric field  </a:t>
            </a:r>
            <a:r>
              <a:rPr lang="en-US" sz="1400" b="1">
                <a:solidFill>
                  <a:prstClr val="black"/>
                </a:solidFill>
                <a:latin typeface="Calibri"/>
              </a:rPr>
              <a:t>E ≈ 20kV/m       </a:t>
            </a:r>
            <a:r>
              <a:rPr lang="en-US" sz="1400">
                <a:solidFill>
                  <a:prstClr val="black"/>
                </a:solidFill>
                <a:latin typeface="Calibri"/>
              </a:rPr>
              <a:t>magnetic induction B ≈</a:t>
            </a:r>
            <a:r>
              <a:rPr lang="en-US" sz="1400" b="1">
                <a:solidFill>
                  <a:prstClr val="black"/>
                </a:solidFill>
                <a:latin typeface="Calibri"/>
              </a:rPr>
              <a:t>10</a:t>
            </a:r>
            <a:r>
              <a:rPr lang="en-US" sz="1400" b="1" baseline="30000">
                <a:solidFill>
                  <a:prstClr val="black"/>
                </a:solidFill>
                <a:latin typeface="Calibri"/>
              </a:rPr>
              <a:t>-3</a:t>
            </a:r>
            <a:r>
              <a:rPr lang="en-US" sz="1400" b="1">
                <a:solidFill>
                  <a:prstClr val="black"/>
                </a:solidFill>
                <a:latin typeface="Calibri"/>
              </a:rPr>
              <a:t> T  &lt;&lt; H</a:t>
            </a:r>
            <a:r>
              <a:rPr lang="en-US" sz="1400" b="1" baseline="-25000">
                <a:solidFill>
                  <a:prstClr val="black"/>
                </a:solidFill>
                <a:latin typeface="Calibri"/>
              </a:rPr>
              <a:t>0</a:t>
            </a:r>
            <a:r>
              <a:rPr lang="en-US" sz="1400" b="1">
                <a:solidFill>
                  <a:prstClr val="black"/>
                </a:solidFill>
                <a:latin typeface="Calibri"/>
              </a:rPr>
              <a:t>≈10 T</a:t>
            </a:r>
          </a:p>
          <a:p>
            <a:pPr defTabSz="914400"/>
            <a:r>
              <a:rPr lang="en-US" sz="1400">
                <a:solidFill>
                  <a:prstClr val="black"/>
                </a:solidFill>
                <a:latin typeface="Calibri"/>
              </a:rPr>
              <a:t>The use of ICRH may harm polarization, if </a:t>
            </a:r>
            <a:r>
              <a:rPr lang="en-US" sz="1400" b="1">
                <a:solidFill>
                  <a:prstClr val="black"/>
                </a:solidFill>
                <a:latin typeface="Calibri"/>
                <a:sym typeface="Symbol"/>
              </a:rPr>
              <a:t></a:t>
            </a:r>
            <a:r>
              <a:rPr lang="en-US" sz="1400" b="1">
                <a:solidFill>
                  <a:prstClr val="black"/>
                </a:solidFill>
                <a:latin typeface="Calibri"/>
              </a:rPr>
              <a:t> = ω</a:t>
            </a:r>
            <a:r>
              <a:rPr lang="en-US" sz="1400" b="1" baseline="-25000">
                <a:solidFill>
                  <a:prstClr val="black"/>
                </a:solidFill>
                <a:latin typeface="Calibri"/>
              </a:rPr>
              <a:t>pi</a:t>
            </a:r>
            <a:r>
              <a:rPr lang="en-US" sz="1400" b="1">
                <a:solidFill>
                  <a:prstClr val="black"/>
                </a:solidFill>
                <a:latin typeface="Calibri"/>
              </a:rPr>
              <a:t> </a:t>
            </a:r>
            <a:r>
              <a:rPr lang="en-US" sz="1400" b="1">
                <a:solidFill>
                  <a:prstClr val="black"/>
                </a:solidFill>
                <a:latin typeface="Calibri"/>
                <a:sym typeface="Symbol"/>
              </a:rPr>
              <a:t></a:t>
            </a:r>
            <a:r>
              <a:rPr lang="en-US" sz="1400" b="1">
                <a:solidFill>
                  <a:prstClr val="black"/>
                </a:solidFill>
                <a:latin typeface="Calibri"/>
              </a:rPr>
              <a:t> nω</a:t>
            </a:r>
            <a:r>
              <a:rPr lang="en-US" sz="1400" b="1" baseline="-25000">
                <a:solidFill>
                  <a:prstClr val="black"/>
                </a:solidFill>
                <a:latin typeface="Calibri"/>
              </a:rPr>
              <a:t>ci</a:t>
            </a:r>
            <a:r>
              <a:rPr lang="en-US" sz="1400" b="1">
                <a:solidFill>
                  <a:prstClr val="black"/>
                </a:solidFill>
                <a:latin typeface="Calibri"/>
              </a:rPr>
              <a:t> +k</a:t>
            </a:r>
            <a:r>
              <a:rPr lang="en-US" sz="1400" b="1" baseline="-25000">
                <a:solidFill>
                  <a:prstClr val="black"/>
                </a:solidFill>
                <a:latin typeface="Calibri"/>
              </a:rPr>
              <a:t>B</a:t>
            </a:r>
            <a:r>
              <a:rPr lang="en-US" sz="1400" b="1">
                <a:solidFill>
                  <a:prstClr val="black"/>
                </a:solidFill>
                <a:latin typeface="Calibri"/>
              </a:rPr>
              <a:t>v</a:t>
            </a:r>
            <a:r>
              <a:rPr lang="en-US" sz="1400" b="1" baseline="-25000">
                <a:solidFill>
                  <a:prstClr val="black"/>
                </a:solidFill>
                <a:latin typeface="Calibri"/>
              </a:rPr>
              <a:t>B  </a:t>
            </a:r>
            <a:r>
              <a:rPr lang="en-US" sz="1400">
                <a:solidFill>
                  <a:prstClr val="black"/>
                </a:solidFill>
                <a:latin typeface="Calibri"/>
              </a:rPr>
              <a:t>Doppler-shifted to couple with spin </a:t>
            </a:r>
          </a:p>
          <a:p>
            <a:pPr defTabSz="914400"/>
            <a:endParaRPr lang="en-US" sz="1400">
              <a:solidFill>
                <a:prstClr val="black"/>
              </a:solidFill>
              <a:latin typeface="Calibri"/>
            </a:endParaRPr>
          </a:p>
          <a:p>
            <a:pPr defTabSz="914400"/>
            <a:r>
              <a:rPr lang="en-US" sz="1400">
                <a:solidFill>
                  <a:prstClr val="black"/>
                </a:solidFill>
                <a:latin typeface="Calibri"/>
              </a:rPr>
              <a:t>RF Bandwidth required ≥ </a:t>
            </a:r>
            <a:r>
              <a:rPr lang="en-US" sz="1400" b="1">
                <a:solidFill>
                  <a:prstClr val="black"/>
                </a:solidFill>
                <a:latin typeface="Calibri"/>
              </a:rPr>
              <a:t>[d</a:t>
            </a:r>
            <a:r>
              <a:rPr lang="en-US" sz="1400" b="1">
                <a:solidFill>
                  <a:prstClr val="black"/>
                </a:solidFill>
                <a:latin typeface="Calibri"/>
                <a:sym typeface="Symbol"/>
              </a:rPr>
              <a:t></a:t>
            </a:r>
            <a:r>
              <a:rPr lang="en-US" sz="1400" b="1" baseline="-25000">
                <a:solidFill>
                  <a:prstClr val="black"/>
                </a:solidFill>
                <a:latin typeface="Calibri"/>
                <a:sym typeface="Symbol"/>
              </a:rPr>
              <a:t>pi</a:t>
            </a:r>
            <a:r>
              <a:rPr lang="en-US" sz="1400" b="1">
                <a:solidFill>
                  <a:prstClr val="black"/>
                </a:solidFill>
                <a:latin typeface="Calibri"/>
                <a:sym typeface="Symbol"/>
              </a:rPr>
              <a:t>/dt]</a:t>
            </a:r>
            <a:r>
              <a:rPr lang="en-US" sz="1400" b="1" baseline="30000">
                <a:solidFill>
                  <a:prstClr val="black"/>
                </a:solidFill>
                <a:latin typeface="Calibri"/>
                <a:sym typeface="Symbol"/>
              </a:rPr>
              <a:t>1/2  </a:t>
            </a:r>
            <a:r>
              <a:rPr lang="en-US" sz="1400">
                <a:solidFill>
                  <a:prstClr val="black"/>
                </a:solidFill>
                <a:latin typeface="Calibri"/>
                <a:sym typeface="Symbol"/>
              </a:rPr>
              <a:t>to stay on resonance,           Depolarization rate </a:t>
            </a:r>
            <a:r>
              <a:rPr lang="en-US" sz="1400">
                <a:solidFill>
                  <a:prstClr val="black"/>
                </a:solidFill>
                <a:latin typeface="Calibri"/>
              </a:rPr>
              <a:t>≈ </a:t>
            </a:r>
            <a:endParaRPr lang="en-US" sz="1400">
              <a:solidFill>
                <a:prstClr val="black"/>
              </a:solidFill>
              <a:latin typeface="Calibri"/>
              <a:sym typeface="Symbol"/>
            </a:endParaRPr>
          </a:p>
          <a:p>
            <a:pPr defTabSz="914400"/>
            <a:endParaRPr lang="en-US" sz="1400">
              <a:solidFill>
                <a:prstClr val="black"/>
              </a:solidFill>
              <a:latin typeface="Calibri"/>
              <a:sym typeface="Symbol"/>
            </a:endParaRPr>
          </a:p>
          <a:p>
            <a:pPr defTabSz="914400"/>
            <a:r>
              <a:rPr lang="en-US" sz="1400">
                <a:solidFill>
                  <a:prstClr val="black"/>
                </a:solidFill>
                <a:latin typeface="Calibri"/>
                <a:sym typeface="Symbol"/>
              </a:rPr>
              <a:t>Fusion fuels (</a:t>
            </a:r>
            <a:r>
              <a:rPr lang="en-US" sz="1400" b="1">
                <a:solidFill>
                  <a:prstClr val="black"/>
                </a:solidFill>
                <a:latin typeface="Calibri"/>
                <a:sym typeface="Symbol"/>
              </a:rPr>
              <a:t>γ</a:t>
            </a:r>
            <a:r>
              <a:rPr lang="en-US" sz="1400" b="1" baseline="-25000">
                <a:solidFill>
                  <a:prstClr val="black"/>
                </a:solidFill>
                <a:latin typeface="Calibri"/>
                <a:sym typeface="Symbol"/>
              </a:rPr>
              <a:t>i</a:t>
            </a:r>
            <a:r>
              <a:rPr lang="en-US" sz="1400" b="1">
                <a:solidFill>
                  <a:prstClr val="black"/>
                </a:solidFill>
                <a:latin typeface="Calibri"/>
                <a:sym typeface="Symbol"/>
              </a:rPr>
              <a:t>=ω</a:t>
            </a:r>
            <a:r>
              <a:rPr lang="en-US" sz="1400" b="1" baseline="-25000">
                <a:solidFill>
                  <a:prstClr val="black"/>
                </a:solidFill>
                <a:latin typeface="Calibri"/>
                <a:sym typeface="Symbol"/>
              </a:rPr>
              <a:t>pi</a:t>
            </a:r>
            <a:r>
              <a:rPr lang="en-US" sz="1400" b="1">
                <a:solidFill>
                  <a:prstClr val="black"/>
                </a:solidFill>
                <a:latin typeface="Calibri"/>
                <a:sym typeface="Symbol"/>
              </a:rPr>
              <a:t>/2π , νi= ω</a:t>
            </a:r>
            <a:r>
              <a:rPr lang="en-US" sz="1400" b="1" baseline="-25000">
                <a:solidFill>
                  <a:prstClr val="black"/>
                </a:solidFill>
                <a:latin typeface="Calibri"/>
                <a:sym typeface="Symbol"/>
              </a:rPr>
              <a:t>ci</a:t>
            </a:r>
            <a:r>
              <a:rPr lang="en-US" sz="1400" b="1">
                <a:solidFill>
                  <a:prstClr val="black"/>
                </a:solidFill>
                <a:latin typeface="Calibri"/>
                <a:sym typeface="Symbol"/>
              </a:rPr>
              <a:t>/2π </a:t>
            </a:r>
            <a:r>
              <a:rPr lang="en-US" sz="1400">
                <a:solidFill>
                  <a:prstClr val="black"/>
                </a:solidFill>
                <a:latin typeface="Calibri"/>
                <a:sym typeface="Symbol"/>
              </a:rPr>
              <a:t>):</a:t>
            </a:r>
          </a:p>
          <a:p>
            <a:pPr defTabSz="914400"/>
            <a:r>
              <a:rPr lang="en-US" sz="1400" b="1">
                <a:solidFill>
                  <a:prstClr val="black"/>
                </a:solidFill>
                <a:latin typeface="Calibri"/>
              </a:rPr>
              <a:t>g</a:t>
            </a:r>
            <a:r>
              <a:rPr lang="en-US" sz="1400" b="1" baseline="-25000">
                <a:solidFill>
                  <a:prstClr val="black"/>
                </a:solidFill>
                <a:latin typeface="Calibri"/>
              </a:rPr>
              <a:t>D</a:t>
            </a:r>
            <a:r>
              <a:rPr lang="en-US" sz="1400" b="1">
                <a:solidFill>
                  <a:prstClr val="black"/>
                </a:solidFill>
                <a:latin typeface="Calibri"/>
              </a:rPr>
              <a:t> =  0.86	; </a:t>
            </a:r>
            <a:r>
              <a:rPr lang="en-US" sz="1400" b="1">
                <a:solidFill>
                  <a:prstClr val="black"/>
                </a:solidFill>
                <a:latin typeface="Calibri"/>
                <a:sym typeface="Symbol"/>
              </a:rPr>
              <a:t></a:t>
            </a:r>
            <a:r>
              <a:rPr lang="en-US" sz="1400" b="1" baseline="-25000">
                <a:solidFill>
                  <a:prstClr val="black"/>
                </a:solidFill>
                <a:latin typeface="Calibri"/>
              </a:rPr>
              <a:t>D </a:t>
            </a:r>
            <a:r>
              <a:rPr lang="en-US" sz="1400" b="1">
                <a:solidFill>
                  <a:prstClr val="black"/>
                </a:solidFill>
                <a:latin typeface="Calibri"/>
              </a:rPr>
              <a:t>=6.54 MHz/;       </a:t>
            </a:r>
            <a:r>
              <a:rPr lang="en-US" sz="1400" b="1">
                <a:solidFill>
                  <a:prstClr val="black"/>
                </a:solidFill>
                <a:latin typeface="Calibri"/>
                <a:sym typeface="Symbol"/>
              </a:rPr>
              <a:t></a:t>
            </a:r>
            <a:r>
              <a:rPr lang="en-US" sz="1400" b="1" baseline="-25000">
                <a:solidFill>
                  <a:prstClr val="black"/>
                </a:solidFill>
                <a:latin typeface="Calibri"/>
              </a:rPr>
              <a:t>D</a:t>
            </a:r>
            <a:r>
              <a:rPr lang="en-US" sz="1400" b="1">
                <a:solidFill>
                  <a:prstClr val="black"/>
                </a:solidFill>
                <a:latin typeface="Calibri"/>
              </a:rPr>
              <a:t> = 7.60 MHz/T;	     </a:t>
            </a:r>
            <a:r>
              <a:rPr lang="en-US" sz="1400" b="1">
                <a:solidFill>
                  <a:prstClr val="black"/>
                </a:solidFill>
                <a:latin typeface="Calibri"/>
                <a:sym typeface="Symbol"/>
              </a:rPr>
              <a:t></a:t>
            </a:r>
            <a:r>
              <a:rPr lang="en-US" sz="1400" b="1" u="sng">
                <a:solidFill>
                  <a:prstClr val="black"/>
                </a:solidFill>
                <a:latin typeface="Calibri"/>
              </a:rPr>
              <a:t>S</a:t>
            </a:r>
            <a:r>
              <a:rPr lang="en-US" sz="1400" b="1">
                <a:solidFill>
                  <a:prstClr val="black"/>
                </a:solidFill>
                <a:latin typeface="Calibri"/>
                <a:sym typeface="Symbol"/>
              </a:rPr>
              <a:t></a:t>
            </a:r>
            <a:r>
              <a:rPr lang="en-US" sz="1400" b="1">
                <a:solidFill>
                  <a:prstClr val="black"/>
                </a:solidFill>
                <a:latin typeface="Calibri"/>
              </a:rPr>
              <a:t>= 1 </a:t>
            </a:r>
            <a:r>
              <a:rPr lang="en-US" sz="1400">
                <a:solidFill>
                  <a:prstClr val="black"/>
                </a:solidFill>
                <a:latin typeface="Calibri"/>
              </a:rPr>
              <a:t>for deuterium</a:t>
            </a:r>
          </a:p>
          <a:p>
            <a:pPr defTabSz="914400"/>
            <a:r>
              <a:rPr lang="en-US" sz="1400" b="1">
                <a:solidFill>
                  <a:prstClr val="black"/>
                </a:solidFill>
                <a:latin typeface="Calibri"/>
              </a:rPr>
              <a:t>g</a:t>
            </a:r>
            <a:r>
              <a:rPr lang="en-US" sz="1400" b="1" baseline="-25000">
                <a:solidFill>
                  <a:prstClr val="black"/>
                </a:solidFill>
                <a:latin typeface="Calibri"/>
              </a:rPr>
              <a:t>T</a:t>
            </a:r>
            <a:r>
              <a:rPr lang="en-US" sz="1400" b="1">
                <a:solidFill>
                  <a:prstClr val="black"/>
                </a:solidFill>
                <a:latin typeface="Calibri"/>
              </a:rPr>
              <a:t> =  5.96 	; </a:t>
            </a:r>
            <a:r>
              <a:rPr lang="en-US" sz="1400" b="1">
                <a:solidFill>
                  <a:prstClr val="black"/>
                </a:solidFill>
                <a:latin typeface="Calibri"/>
                <a:sym typeface="Symbol"/>
              </a:rPr>
              <a:t></a:t>
            </a:r>
            <a:r>
              <a:rPr lang="en-US" sz="1400" b="1" baseline="-25000">
                <a:solidFill>
                  <a:prstClr val="black"/>
                </a:solidFill>
                <a:latin typeface="Calibri"/>
              </a:rPr>
              <a:t>T </a:t>
            </a:r>
            <a:r>
              <a:rPr lang="en-US" sz="1400" b="1">
                <a:solidFill>
                  <a:prstClr val="black"/>
                </a:solidFill>
                <a:latin typeface="Calibri"/>
              </a:rPr>
              <a:t>= 45.40 MHz/T;  </a:t>
            </a:r>
            <a:r>
              <a:rPr lang="en-US" sz="1400" b="1">
                <a:solidFill>
                  <a:prstClr val="black"/>
                </a:solidFill>
                <a:latin typeface="Calibri"/>
                <a:sym typeface="Symbol"/>
              </a:rPr>
              <a:t></a:t>
            </a:r>
            <a:r>
              <a:rPr lang="en-US" sz="1400" b="1" baseline="-25000">
                <a:solidFill>
                  <a:prstClr val="black"/>
                </a:solidFill>
                <a:latin typeface="Calibri"/>
              </a:rPr>
              <a:t>T</a:t>
            </a:r>
            <a:r>
              <a:rPr lang="en-US" sz="1400" b="1">
                <a:solidFill>
                  <a:prstClr val="black"/>
                </a:solidFill>
                <a:latin typeface="Calibri"/>
              </a:rPr>
              <a:t> = 5.08 MHz/T; 	     </a:t>
            </a:r>
            <a:r>
              <a:rPr lang="en-US" sz="1400" b="1">
                <a:solidFill>
                  <a:prstClr val="black"/>
                </a:solidFill>
                <a:latin typeface="Calibri"/>
                <a:sym typeface="Symbol"/>
              </a:rPr>
              <a:t></a:t>
            </a:r>
            <a:r>
              <a:rPr lang="en-US" sz="1400" b="1" u="sng">
                <a:solidFill>
                  <a:prstClr val="black"/>
                </a:solidFill>
                <a:latin typeface="Calibri"/>
              </a:rPr>
              <a:t>S</a:t>
            </a:r>
            <a:r>
              <a:rPr lang="en-US" sz="1400" b="1">
                <a:solidFill>
                  <a:prstClr val="black"/>
                </a:solidFill>
                <a:latin typeface="Calibri"/>
                <a:sym typeface="Symbol"/>
              </a:rPr>
              <a:t></a:t>
            </a:r>
            <a:r>
              <a:rPr lang="en-US" sz="1400" b="1">
                <a:solidFill>
                  <a:prstClr val="black"/>
                </a:solidFill>
                <a:latin typeface="Calibri"/>
              </a:rPr>
              <a:t>= 1/2  </a:t>
            </a:r>
            <a:r>
              <a:rPr lang="en-US" sz="1400">
                <a:solidFill>
                  <a:prstClr val="black"/>
                </a:solidFill>
                <a:latin typeface="Calibri"/>
              </a:rPr>
              <a:t>for tritium</a:t>
            </a:r>
          </a:p>
          <a:p>
            <a:pPr defTabSz="914400"/>
            <a:r>
              <a:rPr lang="en-US" sz="1400" b="1">
                <a:solidFill>
                  <a:prstClr val="black"/>
                </a:solidFill>
                <a:latin typeface="Calibri"/>
              </a:rPr>
              <a:t>g</a:t>
            </a:r>
            <a:r>
              <a:rPr lang="en-US" sz="1400" b="1" baseline="-25000">
                <a:solidFill>
                  <a:prstClr val="black"/>
                </a:solidFill>
                <a:latin typeface="Calibri"/>
              </a:rPr>
              <a:t>He3</a:t>
            </a:r>
            <a:r>
              <a:rPr lang="en-US" sz="1400" b="1">
                <a:solidFill>
                  <a:prstClr val="black"/>
                </a:solidFill>
                <a:latin typeface="Calibri"/>
              </a:rPr>
              <a:t> = - 4.26	;</a:t>
            </a:r>
            <a:r>
              <a:rPr lang="en-US" sz="1400" b="1" baseline="-25000">
                <a:solidFill>
                  <a:prstClr val="black"/>
                </a:solidFill>
                <a:latin typeface="Calibri"/>
              </a:rPr>
              <a:t> </a:t>
            </a:r>
            <a:r>
              <a:rPr lang="en-US" sz="1400" b="1">
                <a:solidFill>
                  <a:prstClr val="black"/>
                </a:solidFill>
                <a:latin typeface="Calibri"/>
                <a:sym typeface="Symbol"/>
              </a:rPr>
              <a:t></a:t>
            </a:r>
            <a:r>
              <a:rPr lang="en-US" sz="1400" b="1" baseline="-25000">
                <a:solidFill>
                  <a:prstClr val="black"/>
                </a:solidFill>
                <a:latin typeface="Calibri"/>
              </a:rPr>
              <a:t>He </a:t>
            </a:r>
            <a:r>
              <a:rPr lang="en-US" sz="1400" b="1">
                <a:solidFill>
                  <a:prstClr val="black"/>
                </a:solidFill>
                <a:latin typeface="Calibri"/>
              </a:rPr>
              <a:t>= 32.43 MHz/T; </a:t>
            </a:r>
            <a:r>
              <a:rPr lang="en-US" sz="1400" b="1">
                <a:solidFill>
                  <a:prstClr val="black"/>
                </a:solidFill>
                <a:latin typeface="Calibri"/>
                <a:sym typeface="Symbol"/>
              </a:rPr>
              <a:t></a:t>
            </a:r>
            <a:r>
              <a:rPr lang="en-US" sz="1400" b="1" baseline="-25000">
                <a:solidFill>
                  <a:prstClr val="black"/>
                </a:solidFill>
                <a:latin typeface="Calibri"/>
              </a:rPr>
              <a:t>He</a:t>
            </a:r>
            <a:r>
              <a:rPr lang="en-US" sz="1400" b="1">
                <a:solidFill>
                  <a:prstClr val="black"/>
                </a:solidFill>
                <a:latin typeface="Calibri"/>
              </a:rPr>
              <a:t> = 10.12 MHz/T;  </a:t>
            </a:r>
            <a:r>
              <a:rPr lang="en-US" sz="1400" b="1">
                <a:solidFill>
                  <a:prstClr val="black"/>
                </a:solidFill>
                <a:latin typeface="Calibri"/>
                <a:sym typeface="Symbol"/>
              </a:rPr>
              <a:t></a:t>
            </a:r>
            <a:r>
              <a:rPr lang="en-US" sz="1400" b="1" u="sng">
                <a:solidFill>
                  <a:prstClr val="black"/>
                </a:solidFill>
                <a:latin typeface="Calibri"/>
              </a:rPr>
              <a:t>S</a:t>
            </a:r>
            <a:r>
              <a:rPr lang="en-US" sz="1400" b="1">
                <a:solidFill>
                  <a:prstClr val="black"/>
                </a:solidFill>
                <a:latin typeface="Calibri"/>
                <a:sym typeface="Symbol"/>
              </a:rPr>
              <a:t></a:t>
            </a:r>
            <a:r>
              <a:rPr lang="en-US" sz="1400" b="1">
                <a:solidFill>
                  <a:prstClr val="black"/>
                </a:solidFill>
                <a:latin typeface="Calibri"/>
              </a:rPr>
              <a:t>= 1/2 </a:t>
            </a:r>
            <a:r>
              <a:rPr lang="en-US" sz="1400">
                <a:solidFill>
                  <a:prstClr val="black"/>
                </a:solidFill>
                <a:latin typeface="Calibri"/>
              </a:rPr>
              <a:t>for </a:t>
            </a:r>
            <a:r>
              <a:rPr lang="en-US" sz="1400" baseline="30000">
                <a:solidFill>
                  <a:prstClr val="black"/>
                </a:solidFill>
                <a:latin typeface="Calibri"/>
              </a:rPr>
              <a:t>3</a:t>
            </a:r>
            <a:r>
              <a:rPr lang="en-US" sz="1400">
                <a:solidFill>
                  <a:prstClr val="black"/>
                </a:solidFill>
                <a:latin typeface="Calibri"/>
              </a:rPr>
              <a:t>He</a:t>
            </a:r>
          </a:p>
          <a:p>
            <a:pPr defTabSz="914400"/>
            <a:endParaRPr lang="en-US" sz="1400">
              <a:solidFill>
                <a:prstClr val="black"/>
              </a:solidFill>
              <a:latin typeface="Calibri"/>
            </a:endParaRPr>
          </a:p>
          <a:p>
            <a:pPr defTabSz="914400"/>
            <a:r>
              <a:rPr lang="en-US" sz="1400" b="1">
                <a:solidFill>
                  <a:prstClr val="black"/>
                </a:solidFill>
                <a:latin typeface="Calibri"/>
              </a:rPr>
              <a:t>IGNITOR</a:t>
            </a:r>
            <a:r>
              <a:rPr lang="en-US" sz="1400">
                <a:solidFill>
                  <a:prstClr val="black"/>
                </a:solidFill>
                <a:latin typeface="Calibri"/>
              </a:rPr>
              <a:t>: Two proposed RF frequencies  95 MhZ for 9&lt;B</a:t>
            </a:r>
            <a:r>
              <a:rPr lang="en-US" sz="1400" baseline="-25000">
                <a:solidFill>
                  <a:prstClr val="black"/>
                </a:solidFill>
                <a:latin typeface="Calibri"/>
              </a:rPr>
              <a:t>0</a:t>
            </a:r>
            <a:r>
              <a:rPr lang="en-US" sz="1400">
                <a:solidFill>
                  <a:prstClr val="black"/>
                </a:solidFill>
                <a:latin typeface="Calibri"/>
              </a:rPr>
              <a:t>&lt;11 T , 115 MHz for 11&lt;B</a:t>
            </a:r>
            <a:r>
              <a:rPr lang="en-US" sz="1400" baseline="-25000">
                <a:solidFill>
                  <a:prstClr val="black"/>
                </a:solidFill>
                <a:latin typeface="Calibri"/>
              </a:rPr>
              <a:t>0</a:t>
            </a:r>
            <a:r>
              <a:rPr lang="en-US" sz="1400">
                <a:solidFill>
                  <a:prstClr val="black"/>
                </a:solidFill>
                <a:latin typeface="Calibri"/>
              </a:rPr>
              <a:t>&lt;13 T  (Cardinali, ENEA)</a:t>
            </a:r>
          </a:p>
          <a:p>
            <a:pPr defTabSz="914400"/>
            <a:r>
              <a:rPr lang="en-US" sz="1400" b="1">
                <a:solidFill>
                  <a:prstClr val="black"/>
                </a:solidFill>
                <a:latin typeface="Calibri"/>
              </a:rPr>
              <a:t>Deuterium</a:t>
            </a:r>
            <a:r>
              <a:rPr lang="en-US" sz="1400">
                <a:solidFill>
                  <a:prstClr val="black"/>
                </a:solidFill>
                <a:latin typeface="Calibri"/>
              </a:rPr>
              <a:t>: giration and precession frequencies quite near due to the </a:t>
            </a:r>
            <a:r>
              <a:rPr lang="en-US" sz="1400" b="1">
                <a:solidFill>
                  <a:prstClr val="black"/>
                </a:solidFill>
                <a:latin typeface="Calibri"/>
              </a:rPr>
              <a:t>g</a:t>
            </a:r>
            <a:r>
              <a:rPr lang="en-US" sz="1400" b="1" baseline="-25000">
                <a:solidFill>
                  <a:prstClr val="black"/>
                </a:solidFill>
                <a:latin typeface="Calibri"/>
              </a:rPr>
              <a:t>D</a:t>
            </a:r>
            <a:r>
              <a:rPr lang="en-US" sz="1400" b="1">
                <a:solidFill>
                  <a:prstClr val="black"/>
                </a:solidFill>
                <a:latin typeface="Calibri"/>
              </a:rPr>
              <a:t> =  0.86</a:t>
            </a:r>
          </a:p>
          <a:p>
            <a:pPr defTabSz="914400"/>
            <a:r>
              <a:rPr lang="en-US" sz="1400">
                <a:solidFill>
                  <a:prstClr val="black"/>
                </a:solidFill>
                <a:latin typeface="Calibri"/>
              </a:rPr>
              <a:t>Position of resonant layer (norm. plasma radius units): x=-0.29 1</a:t>
            </a:r>
            <a:r>
              <a:rPr lang="en-US" sz="1400" baseline="30000">
                <a:solidFill>
                  <a:prstClr val="black"/>
                </a:solidFill>
                <a:latin typeface="Calibri"/>
              </a:rPr>
              <a:t>st</a:t>
            </a:r>
            <a:r>
              <a:rPr lang="en-US" sz="1400">
                <a:solidFill>
                  <a:prstClr val="black"/>
                </a:solidFill>
                <a:latin typeface="Calibri"/>
              </a:rPr>
              <a:t> harmonic</a:t>
            </a:r>
          </a:p>
          <a:p>
            <a:pPr defTabSz="914400"/>
            <a:r>
              <a:rPr lang="en-US" sz="1400">
                <a:solidFill>
                  <a:prstClr val="black"/>
                </a:solidFill>
                <a:latin typeface="Calibri"/>
              </a:rPr>
              <a:t>Critical range 59 – 85 MHz for n=0, 127 – 184 MHz for n=1</a:t>
            </a:r>
          </a:p>
          <a:p>
            <a:pPr defTabSz="914400"/>
            <a:r>
              <a:rPr lang="en-US" sz="1400" b="1">
                <a:solidFill>
                  <a:prstClr val="black"/>
                </a:solidFill>
                <a:latin typeface="Calibri"/>
              </a:rPr>
              <a:t>Tritium: </a:t>
            </a:r>
            <a:r>
              <a:rPr lang="en-US" sz="1400">
                <a:solidFill>
                  <a:prstClr val="black"/>
                </a:solidFill>
                <a:latin typeface="Calibri"/>
                <a:sym typeface="Symbol"/>
              </a:rPr>
              <a:t></a:t>
            </a:r>
            <a:r>
              <a:rPr lang="en-US" sz="1400" baseline="-25000">
                <a:solidFill>
                  <a:prstClr val="black"/>
                </a:solidFill>
                <a:latin typeface="Calibri"/>
              </a:rPr>
              <a:t>T </a:t>
            </a:r>
            <a:r>
              <a:rPr lang="en-US" sz="1400">
                <a:solidFill>
                  <a:prstClr val="black"/>
                </a:solidFill>
                <a:latin typeface="Calibri"/>
              </a:rPr>
              <a:t>/</a:t>
            </a:r>
            <a:r>
              <a:rPr lang="en-US" sz="1400">
                <a:solidFill>
                  <a:prstClr val="black"/>
                </a:solidFill>
                <a:latin typeface="Calibri"/>
                <a:sym typeface="Symbol"/>
              </a:rPr>
              <a:t></a:t>
            </a:r>
            <a:r>
              <a:rPr lang="en-US" sz="1400" baseline="-25000">
                <a:solidFill>
                  <a:prstClr val="black"/>
                </a:solidFill>
                <a:latin typeface="Calibri"/>
              </a:rPr>
              <a:t>T</a:t>
            </a:r>
            <a:r>
              <a:rPr lang="en-US" sz="1400">
                <a:solidFill>
                  <a:prstClr val="black"/>
                </a:solidFill>
                <a:latin typeface="Calibri"/>
              </a:rPr>
              <a:t> ≈ 9 </a:t>
            </a:r>
            <a:r>
              <a:rPr lang="en-US" sz="1400">
                <a:solidFill>
                  <a:prstClr val="black"/>
                </a:solidFill>
                <a:latin typeface="Wingdings"/>
                <a:ea typeface="Wingdings"/>
                <a:cs typeface="Wingdings"/>
                <a:sym typeface="Wingdings"/>
              </a:rPr>
              <a:t></a:t>
            </a:r>
            <a:r>
              <a:rPr lang="en-US" sz="1400">
                <a:solidFill>
                  <a:prstClr val="black"/>
                </a:solidFill>
                <a:latin typeface="Calibri"/>
                <a:sym typeface="Wingdings"/>
              </a:rPr>
              <a:t> RF frequency = 590 MHz at 13 T</a:t>
            </a:r>
            <a:r>
              <a:rPr lang="en-US" sz="1400" b="1" i="1">
                <a:solidFill>
                  <a:prstClr val="black"/>
                </a:solidFill>
                <a:latin typeface="Calibri"/>
              </a:rPr>
              <a:t>, </a:t>
            </a:r>
            <a:r>
              <a:rPr lang="en-US" sz="1400">
                <a:solidFill>
                  <a:prstClr val="black"/>
                </a:solidFill>
                <a:latin typeface="Calibri"/>
              </a:rPr>
              <a:t>coupling </a:t>
            </a:r>
            <a:r>
              <a:rPr lang="en-US" sz="1400" b="1" i="1">
                <a:solidFill>
                  <a:prstClr val="black"/>
                </a:solidFill>
                <a:latin typeface="Calibri"/>
              </a:rPr>
              <a:t> </a:t>
            </a:r>
            <a:r>
              <a:rPr lang="en-US" sz="1400">
                <a:solidFill>
                  <a:prstClr val="black"/>
                </a:solidFill>
                <a:latin typeface="Calibri"/>
                <a:sym typeface="Symbol"/>
              </a:rPr>
              <a:t> </a:t>
            </a:r>
            <a:r>
              <a:rPr lang="en-US" sz="1400" i="1">
                <a:solidFill>
                  <a:prstClr val="black"/>
                </a:solidFill>
                <a:latin typeface="Calibri"/>
                <a:sym typeface="Symbol"/>
              </a:rPr>
              <a:t>J</a:t>
            </a:r>
            <a:r>
              <a:rPr lang="en-US" sz="1400" i="1" baseline="-25000">
                <a:solidFill>
                  <a:prstClr val="black"/>
                </a:solidFill>
                <a:latin typeface="Calibri"/>
                <a:sym typeface="Symbol"/>
              </a:rPr>
              <a:t>n</a:t>
            </a:r>
            <a:r>
              <a:rPr lang="en-US" sz="1400" i="1" baseline="30000">
                <a:solidFill>
                  <a:prstClr val="black"/>
                </a:solidFill>
                <a:latin typeface="Calibri"/>
                <a:sym typeface="Symbol"/>
              </a:rPr>
              <a:t>2</a:t>
            </a:r>
            <a:r>
              <a:rPr lang="en-US" sz="1400" i="1">
                <a:solidFill>
                  <a:prstClr val="black"/>
                </a:solidFill>
                <a:latin typeface="Calibri"/>
                <a:sym typeface="Symbol"/>
              </a:rPr>
              <a:t>(k</a:t>
            </a:r>
            <a:r>
              <a:rPr lang="en-US" sz="1400" i="1" baseline="-25000">
                <a:solidFill>
                  <a:prstClr val="black"/>
                </a:solidFill>
                <a:latin typeface="Calibri"/>
                <a:sym typeface="Symbol"/>
              </a:rPr>
              <a:t></a:t>
            </a:r>
            <a:r>
              <a:rPr lang="en-US" sz="1400" i="1">
                <a:solidFill>
                  <a:prstClr val="black"/>
                </a:solidFill>
                <a:latin typeface="Calibri"/>
                <a:sym typeface="Symbol"/>
              </a:rPr>
              <a:t>v</a:t>
            </a:r>
            <a:r>
              <a:rPr lang="en-US" sz="1400" i="1" baseline="-25000">
                <a:solidFill>
                  <a:prstClr val="black"/>
                </a:solidFill>
                <a:latin typeface="Calibri"/>
                <a:sym typeface="Symbol"/>
              </a:rPr>
              <a:t></a:t>
            </a:r>
            <a:r>
              <a:rPr lang="en-US" sz="1400" i="1">
                <a:solidFill>
                  <a:prstClr val="black"/>
                </a:solidFill>
                <a:latin typeface="Calibri"/>
                <a:sym typeface="Symbol"/>
              </a:rPr>
              <a:t>/ ω</a:t>
            </a:r>
            <a:r>
              <a:rPr lang="en-US" sz="1400" i="1" baseline="-25000">
                <a:solidFill>
                  <a:prstClr val="black"/>
                </a:solidFill>
                <a:latin typeface="Calibri"/>
                <a:sym typeface="Symbol"/>
              </a:rPr>
              <a:t>c</a:t>
            </a:r>
            <a:r>
              <a:rPr lang="en-US" sz="1400" i="1">
                <a:solidFill>
                  <a:prstClr val="black"/>
                </a:solidFill>
                <a:latin typeface="Calibri"/>
                <a:sym typeface="Symbol"/>
              </a:rPr>
              <a:t>) ≈ z</a:t>
            </a:r>
            <a:r>
              <a:rPr lang="en-US" sz="1400" i="1" baseline="30000">
                <a:solidFill>
                  <a:prstClr val="black"/>
                </a:solidFill>
                <a:latin typeface="Calibri"/>
                <a:sym typeface="Symbol"/>
              </a:rPr>
              <a:t>n</a:t>
            </a:r>
            <a:r>
              <a:rPr lang="en-US" sz="1400" i="1">
                <a:solidFill>
                  <a:prstClr val="black"/>
                </a:solidFill>
                <a:latin typeface="Calibri"/>
                <a:sym typeface="Symbol"/>
              </a:rPr>
              <a:t>/(2</a:t>
            </a:r>
            <a:r>
              <a:rPr lang="en-US" sz="1400" i="1" baseline="30000">
                <a:solidFill>
                  <a:prstClr val="black"/>
                </a:solidFill>
                <a:latin typeface="Calibri"/>
                <a:sym typeface="Symbol"/>
              </a:rPr>
              <a:t>n</a:t>
            </a:r>
            <a:r>
              <a:rPr lang="en-US" sz="1400" i="1">
                <a:solidFill>
                  <a:prstClr val="black"/>
                </a:solidFill>
                <a:latin typeface="Calibri"/>
                <a:sym typeface="Symbol"/>
              </a:rPr>
              <a:t>n!),</a:t>
            </a:r>
          </a:p>
          <a:p>
            <a:pPr defTabSz="914400"/>
            <a:r>
              <a:rPr lang="en-US" sz="1400">
                <a:solidFill>
                  <a:prstClr val="black"/>
                </a:solidFill>
                <a:latin typeface="Calibri"/>
              </a:rPr>
              <a:t>higher harmonics suppressed for small z </a:t>
            </a:r>
            <a:endParaRPr lang="en-US" sz="1400" baseline="-25000">
              <a:solidFill>
                <a:prstClr val="black"/>
              </a:solidFill>
              <a:latin typeface="Calibri"/>
              <a:sym typeface="Symbol"/>
            </a:endParaRPr>
          </a:p>
          <a:p>
            <a:pPr defTabSz="914400"/>
            <a:r>
              <a:rPr lang="en-US" sz="1400" b="1">
                <a:solidFill>
                  <a:prstClr val="black"/>
                </a:solidFill>
                <a:latin typeface="Calibri"/>
              </a:rPr>
              <a:t>Helium-3: </a:t>
            </a:r>
            <a:r>
              <a:rPr lang="en-US" sz="1400">
                <a:solidFill>
                  <a:prstClr val="black"/>
                </a:solidFill>
                <a:latin typeface="Calibri"/>
                <a:sym typeface="Symbol"/>
              </a:rPr>
              <a:t></a:t>
            </a:r>
            <a:r>
              <a:rPr lang="en-US" sz="1400" baseline="-25000">
                <a:solidFill>
                  <a:prstClr val="black"/>
                </a:solidFill>
                <a:latin typeface="Calibri"/>
                <a:sym typeface="Symbol"/>
              </a:rPr>
              <a:t>He</a:t>
            </a:r>
            <a:r>
              <a:rPr lang="en-US" sz="1400" baseline="-25000">
                <a:solidFill>
                  <a:prstClr val="black"/>
                </a:solidFill>
                <a:latin typeface="Calibri"/>
              </a:rPr>
              <a:t> </a:t>
            </a:r>
            <a:r>
              <a:rPr lang="en-US" sz="1400">
                <a:solidFill>
                  <a:prstClr val="black"/>
                </a:solidFill>
                <a:latin typeface="Calibri"/>
              </a:rPr>
              <a:t>/</a:t>
            </a:r>
            <a:r>
              <a:rPr lang="en-US" sz="1400">
                <a:solidFill>
                  <a:prstClr val="black"/>
                </a:solidFill>
                <a:latin typeface="Calibri"/>
                <a:sym typeface="Symbol"/>
              </a:rPr>
              <a:t></a:t>
            </a:r>
            <a:r>
              <a:rPr lang="en-US" sz="1400" baseline="-25000">
                <a:solidFill>
                  <a:prstClr val="black"/>
                </a:solidFill>
                <a:latin typeface="Calibri"/>
                <a:sym typeface="Symbol"/>
              </a:rPr>
              <a:t>He</a:t>
            </a:r>
            <a:r>
              <a:rPr lang="en-US" sz="1400">
                <a:solidFill>
                  <a:prstClr val="black"/>
                </a:solidFill>
                <a:latin typeface="Calibri"/>
              </a:rPr>
              <a:t> ≈ 3.2 </a:t>
            </a:r>
            <a:r>
              <a:rPr lang="en-US" sz="1400">
                <a:solidFill>
                  <a:prstClr val="black"/>
                </a:solidFill>
                <a:latin typeface="Wingdings"/>
                <a:ea typeface="Wingdings"/>
                <a:cs typeface="Wingdings"/>
                <a:sym typeface="Wingdings"/>
              </a:rPr>
              <a:t></a:t>
            </a:r>
            <a:r>
              <a:rPr lang="en-US" sz="1400">
                <a:solidFill>
                  <a:prstClr val="black"/>
                </a:solidFill>
                <a:latin typeface="Calibri"/>
                <a:sym typeface="Wingdings"/>
              </a:rPr>
              <a:t>RF frequency = 421 MHz and  </a:t>
            </a:r>
            <a:r>
              <a:rPr lang="en-US" sz="1400">
                <a:solidFill>
                  <a:prstClr val="black"/>
                </a:solidFill>
                <a:latin typeface="Calibri"/>
              </a:rPr>
              <a:t>critical range 72 – 105 MHz for n =-4</a:t>
            </a:r>
          </a:p>
          <a:p>
            <a:pPr defTabSz="914400"/>
            <a:r>
              <a:rPr lang="en-US" sz="1400">
                <a:solidFill>
                  <a:prstClr val="black"/>
                </a:solidFill>
                <a:latin typeface="Calibri"/>
              </a:rPr>
              <a:t>For neither D-T nor D-</a:t>
            </a:r>
            <a:r>
              <a:rPr lang="en-US" sz="1400" baseline="30000">
                <a:solidFill>
                  <a:prstClr val="black"/>
                </a:solidFill>
                <a:latin typeface="Calibri"/>
              </a:rPr>
              <a:t>3</a:t>
            </a:r>
            <a:r>
              <a:rPr lang="en-US" sz="1400">
                <a:solidFill>
                  <a:prstClr val="black"/>
                </a:solidFill>
                <a:latin typeface="Calibri"/>
              </a:rPr>
              <a:t>He plasma polarization is likely to interact with ICRH</a:t>
            </a:r>
          </a:p>
        </p:txBody>
      </p:sp>
      <p:pic>
        <p:nvPicPr>
          <p:cNvPr id="8" name="Picture 7"/>
          <p:cNvPicPr>
            <a:picLocks noChangeAspect="1"/>
          </p:cNvPicPr>
          <p:nvPr/>
        </p:nvPicPr>
        <p:blipFill rotWithShape="1">
          <a:blip r:embed="rId3"/>
          <a:srcRect l="29335" r="26673"/>
          <a:stretch/>
        </p:blipFill>
        <p:spPr>
          <a:xfrm>
            <a:off x="5876459" y="4766980"/>
            <a:ext cx="2430000" cy="381000"/>
          </a:xfrm>
          <a:prstGeom prst="rect">
            <a:avLst/>
          </a:prstGeom>
        </p:spPr>
      </p:pic>
      <p:pic>
        <p:nvPicPr>
          <p:cNvPr id="4" name="Picture 3"/>
          <p:cNvPicPr>
            <a:picLocks noChangeAspect="1"/>
          </p:cNvPicPr>
          <p:nvPr/>
        </p:nvPicPr>
        <p:blipFill rotWithShape="1">
          <a:blip r:embed="rId4"/>
          <a:srcRect l="25451" r="26648"/>
          <a:stretch/>
        </p:blipFill>
        <p:spPr>
          <a:xfrm>
            <a:off x="6126924" y="2713567"/>
            <a:ext cx="2442462" cy="787400"/>
          </a:xfrm>
          <a:prstGeom prst="rect">
            <a:avLst/>
          </a:prstGeom>
        </p:spPr>
      </p:pic>
      <p:sp>
        <p:nvSpPr>
          <p:cNvPr id="3" name="Footer Placeholder 2"/>
          <p:cNvSpPr>
            <a:spLocks noGrp="1"/>
          </p:cNvSpPr>
          <p:nvPr>
            <p:ph type="ftr" sz="quarter" idx="11"/>
          </p:nvPr>
        </p:nvSpPr>
        <p:spPr/>
        <p:txBody>
          <a:bodyPr/>
          <a:lstStyle/>
          <a:p>
            <a:r>
              <a:rPr lang="en-US">
                <a:solidFill>
                  <a:prstClr val="white">
                    <a:lumMod val="65000"/>
                  </a:prstClr>
                </a:solidFill>
                <a:latin typeface="Calibri"/>
              </a:rPr>
              <a:t>Sergio Bartalucci LNF-INFN e UNISRITA</a:t>
            </a:r>
          </a:p>
        </p:txBody>
      </p:sp>
      <p:sp>
        <p:nvSpPr>
          <p:cNvPr id="6" name="Slide Number Placeholder 5"/>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19</a:t>
            </a:fld>
            <a:endParaRPr lang="en-US">
              <a:solidFill>
                <a:prstClr val="black">
                  <a:lumMod val="85000"/>
                  <a:lumOff val="15000"/>
                </a:prstClr>
              </a:solidFill>
              <a:latin typeface="Calibri"/>
            </a:endParaRPr>
          </a:p>
        </p:txBody>
      </p:sp>
      <p:sp>
        <p:nvSpPr>
          <p:cNvPr id="7" name="Date Placeholder 6"/>
          <p:cNvSpPr>
            <a:spLocks noGrp="1"/>
          </p:cNvSpPr>
          <p:nvPr>
            <p:ph type="dt" sz="half" idx="10"/>
          </p:nvPr>
        </p:nvSpPr>
        <p:spPr/>
        <p:txBody>
          <a:bodyPr/>
          <a:lstStyle/>
          <a:p>
            <a:fld id="{DE7DCE06-7F29-5646-B160-8C23D9E4D518}" type="datetime2">
              <a:t>Tuesday, October 17, 17</a:t>
            </a:fld>
            <a:endParaRPr lang="en-US">
              <a:solidFill>
                <a:prstClr val="white">
                  <a:lumMod val="65000"/>
                </a:prstClr>
              </a:solidFill>
              <a:latin typeface="Calibri"/>
            </a:endParaRPr>
          </a:p>
        </p:txBody>
      </p:sp>
    </p:spTree>
    <p:extLst>
      <p:ext uri="{BB962C8B-B14F-4D97-AF65-F5344CB8AC3E}">
        <p14:creationId xmlns:p14="http://schemas.microsoft.com/office/powerpoint/2010/main" val="16522351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solidFill>
                  <a:prstClr val="white">
                    <a:lumMod val="65000"/>
                  </a:prstClr>
                </a:solidFill>
                <a:latin typeface="Calibri"/>
              </a:rPr>
              <a:t>Sergio Bartalucci LNF-INFN e UNISRITA</a:t>
            </a:r>
          </a:p>
        </p:txBody>
      </p:sp>
      <p:sp>
        <p:nvSpPr>
          <p:cNvPr id="5" name="Slide Number Placeholder 4"/>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2</a:t>
            </a:fld>
            <a:endParaRPr lang="en-US">
              <a:solidFill>
                <a:prstClr val="black">
                  <a:lumMod val="85000"/>
                  <a:lumOff val="15000"/>
                </a:prstClr>
              </a:solidFill>
              <a:latin typeface="Calibri"/>
            </a:endParaRPr>
          </a:p>
        </p:txBody>
      </p:sp>
      <p:sp>
        <p:nvSpPr>
          <p:cNvPr id="6" name="Date Placeholder 5"/>
          <p:cNvSpPr>
            <a:spLocks noGrp="1"/>
          </p:cNvSpPr>
          <p:nvPr>
            <p:ph type="dt" sz="half" idx="10"/>
          </p:nvPr>
        </p:nvSpPr>
        <p:spPr/>
        <p:txBody>
          <a:bodyPr/>
          <a:lstStyle/>
          <a:p>
            <a:fld id="{3A1D1E71-CCEC-8B4D-804F-72C5047038B4}" type="datetime2">
              <a:t>Tuesday, October 17, 17</a:t>
            </a:fld>
            <a:endParaRPr lang="en-US">
              <a:solidFill>
                <a:prstClr val="white">
                  <a:lumMod val="65000"/>
                </a:prstClr>
              </a:solidFill>
              <a:latin typeface="Calibri"/>
            </a:endParaRPr>
          </a:p>
        </p:txBody>
      </p:sp>
      <p:pic>
        <p:nvPicPr>
          <p:cNvPr id="9" name="Picture 8"/>
          <p:cNvPicPr>
            <a:picLocks noChangeAspect="1"/>
          </p:cNvPicPr>
          <p:nvPr/>
        </p:nvPicPr>
        <p:blipFill>
          <a:blip r:embed="rId3"/>
          <a:stretch>
            <a:fillRect/>
          </a:stretch>
        </p:blipFill>
        <p:spPr>
          <a:xfrm>
            <a:off x="693053" y="4522028"/>
            <a:ext cx="3581400" cy="1751772"/>
          </a:xfrm>
          <a:prstGeom prst="rect">
            <a:avLst/>
          </a:prstGeom>
        </p:spPr>
      </p:pic>
      <p:pic>
        <p:nvPicPr>
          <p:cNvPr id="10" name="Picture 9"/>
          <p:cNvPicPr>
            <a:picLocks noChangeAspect="1"/>
          </p:cNvPicPr>
          <p:nvPr/>
        </p:nvPicPr>
        <p:blipFill>
          <a:blip r:embed="rId4"/>
          <a:stretch>
            <a:fillRect/>
          </a:stretch>
        </p:blipFill>
        <p:spPr>
          <a:xfrm>
            <a:off x="5228077" y="4559300"/>
            <a:ext cx="3662795" cy="1714500"/>
          </a:xfrm>
          <a:prstGeom prst="rect">
            <a:avLst/>
          </a:prstGeom>
        </p:spPr>
      </p:pic>
      <p:pic>
        <p:nvPicPr>
          <p:cNvPr id="11" name="Picture 10"/>
          <p:cNvPicPr>
            <a:picLocks noChangeAspect="1"/>
          </p:cNvPicPr>
          <p:nvPr/>
        </p:nvPicPr>
        <p:blipFill>
          <a:blip r:embed="rId5"/>
          <a:stretch>
            <a:fillRect/>
          </a:stretch>
        </p:blipFill>
        <p:spPr>
          <a:xfrm>
            <a:off x="5486400" y="2114934"/>
            <a:ext cx="3370592" cy="2226947"/>
          </a:xfrm>
          <a:prstGeom prst="rect">
            <a:avLst/>
          </a:prstGeom>
        </p:spPr>
      </p:pic>
      <p:pic>
        <p:nvPicPr>
          <p:cNvPr id="12" name="Picture 11"/>
          <p:cNvPicPr>
            <a:picLocks noChangeAspect="1"/>
          </p:cNvPicPr>
          <p:nvPr/>
        </p:nvPicPr>
        <p:blipFill>
          <a:blip r:embed="rId6"/>
          <a:stretch>
            <a:fillRect/>
          </a:stretch>
        </p:blipFill>
        <p:spPr>
          <a:xfrm>
            <a:off x="586006" y="2043695"/>
            <a:ext cx="3688447" cy="2298186"/>
          </a:xfrm>
          <a:prstGeom prst="rect">
            <a:avLst/>
          </a:prstGeom>
        </p:spPr>
      </p:pic>
      <p:sp>
        <p:nvSpPr>
          <p:cNvPr id="13" name="TextBox 12"/>
          <p:cNvSpPr txBox="1"/>
          <p:nvPr/>
        </p:nvSpPr>
        <p:spPr>
          <a:xfrm>
            <a:off x="527564" y="1763570"/>
            <a:ext cx="8148484" cy="338554"/>
          </a:xfrm>
          <a:prstGeom prst="rect">
            <a:avLst/>
          </a:prstGeom>
          <a:noFill/>
        </p:spPr>
        <p:txBody>
          <a:bodyPr wrap="none" rtlCol="0">
            <a:spAutoFit/>
          </a:bodyPr>
          <a:lstStyle/>
          <a:p>
            <a:r>
              <a:rPr lang="en-US" sz="1600"/>
              <a:t>Esperimento di Stern-Gerlach (1922): scoperta della quantizzazione del movimento rotatorio</a:t>
            </a:r>
          </a:p>
        </p:txBody>
      </p:sp>
      <p:sp>
        <p:nvSpPr>
          <p:cNvPr id="3" name="TextBox 2"/>
          <p:cNvSpPr txBox="1"/>
          <p:nvPr/>
        </p:nvSpPr>
        <p:spPr>
          <a:xfrm>
            <a:off x="708127" y="734367"/>
            <a:ext cx="7350840" cy="461665"/>
          </a:xfrm>
          <a:prstGeom prst="rect">
            <a:avLst/>
          </a:prstGeom>
          <a:noFill/>
        </p:spPr>
        <p:txBody>
          <a:bodyPr wrap="none" rtlCol="0">
            <a:spAutoFit/>
          </a:bodyPr>
          <a:lstStyle/>
          <a:p>
            <a:r>
              <a:rPr lang="en-US" sz="2400">
                <a:solidFill>
                  <a:schemeClr val="bg1"/>
                </a:solidFill>
              </a:rPr>
              <a:t>Lo spin: proprietà del microcosmo (particelle elementari)</a:t>
            </a:r>
          </a:p>
        </p:txBody>
      </p:sp>
    </p:spTree>
    <p:extLst>
      <p:ext uri="{BB962C8B-B14F-4D97-AF65-F5344CB8AC3E}">
        <p14:creationId xmlns:p14="http://schemas.microsoft.com/office/powerpoint/2010/main" val="25454570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957" y="630382"/>
            <a:ext cx="8574087" cy="931718"/>
          </a:xfrm>
        </p:spPr>
        <p:txBody>
          <a:bodyPr anchor="ctr" anchorCtr="1">
            <a:normAutofit/>
          </a:bodyPr>
          <a:lstStyle/>
          <a:p>
            <a:pPr algn="ctr"/>
            <a:r>
              <a:rPr lang="en-US" sz="2400"/>
              <a:t>La risonanza magnetica nucleare (NMR)</a:t>
            </a:r>
          </a:p>
        </p:txBody>
      </p:sp>
      <p:sp>
        <p:nvSpPr>
          <p:cNvPr id="3" name="Date Placeholder 2"/>
          <p:cNvSpPr>
            <a:spLocks noGrp="1"/>
          </p:cNvSpPr>
          <p:nvPr>
            <p:ph type="dt" sz="half" idx="10"/>
          </p:nvPr>
        </p:nvSpPr>
        <p:spPr/>
        <p:txBody>
          <a:bodyPr/>
          <a:lstStyle/>
          <a:p>
            <a:fld id="{93C13F93-2F79-A142-A468-0EB77BF9EAAC}" type="datetime2">
              <a:t>Tuesday, October 17, 17</a:t>
            </a:fld>
            <a:endParaRPr lang="en-US">
              <a:solidFill>
                <a:prstClr val="white">
                  <a:lumMod val="65000"/>
                </a:prstClr>
              </a:solidFill>
              <a:latin typeface="Calibri"/>
            </a:endParaRPr>
          </a:p>
        </p:txBody>
      </p:sp>
      <p:sp>
        <p:nvSpPr>
          <p:cNvPr id="4" name="Footer Placeholder 3"/>
          <p:cNvSpPr>
            <a:spLocks noGrp="1"/>
          </p:cNvSpPr>
          <p:nvPr>
            <p:ph type="ftr" sz="quarter" idx="11"/>
          </p:nvPr>
        </p:nvSpPr>
        <p:spPr/>
        <p:txBody>
          <a:bodyPr/>
          <a:lstStyle/>
          <a:p>
            <a:r>
              <a:rPr lang="en-US">
                <a:solidFill>
                  <a:prstClr val="white">
                    <a:lumMod val="65000"/>
                  </a:prstClr>
                </a:solidFill>
                <a:latin typeface="Calibri"/>
              </a:rPr>
              <a:t>Sergio Bartalucci LNF-INFN e UNISRITA</a:t>
            </a:r>
          </a:p>
        </p:txBody>
      </p:sp>
      <p:sp>
        <p:nvSpPr>
          <p:cNvPr id="5" name="Slide Number Placeholder 4"/>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3</a:t>
            </a:fld>
            <a:endParaRPr lang="en-US">
              <a:solidFill>
                <a:prstClr val="black">
                  <a:lumMod val="85000"/>
                  <a:lumOff val="15000"/>
                </a:prstClr>
              </a:solidFill>
              <a:latin typeface="Calibri"/>
            </a:endParaRPr>
          </a:p>
        </p:txBody>
      </p:sp>
      <p:pic>
        <p:nvPicPr>
          <p:cNvPr id="7" name="Picture 6"/>
          <p:cNvPicPr>
            <a:picLocks noChangeAspect="1"/>
          </p:cNvPicPr>
          <p:nvPr/>
        </p:nvPicPr>
        <p:blipFill>
          <a:blip r:embed="rId2"/>
          <a:stretch>
            <a:fillRect/>
          </a:stretch>
        </p:blipFill>
        <p:spPr>
          <a:xfrm>
            <a:off x="199698" y="1930400"/>
            <a:ext cx="4153151" cy="2146300"/>
          </a:xfrm>
          <a:prstGeom prst="rect">
            <a:avLst/>
          </a:prstGeom>
        </p:spPr>
      </p:pic>
      <p:pic>
        <p:nvPicPr>
          <p:cNvPr id="8" name="Picture 7"/>
          <p:cNvPicPr>
            <a:picLocks noChangeAspect="1"/>
          </p:cNvPicPr>
          <p:nvPr/>
        </p:nvPicPr>
        <p:blipFill>
          <a:blip r:embed="rId3"/>
          <a:stretch>
            <a:fillRect/>
          </a:stretch>
        </p:blipFill>
        <p:spPr>
          <a:xfrm>
            <a:off x="4915507" y="3754967"/>
            <a:ext cx="3943537" cy="2616200"/>
          </a:xfrm>
          <a:prstGeom prst="rect">
            <a:avLst/>
          </a:prstGeom>
        </p:spPr>
      </p:pic>
      <p:sp>
        <p:nvSpPr>
          <p:cNvPr id="9" name="TextBox 8"/>
          <p:cNvSpPr txBox="1"/>
          <p:nvPr/>
        </p:nvSpPr>
        <p:spPr>
          <a:xfrm>
            <a:off x="4449840" y="1930400"/>
            <a:ext cx="4694160" cy="2031325"/>
          </a:xfrm>
          <a:prstGeom prst="rect">
            <a:avLst/>
          </a:prstGeom>
          <a:noFill/>
        </p:spPr>
        <p:txBody>
          <a:bodyPr wrap="square" rtlCol="0">
            <a:spAutoFit/>
          </a:bodyPr>
          <a:lstStyle/>
          <a:p>
            <a:r>
              <a:rPr lang="en-US" sz="1400"/>
              <a:t>In una misura convenzionale di NMR, il campione in esame viene posto in un campo magnetico altamente uniforme, ed una bobina esterna induce un campo a RF di frequenza tale da indurre spin-flip. Dopodichè il campo RF viene spento ed i nuclei dell’elemento chimico prescelto si riportano nella condizione iniziale di equilibrio termico, riemettendo un segnale RF di ampiezza proporzionale alla densità di nuclei nel campione. Questo è il segnale di NMR che viene rivelato da un’antenna e rielaborato da un computer</a:t>
            </a:r>
          </a:p>
        </p:txBody>
      </p:sp>
      <p:sp>
        <p:nvSpPr>
          <p:cNvPr id="10" name="TextBox 9"/>
          <p:cNvSpPr txBox="1"/>
          <p:nvPr/>
        </p:nvSpPr>
        <p:spPr>
          <a:xfrm>
            <a:off x="199698" y="4639733"/>
            <a:ext cx="4550102" cy="1384995"/>
          </a:xfrm>
          <a:prstGeom prst="rect">
            <a:avLst/>
          </a:prstGeom>
          <a:noFill/>
        </p:spPr>
        <p:txBody>
          <a:bodyPr wrap="square" rtlCol="0">
            <a:spAutoFit/>
          </a:bodyPr>
          <a:lstStyle/>
          <a:p>
            <a:r>
              <a:rPr lang="en-US" sz="1400"/>
              <a:t>La presenza di uno o più gradienti di campo magnetico consente di suddividere il campione in tanti elementi di volume che risuonano ciascuno ad una particolare frequenza e quindi di effettuare una mappatura tridimensionale di densità del nucleo prescelto nel campione in esame.</a:t>
            </a:r>
          </a:p>
        </p:txBody>
      </p:sp>
    </p:spTree>
    <p:extLst>
      <p:ext uri="{BB962C8B-B14F-4D97-AF65-F5344CB8AC3E}">
        <p14:creationId xmlns:p14="http://schemas.microsoft.com/office/powerpoint/2010/main" val="1013523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957" y="630382"/>
            <a:ext cx="8574087" cy="931718"/>
          </a:xfrm>
        </p:spPr>
        <p:txBody>
          <a:bodyPr anchor="ctr" anchorCtr="1">
            <a:normAutofit/>
          </a:bodyPr>
          <a:lstStyle/>
          <a:p>
            <a:pPr algn="ctr"/>
            <a:r>
              <a:rPr lang="en-US" sz="2400"/>
              <a:t>NMR con gas polarizzati: studi sulla funzionalità polmonare</a:t>
            </a:r>
          </a:p>
        </p:txBody>
      </p:sp>
      <p:sp>
        <p:nvSpPr>
          <p:cNvPr id="3" name="Date Placeholder 2"/>
          <p:cNvSpPr>
            <a:spLocks noGrp="1"/>
          </p:cNvSpPr>
          <p:nvPr>
            <p:ph type="dt" sz="half" idx="10"/>
          </p:nvPr>
        </p:nvSpPr>
        <p:spPr/>
        <p:txBody>
          <a:bodyPr/>
          <a:lstStyle/>
          <a:p>
            <a:fld id="{93C13F93-2F79-A142-A468-0EB77BF9EAAC}" type="datetime2">
              <a:t>Tuesday, October 17, 17</a:t>
            </a:fld>
            <a:endParaRPr lang="en-US">
              <a:solidFill>
                <a:prstClr val="white">
                  <a:lumMod val="65000"/>
                </a:prstClr>
              </a:solidFill>
              <a:latin typeface="Calibri"/>
            </a:endParaRPr>
          </a:p>
        </p:txBody>
      </p:sp>
      <p:sp>
        <p:nvSpPr>
          <p:cNvPr id="4" name="Footer Placeholder 3"/>
          <p:cNvSpPr>
            <a:spLocks noGrp="1"/>
          </p:cNvSpPr>
          <p:nvPr>
            <p:ph type="ftr" sz="quarter" idx="11"/>
          </p:nvPr>
        </p:nvSpPr>
        <p:spPr/>
        <p:txBody>
          <a:bodyPr/>
          <a:lstStyle/>
          <a:p>
            <a:r>
              <a:rPr lang="en-US">
                <a:solidFill>
                  <a:prstClr val="white">
                    <a:lumMod val="65000"/>
                  </a:prstClr>
                </a:solidFill>
                <a:latin typeface="Calibri"/>
              </a:rPr>
              <a:t>Sergio Bartalucci LNF-INFN e UNISRITA</a:t>
            </a:r>
          </a:p>
        </p:txBody>
      </p:sp>
      <p:sp>
        <p:nvSpPr>
          <p:cNvPr id="5" name="Slide Number Placeholder 4"/>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4</a:t>
            </a:fld>
            <a:endParaRPr lang="en-US">
              <a:solidFill>
                <a:prstClr val="black">
                  <a:lumMod val="85000"/>
                  <a:lumOff val="15000"/>
                </a:prstClr>
              </a:solidFill>
              <a:latin typeface="Calibri"/>
            </a:endParaRPr>
          </a:p>
        </p:txBody>
      </p:sp>
      <p:sp>
        <p:nvSpPr>
          <p:cNvPr id="6" name="TextBox 5"/>
          <p:cNvSpPr txBox="1"/>
          <p:nvPr/>
        </p:nvSpPr>
        <p:spPr>
          <a:xfrm>
            <a:off x="284957" y="1993900"/>
            <a:ext cx="4410319" cy="3970318"/>
          </a:xfrm>
          <a:prstGeom prst="rect">
            <a:avLst/>
          </a:prstGeom>
          <a:noFill/>
        </p:spPr>
        <p:txBody>
          <a:bodyPr wrap="none" rtlCol="0">
            <a:spAutoFit/>
          </a:bodyPr>
          <a:lstStyle/>
          <a:p>
            <a:r>
              <a:rPr lang="en-US"/>
              <a:t>Frequenza di risonanza per H</a:t>
            </a:r>
            <a:r>
              <a:rPr lang="en-US" baseline="-25000"/>
              <a:t>2</a:t>
            </a:r>
            <a:r>
              <a:rPr lang="en-US"/>
              <a:t> : </a:t>
            </a:r>
          </a:p>
          <a:p>
            <a:r>
              <a:rPr lang="en-US"/>
              <a:t>2μB/h ≈ 100 MHz ad B = 2.35 T</a:t>
            </a:r>
          </a:p>
          <a:p>
            <a:r>
              <a:rPr lang="en-US"/>
              <a:t>Frazione di nuclei di H</a:t>
            </a:r>
            <a:r>
              <a:rPr lang="en-US" baseline="-25000"/>
              <a:t>2 </a:t>
            </a:r>
            <a:r>
              <a:rPr lang="en-US"/>
              <a:t>che contribuiscono</a:t>
            </a:r>
          </a:p>
          <a:p>
            <a:r>
              <a:rPr lang="en-US"/>
              <a:t> alla NMR ≈ μB/kT ≈ 8</a:t>
            </a:r>
            <a:r>
              <a:rPr lang="en-US">
                <a:latin typeface="Wingdings"/>
                <a:ea typeface="Wingdings"/>
                <a:cs typeface="Wingdings"/>
                <a:sym typeface="Wingdings"/>
              </a:rPr>
              <a:t></a:t>
            </a:r>
            <a:r>
              <a:rPr lang="en-US">
                <a:sym typeface="Wingdings"/>
              </a:rPr>
              <a:t>10</a:t>
            </a:r>
            <a:r>
              <a:rPr lang="en-US" baseline="30000">
                <a:sym typeface="Wingdings"/>
              </a:rPr>
              <a:t>-6</a:t>
            </a:r>
            <a:r>
              <a:rPr lang="en-US">
                <a:sym typeface="Wingdings"/>
              </a:rPr>
              <a:t> = Polarizzazione P</a:t>
            </a:r>
          </a:p>
          <a:p>
            <a:r>
              <a:rPr lang="en-US">
                <a:solidFill>
                  <a:srgbClr val="FF0000"/>
                </a:solidFill>
                <a:sym typeface="Wingdings"/>
              </a:rPr>
              <a:t>Sufficiente per fornire un segnale misurabile!</a:t>
            </a:r>
          </a:p>
          <a:p>
            <a:r>
              <a:rPr lang="en-US">
                <a:solidFill>
                  <a:srgbClr val="FF0000"/>
                </a:solidFill>
                <a:sym typeface="Wingdings"/>
              </a:rPr>
              <a:t>La sensibilità dipende linearmente</a:t>
            </a:r>
          </a:p>
          <a:p>
            <a:r>
              <a:rPr lang="en-US">
                <a:solidFill>
                  <a:srgbClr val="FF0000"/>
                </a:solidFill>
                <a:sym typeface="Wingdings"/>
              </a:rPr>
              <a:t>dalla densità del materiale “risonante”.</a:t>
            </a:r>
          </a:p>
          <a:p>
            <a:r>
              <a:rPr lang="en-US">
                <a:sym typeface="Wingdings"/>
              </a:rPr>
              <a:t>Nel corpo umano: δ</a:t>
            </a:r>
            <a:r>
              <a:rPr lang="en-US" baseline="-25000">
                <a:sym typeface="Wingdings"/>
              </a:rPr>
              <a:t>H</a:t>
            </a:r>
            <a:r>
              <a:rPr lang="en-US">
                <a:sym typeface="Wingdings"/>
              </a:rPr>
              <a:t> </a:t>
            </a:r>
            <a:r>
              <a:rPr lang="en-US"/>
              <a:t>≈ 2</a:t>
            </a:r>
            <a:r>
              <a:rPr lang="en-US">
                <a:latin typeface="Wingdings"/>
                <a:ea typeface="Wingdings"/>
                <a:cs typeface="Wingdings"/>
                <a:sym typeface="Wingdings"/>
              </a:rPr>
              <a:t></a:t>
            </a:r>
            <a:r>
              <a:rPr lang="en-US">
                <a:sym typeface="Wingdings"/>
              </a:rPr>
              <a:t>10</a:t>
            </a:r>
            <a:r>
              <a:rPr lang="en-US" baseline="30000">
                <a:sym typeface="Wingdings"/>
              </a:rPr>
              <a:t>22</a:t>
            </a:r>
            <a:r>
              <a:rPr lang="en-US">
                <a:sym typeface="Wingdings"/>
              </a:rPr>
              <a:t> nuclei/cm</a:t>
            </a:r>
            <a:r>
              <a:rPr lang="en-US" baseline="30000">
                <a:sym typeface="Wingdings"/>
              </a:rPr>
              <a:t>3</a:t>
            </a:r>
            <a:r>
              <a:rPr lang="en-US">
                <a:sym typeface="Wingdings"/>
              </a:rPr>
              <a:t> </a:t>
            </a:r>
          </a:p>
          <a:p>
            <a:r>
              <a:rPr lang="en-US"/>
              <a:t>Densità H gassoso a STP: 3</a:t>
            </a:r>
            <a:r>
              <a:rPr lang="en-US">
                <a:latin typeface="Wingdings"/>
                <a:ea typeface="Wingdings"/>
                <a:cs typeface="Wingdings"/>
                <a:sym typeface="Wingdings"/>
              </a:rPr>
              <a:t></a:t>
            </a:r>
            <a:r>
              <a:rPr lang="en-US">
                <a:sym typeface="Wingdings"/>
              </a:rPr>
              <a:t>10</a:t>
            </a:r>
            <a:r>
              <a:rPr lang="en-US" baseline="30000">
                <a:sym typeface="Wingdings"/>
              </a:rPr>
              <a:t>18</a:t>
            </a:r>
            <a:r>
              <a:rPr lang="en-US">
                <a:sym typeface="Wingdings"/>
              </a:rPr>
              <a:t> nuclei/cm</a:t>
            </a:r>
            <a:r>
              <a:rPr lang="en-US" baseline="30000">
                <a:sym typeface="Wingdings"/>
              </a:rPr>
              <a:t>3</a:t>
            </a:r>
            <a:r>
              <a:rPr lang="en-US">
                <a:sym typeface="Wingdings"/>
              </a:rPr>
              <a:t> </a:t>
            </a:r>
          </a:p>
          <a:p>
            <a:r>
              <a:rPr lang="en-US">
                <a:solidFill>
                  <a:srgbClr val="FF0000"/>
                </a:solidFill>
                <a:sym typeface="Wingdings"/>
              </a:rPr>
              <a:t>NMR con il gas non si può fare: </a:t>
            </a:r>
          </a:p>
          <a:p>
            <a:r>
              <a:rPr lang="en-US">
                <a:solidFill>
                  <a:srgbClr val="FF0000"/>
                </a:solidFill>
                <a:sym typeface="Wingdings"/>
              </a:rPr>
              <a:t>segnale troppo debole</a:t>
            </a:r>
          </a:p>
          <a:p>
            <a:endParaRPr lang="en-US">
              <a:solidFill>
                <a:srgbClr val="FF0000"/>
              </a:solidFill>
              <a:sym typeface="Wingdings"/>
            </a:endParaRPr>
          </a:p>
          <a:p>
            <a:r>
              <a:rPr lang="en-US">
                <a:solidFill>
                  <a:srgbClr val="FF0000"/>
                </a:solidFill>
                <a:sym typeface="Wingdings"/>
              </a:rPr>
              <a:t>A meno che il gas non sia polarizzato prima </a:t>
            </a:r>
          </a:p>
          <a:p>
            <a:r>
              <a:rPr lang="en-US">
                <a:solidFill>
                  <a:srgbClr val="FF0000"/>
                </a:solidFill>
                <a:sym typeface="Wingdings"/>
              </a:rPr>
              <a:t>con P quasi uguale a 1 (Gas iperpolarizzato)</a:t>
            </a:r>
            <a:endParaRPr lang="en-US">
              <a:solidFill>
                <a:srgbClr val="FF0000"/>
              </a:solidFill>
            </a:endParaRPr>
          </a:p>
        </p:txBody>
      </p:sp>
      <p:pic>
        <p:nvPicPr>
          <p:cNvPr id="9" name="Picture 8" descr="PolarizedMR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5276" y="2178566"/>
            <a:ext cx="4288014" cy="3238500"/>
          </a:xfrm>
          <a:prstGeom prst="rect">
            <a:avLst/>
          </a:prstGeom>
        </p:spPr>
      </p:pic>
      <p:sp>
        <p:nvSpPr>
          <p:cNvPr id="10" name="TextBox 9"/>
          <p:cNvSpPr txBox="1"/>
          <p:nvPr/>
        </p:nvSpPr>
        <p:spPr>
          <a:xfrm>
            <a:off x="5535030" y="1809234"/>
            <a:ext cx="2796521" cy="369332"/>
          </a:xfrm>
          <a:prstGeom prst="rect">
            <a:avLst/>
          </a:prstGeom>
          <a:noFill/>
        </p:spPr>
        <p:txBody>
          <a:bodyPr wrap="none" rtlCol="0">
            <a:spAutoFit/>
          </a:bodyPr>
          <a:lstStyle/>
          <a:p>
            <a:r>
              <a:rPr lang="en-US"/>
              <a:t>Gas utilizzati: He-3 e Xe-129  </a:t>
            </a:r>
          </a:p>
        </p:txBody>
      </p:sp>
      <p:sp>
        <p:nvSpPr>
          <p:cNvPr id="11" name="TextBox 10"/>
          <p:cNvSpPr txBox="1"/>
          <p:nvPr/>
        </p:nvSpPr>
        <p:spPr>
          <a:xfrm>
            <a:off x="4888911" y="5626100"/>
            <a:ext cx="3812049" cy="646331"/>
          </a:xfrm>
          <a:prstGeom prst="rect">
            <a:avLst/>
          </a:prstGeom>
          <a:noFill/>
        </p:spPr>
        <p:txBody>
          <a:bodyPr wrap="none" rtlCol="0">
            <a:spAutoFit/>
          </a:bodyPr>
          <a:lstStyle/>
          <a:p>
            <a:r>
              <a:rPr lang="en-US"/>
              <a:t>asma, ostruzione polmonare cronica, </a:t>
            </a:r>
          </a:p>
          <a:p>
            <a:r>
              <a:rPr lang="en-US"/>
              <a:t>fibrosi cistica, danni da radiazione ecc.</a:t>
            </a:r>
          </a:p>
        </p:txBody>
      </p:sp>
    </p:spTree>
    <p:extLst>
      <p:ext uri="{BB962C8B-B14F-4D97-AF65-F5344CB8AC3E}">
        <p14:creationId xmlns:p14="http://schemas.microsoft.com/office/powerpoint/2010/main" val="19461991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121" y="2133603"/>
            <a:ext cx="8201758" cy="3992563"/>
          </a:xfrm>
        </p:spPr>
        <p:txBody>
          <a:bodyPr>
            <a:normAutofit fontScale="77500" lnSpcReduction="20000"/>
          </a:bodyPr>
          <a:lstStyle/>
          <a:p>
            <a:pPr marL="0" indent="0">
              <a:buNone/>
            </a:pPr>
            <a:r>
              <a:rPr lang="en-US" sz="2000"/>
              <a:t>Un aumento di intensità della reazione di fusione nucleare in una miscela di gas ionizzati (plasma) magneticamente confinati può essere conseguito sfruttandone la dipendenza dall’orientazione mutua degli spin dei nuclei reagenti e relativa al campo magnetico in cui sono immersi. </a:t>
            </a:r>
          </a:p>
          <a:p>
            <a:pPr marL="0" indent="0">
              <a:buNone/>
            </a:pPr>
            <a:r>
              <a:rPr lang="en-US" sz="2000"/>
              <a:t>Inoltre la direzione dei prodotti di fusione dipende dallo spin, così da permettere il controllo del trasferimento di energia dal plasma alle pareti del reattore oppure del flusso di neutroni verso aree ben precisate. </a:t>
            </a:r>
          </a:p>
          <a:p>
            <a:pPr marL="0" indent="0">
              <a:buNone/>
            </a:pPr>
            <a:r>
              <a:rPr lang="en-US" sz="1500">
                <a:effectLst>
                  <a:outerShdw sx="0" sy="0">
                    <a:srgbClr val="000000"/>
                  </a:outerShdw>
                </a:effectLst>
              </a:rPr>
              <a:t>Kulsrud R.M. et al., Phys. Rev. Letters </a:t>
            </a:r>
            <a:r>
              <a:rPr lang="en-US" sz="1500" b="1">
                <a:effectLst>
                  <a:outerShdw sx="0" sy="0">
                    <a:srgbClr val="000000"/>
                  </a:outerShdw>
                </a:effectLst>
              </a:rPr>
              <a:t>49</a:t>
            </a:r>
            <a:r>
              <a:rPr lang="en-US" sz="1500">
                <a:effectLst>
                  <a:outerShdw sx="0" sy="0">
                    <a:srgbClr val="000000"/>
                  </a:outerShdw>
                </a:effectLst>
              </a:rPr>
              <a:t>, (1982) 1248.</a:t>
            </a:r>
          </a:p>
          <a:p>
            <a:pPr marL="0" lvl="0" indent="0" fontAlgn="base" hangingPunct="0">
              <a:lnSpc>
                <a:spcPct val="50000"/>
              </a:lnSpc>
              <a:spcBef>
                <a:spcPts val="800"/>
              </a:spcBef>
              <a:buNone/>
            </a:pPr>
            <a:r>
              <a:rPr lang="en-US" sz="1500">
                <a:effectLst>
                  <a:outerShdw sx="0" sy="0">
                    <a:srgbClr val="000000"/>
                  </a:outerShdw>
                </a:effectLst>
              </a:rPr>
              <a:t>Kulsrud R.M. et al., Nucl. Fus. </a:t>
            </a:r>
            <a:r>
              <a:rPr lang="en-US" sz="1500" b="1">
                <a:effectLst>
                  <a:outerShdw sx="0" sy="0">
                    <a:srgbClr val="000000"/>
                  </a:outerShdw>
                </a:effectLst>
              </a:rPr>
              <a:t>26</a:t>
            </a:r>
            <a:r>
              <a:rPr lang="en-US" sz="1500">
                <a:effectLst>
                  <a:outerShdw sx="0" sy="0">
                    <a:srgbClr val="000000"/>
                  </a:outerShdw>
                </a:effectLst>
              </a:rPr>
              <a:t>, (1986) 1443</a:t>
            </a:r>
          </a:p>
          <a:p>
            <a:pPr marL="0" lvl="0" indent="0" fontAlgn="base" hangingPunct="0">
              <a:lnSpc>
                <a:spcPct val="50000"/>
              </a:lnSpc>
              <a:spcBef>
                <a:spcPts val="800"/>
              </a:spcBef>
              <a:buNone/>
            </a:pPr>
            <a:r>
              <a:rPr lang="en-US" sz="1500">
                <a:effectLst>
                  <a:outerShdw sx="0" sy="0">
                    <a:srgbClr val="000000"/>
                  </a:outerShdw>
                </a:effectLst>
              </a:rPr>
              <a:t>Cowley S.C. et al., Phys. Fluids </a:t>
            </a:r>
            <a:r>
              <a:rPr lang="en-US" sz="1500" b="1">
                <a:effectLst>
                  <a:outerShdw sx="0" sy="0">
                    <a:srgbClr val="000000"/>
                  </a:outerShdw>
                </a:effectLst>
              </a:rPr>
              <a:t>29</a:t>
            </a:r>
            <a:r>
              <a:rPr lang="en-US" sz="1500">
                <a:effectLst>
                  <a:outerShdw sx="0" sy="0">
                    <a:srgbClr val="000000"/>
                  </a:outerShdw>
                </a:effectLst>
              </a:rPr>
              <a:t> (2), (1986) 430.</a:t>
            </a:r>
          </a:p>
          <a:p>
            <a:pPr marL="0" lvl="0" indent="0" fontAlgn="base" hangingPunct="0">
              <a:lnSpc>
                <a:spcPct val="50000"/>
              </a:lnSpc>
              <a:spcBef>
                <a:spcPts val="800"/>
              </a:spcBef>
              <a:buNone/>
            </a:pPr>
            <a:r>
              <a:rPr lang="en-US" sz="1500">
                <a:effectLst>
                  <a:outerShdw sx="0" sy="0">
                    <a:srgbClr val="000000"/>
                  </a:outerShdw>
                </a:effectLst>
              </a:rPr>
              <a:t>Coppi B. et al., Phys. Fluids </a:t>
            </a:r>
            <a:r>
              <a:rPr lang="en-US" sz="1500" b="1">
                <a:effectLst>
                  <a:outerShdw sx="0" sy="0">
                    <a:srgbClr val="000000"/>
                  </a:outerShdw>
                </a:effectLst>
              </a:rPr>
              <a:t>29</a:t>
            </a:r>
            <a:r>
              <a:rPr lang="en-US" sz="1500">
                <a:effectLst>
                  <a:outerShdw sx="0" sy="0">
                    <a:srgbClr val="000000"/>
                  </a:outerShdw>
                </a:effectLst>
              </a:rPr>
              <a:t> (12), (1986) 4060.</a:t>
            </a:r>
          </a:p>
          <a:p>
            <a:pPr marL="0" lvl="0" indent="0" fontAlgn="base" hangingPunct="0">
              <a:lnSpc>
                <a:spcPct val="50000"/>
              </a:lnSpc>
              <a:spcBef>
                <a:spcPts val="800"/>
              </a:spcBef>
              <a:buNone/>
            </a:pPr>
            <a:endParaRPr lang="en-US" sz="1500">
              <a:effectLst>
                <a:outerShdw sx="0" sy="0">
                  <a:srgbClr val="000000"/>
                </a:outerShdw>
              </a:effectLst>
            </a:endParaRPr>
          </a:p>
          <a:p>
            <a:pPr marL="0" indent="0">
              <a:lnSpc>
                <a:spcPct val="70000"/>
              </a:lnSpc>
              <a:spcBef>
                <a:spcPts val="1400"/>
              </a:spcBef>
              <a:buNone/>
            </a:pPr>
            <a:r>
              <a:rPr lang="en-US" sz="2000">
                <a:solidFill>
                  <a:schemeClr val="tx1"/>
                </a:solidFill>
              </a:rPr>
              <a:t>Kulsrud (PPL-Princeton)</a:t>
            </a:r>
            <a:r>
              <a:rPr lang="en-US" sz="2000">
                <a:solidFill>
                  <a:srgbClr val="000000"/>
                </a:solidFill>
              </a:rPr>
              <a:t>:</a:t>
            </a:r>
          </a:p>
          <a:p>
            <a:pPr marL="0" indent="0">
              <a:lnSpc>
                <a:spcPct val="120000"/>
              </a:lnSpc>
              <a:spcBef>
                <a:spcPts val="800"/>
              </a:spcBef>
              <a:buNone/>
            </a:pPr>
            <a:r>
              <a:rPr lang="en-US" sz="2000">
                <a:solidFill>
                  <a:srgbClr val="FF0000"/>
                </a:solidFill>
              </a:rPr>
              <a:t> “se un reattore è abbastanza marginale nella sua operazione, allora la polarizzazione dei nuclei reagenti può portare a considerevoli risparmi energetici e perfino rendere possibile la fusione stessa”</a:t>
            </a:r>
          </a:p>
        </p:txBody>
      </p:sp>
      <p:sp>
        <p:nvSpPr>
          <p:cNvPr id="4" name="Footer Placeholder 3"/>
          <p:cNvSpPr>
            <a:spLocks noGrp="1"/>
          </p:cNvSpPr>
          <p:nvPr>
            <p:ph type="ftr" sz="quarter" idx="11"/>
          </p:nvPr>
        </p:nvSpPr>
        <p:spPr/>
        <p:txBody>
          <a:bodyPr/>
          <a:lstStyle/>
          <a:p>
            <a:r>
              <a:rPr lang="en-US">
                <a:solidFill>
                  <a:prstClr val="white">
                    <a:lumMod val="65000"/>
                  </a:prstClr>
                </a:solidFill>
                <a:latin typeface="Calibri"/>
              </a:rPr>
              <a:t>Sergio Bartalucci LNF-INFN e UNISRITA</a:t>
            </a:r>
          </a:p>
        </p:txBody>
      </p:sp>
      <p:sp>
        <p:nvSpPr>
          <p:cNvPr id="5" name="Slide Number Placeholder 4"/>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5</a:t>
            </a:fld>
            <a:endParaRPr lang="en-US">
              <a:solidFill>
                <a:prstClr val="black">
                  <a:lumMod val="85000"/>
                  <a:lumOff val="15000"/>
                </a:prstClr>
              </a:solidFill>
              <a:latin typeface="Calibri"/>
            </a:endParaRPr>
          </a:p>
        </p:txBody>
      </p:sp>
      <p:sp>
        <p:nvSpPr>
          <p:cNvPr id="6" name="Date Placeholder 5"/>
          <p:cNvSpPr>
            <a:spLocks noGrp="1"/>
          </p:cNvSpPr>
          <p:nvPr>
            <p:ph type="dt" sz="half" idx="10"/>
          </p:nvPr>
        </p:nvSpPr>
        <p:spPr/>
        <p:txBody>
          <a:bodyPr/>
          <a:lstStyle/>
          <a:p>
            <a:fld id="{3A1D1E71-CCEC-8B4D-804F-72C5047038B4}" type="datetime2">
              <a:t>Tuesday, October 17, 17</a:t>
            </a:fld>
            <a:endParaRPr lang="en-US">
              <a:solidFill>
                <a:prstClr val="white">
                  <a:lumMod val="65000"/>
                </a:prstClr>
              </a:solidFill>
              <a:latin typeface="Calibri"/>
            </a:endParaRPr>
          </a:p>
        </p:txBody>
      </p:sp>
      <p:sp>
        <p:nvSpPr>
          <p:cNvPr id="2" name="TextBox 1"/>
          <p:cNvSpPr txBox="1"/>
          <p:nvPr/>
        </p:nvSpPr>
        <p:spPr>
          <a:xfrm>
            <a:off x="2005883" y="818910"/>
            <a:ext cx="5132234" cy="461665"/>
          </a:xfrm>
          <a:prstGeom prst="rect">
            <a:avLst/>
          </a:prstGeom>
          <a:noFill/>
        </p:spPr>
        <p:txBody>
          <a:bodyPr wrap="none" rtlCol="0">
            <a:spAutoFit/>
          </a:bodyPr>
          <a:lstStyle/>
          <a:p>
            <a:pPr algn="ctr"/>
            <a:r>
              <a:rPr lang="en-US" sz="2400">
                <a:solidFill>
                  <a:schemeClr val="bg1"/>
                </a:solidFill>
              </a:rPr>
              <a:t>La polarizzazione nella fusione nucleare</a:t>
            </a:r>
          </a:p>
        </p:txBody>
      </p:sp>
    </p:spTree>
    <p:extLst>
      <p:ext uri="{BB962C8B-B14F-4D97-AF65-F5344CB8AC3E}">
        <p14:creationId xmlns:p14="http://schemas.microsoft.com/office/powerpoint/2010/main" val="6054592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AEAEA0"/>
        </a:solidFill>
        <a:effectLst/>
      </p:bgPr>
    </p:bg>
    <p:spTree>
      <p:nvGrpSpPr>
        <p:cNvPr id="1" name=""/>
        <p:cNvGrpSpPr/>
        <p:nvPr/>
      </p:nvGrpSpPr>
      <p:grpSpPr>
        <a:xfrm>
          <a:off x="0" y="0"/>
          <a:ext cx="0" cy="0"/>
          <a:chOff x="0" y="0"/>
          <a:chExt cx="0" cy="0"/>
        </a:xfrm>
      </p:grpSpPr>
      <p:pic>
        <p:nvPicPr>
          <p:cNvPr id="4" name="Picture 3" descr="Overlay-FullBackground.jpg"/>
          <p:cNvPicPr>
            <a:picLocks noChangeAspect="1"/>
          </p:cNvPicPr>
          <p:nvPr/>
        </p:nvPicPr>
        <p:blipFill>
          <a:blip r:embed="rId3" cstate="print"/>
          <a:stretch>
            <a:fillRect/>
          </a:stretch>
        </p:blipFill>
        <p:spPr>
          <a:xfrm>
            <a:off x="0" y="0"/>
            <a:ext cx="9144000" cy="6862482"/>
          </a:xfrm>
          <a:prstGeom prst="rect">
            <a:avLst/>
          </a:prstGeom>
          <a:solidFill>
            <a:schemeClr val="bg1"/>
          </a:solidFill>
          <a:ln>
            <a:noFill/>
          </a:ln>
        </p:spPr>
      </p:pic>
      <p:pic>
        <p:nvPicPr>
          <p:cNvPr id="3" name="Picture 2" descr="Tokamak_Schematic.gif">
            <a:hlinkClick r:id="" action="ppaction://hlinkshowjump?jump=lastslideviewed" highlightClick="1"/>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312" y="717086"/>
            <a:ext cx="6858000" cy="4876800"/>
          </a:xfrm>
          <a:prstGeom prst="rect">
            <a:avLst/>
          </a:prstGeom>
        </p:spPr>
      </p:pic>
      <p:sp>
        <p:nvSpPr>
          <p:cNvPr id="2" name="TextBox 1"/>
          <p:cNvSpPr txBox="1"/>
          <p:nvPr/>
        </p:nvSpPr>
        <p:spPr>
          <a:xfrm>
            <a:off x="3724352" y="150666"/>
            <a:ext cx="1695296" cy="461665"/>
          </a:xfrm>
          <a:prstGeom prst="rect">
            <a:avLst/>
          </a:prstGeom>
          <a:noFill/>
        </p:spPr>
        <p:txBody>
          <a:bodyPr wrap="none" rtlCol="0">
            <a:spAutoFit/>
          </a:bodyPr>
          <a:lstStyle/>
          <a:p>
            <a:pPr algn="ctr"/>
            <a:r>
              <a:rPr lang="en-US" sz="2400"/>
              <a:t>Il TOKAMAK</a:t>
            </a:r>
          </a:p>
        </p:txBody>
      </p:sp>
    </p:spTree>
    <p:extLst>
      <p:ext uri="{BB962C8B-B14F-4D97-AF65-F5344CB8AC3E}">
        <p14:creationId xmlns:p14="http://schemas.microsoft.com/office/powerpoint/2010/main" val="64105294"/>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a:t>Due strade verso la fusione termonucleare: ITER e/o IGNITOR?</a:t>
            </a:r>
          </a:p>
        </p:txBody>
      </p:sp>
      <p:sp>
        <p:nvSpPr>
          <p:cNvPr id="4" name="Date Placeholder 3"/>
          <p:cNvSpPr>
            <a:spLocks noGrp="1"/>
          </p:cNvSpPr>
          <p:nvPr>
            <p:ph type="dt" sz="half" idx="10"/>
          </p:nvPr>
        </p:nvSpPr>
        <p:spPr/>
        <p:txBody>
          <a:bodyPr/>
          <a:lstStyle/>
          <a:p>
            <a:fld id="{9AC673B7-A3E0-7541-943B-301E71CE532F}" type="datetime2">
              <a:t>Tuesday, October 17, 17</a:t>
            </a:fld>
            <a:endParaRPr lang="en-US">
              <a:solidFill>
                <a:prstClr val="white">
                  <a:lumMod val="65000"/>
                </a:prstClr>
              </a:solidFill>
              <a:latin typeface="Calibri"/>
            </a:endParaRPr>
          </a:p>
        </p:txBody>
      </p:sp>
      <p:sp>
        <p:nvSpPr>
          <p:cNvPr id="5" name="Footer Placeholder 4"/>
          <p:cNvSpPr>
            <a:spLocks noGrp="1"/>
          </p:cNvSpPr>
          <p:nvPr>
            <p:ph type="ftr" sz="quarter" idx="11"/>
          </p:nvPr>
        </p:nvSpPr>
        <p:spPr/>
        <p:txBody>
          <a:bodyPr/>
          <a:lstStyle/>
          <a:p>
            <a:r>
              <a:rPr lang="en-US">
                <a:solidFill>
                  <a:prstClr val="white">
                    <a:lumMod val="65000"/>
                  </a:prstClr>
                </a:solidFill>
                <a:latin typeface="Calibri"/>
              </a:rPr>
              <a:t>Sergio Bartalucci LNF-INFN e UNISRITA</a:t>
            </a:r>
          </a:p>
        </p:txBody>
      </p:sp>
      <p:sp>
        <p:nvSpPr>
          <p:cNvPr id="6" name="Slide Number Placeholder 5"/>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7</a:t>
            </a:fld>
            <a:endParaRPr lang="en-US">
              <a:solidFill>
                <a:prstClr val="black">
                  <a:lumMod val="85000"/>
                  <a:lumOff val="15000"/>
                </a:prstClr>
              </a:solidFill>
              <a:latin typeface="Calibri"/>
            </a:endParaRPr>
          </a:p>
        </p:txBody>
      </p:sp>
      <p:pic>
        <p:nvPicPr>
          <p:cNvPr id="10" name="Picture 9" descr="ITERim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9635" y="1981200"/>
            <a:ext cx="3868615" cy="4191000"/>
          </a:xfrm>
          <a:prstGeom prst="rect">
            <a:avLst/>
          </a:prstGeom>
        </p:spPr>
      </p:pic>
      <p:grpSp>
        <p:nvGrpSpPr>
          <p:cNvPr id="14" name="Group 13"/>
          <p:cNvGrpSpPr>
            <a:grpSpLocks noChangeAspect="1"/>
          </p:cNvGrpSpPr>
          <p:nvPr/>
        </p:nvGrpSpPr>
        <p:grpSpPr>
          <a:xfrm>
            <a:off x="3827750" y="4363408"/>
            <a:ext cx="986399" cy="1262380"/>
            <a:chOff x="382294" y="2023533"/>
            <a:chExt cx="3561996" cy="4207933"/>
          </a:xfrm>
        </p:grpSpPr>
        <p:pic>
          <p:nvPicPr>
            <p:cNvPr id="7" name="Picture 6"/>
            <p:cNvPicPr>
              <a:picLocks noChangeAspect="1"/>
            </p:cNvPicPr>
            <p:nvPr/>
          </p:nvPicPr>
          <p:blipFill>
            <a:blip r:embed="rId4"/>
            <a:stretch>
              <a:fillRect/>
            </a:stretch>
          </p:blipFill>
          <p:spPr>
            <a:xfrm>
              <a:off x="382294" y="2023533"/>
              <a:ext cx="3313405" cy="4207933"/>
            </a:xfrm>
            <a:prstGeom prst="rect">
              <a:avLst/>
            </a:prstGeom>
          </p:spPr>
        </p:pic>
        <p:pic>
          <p:nvPicPr>
            <p:cNvPr id="12" name="Picture 11"/>
            <p:cNvPicPr>
              <a:picLocks noChangeAspect="1"/>
            </p:cNvPicPr>
            <p:nvPr/>
          </p:nvPicPr>
          <p:blipFill>
            <a:blip r:embed="rId5"/>
            <a:stretch>
              <a:fillRect/>
            </a:stretch>
          </p:blipFill>
          <p:spPr>
            <a:xfrm>
              <a:off x="3636432" y="5295902"/>
              <a:ext cx="307858" cy="804699"/>
            </a:xfrm>
            <a:prstGeom prst="rect">
              <a:avLst/>
            </a:prstGeom>
          </p:spPr>
        </p:pic>
      </p:grpSp>
      <p:graphicFrame>
        <p:nvGraphicFramePr>
          <p:cNvPr id="13" name="Table 12"/>
          <p:cNvGraphicFramePr>
            <a:graphicFrameLocks noGrp="1"/>
          </p:cNvGraphicFramePr>
          <p:nvPr>
            <p:extLst>
              <p:ext uri="{D42A27DB-BD31-4B8C-83A1-F6EECF244321}">
                <p14:modId xmlns:p14="http://schemas.microsoft.com/office/powerpoint/2010/main" val="2560301242"/>
              </p:ext>
            </p:extLst>
          </p:nvPr>
        </p:nvGraphicFramePr>
        <p:xfrm>
          <a:off x="643671" y="2893050"/>
          <a:ext cx="2629879" cy="2941330"/>
        </p:xfrm>
        <a:graphic>
          <a:graphicData uri="http://schemas.openxmlformats.org/drawingml/2006/table">
            <a:tbl>
              <a:tblPr firstRow="1" bandRow="1">
                <a:tableStyleId>{5C22544A-7EE6-4342-B048-85BDC9FD1C3A}</a:tableStyleId>
              </a:tblPr>
              <a:tblGrid>
                <a:gridCol w="1140738"/>
                <a:gridCol w="785756"/>
                <a:gridCol w="703385"/>
              </a:tblGrid>
              <a:tr h="266701">
                <a:tc>
                  <a:txBody>
                    <a:bodyPr/>
                    <a:lstStyle/>
                    <a:p>
                      <a:pPr algn="ctr"/>
                      <a:endParaRPr lang="en-US" sz="1400" b="0" i="0" kern="1200">
                        <a:solidFill>
                          <a:srgbClr val="FF0000"/>
                        </a:solidFill>
                      </a:endParaRPr>
                    </a:p>
                  </a:txBody>
                  <a:tcPr marL="0" marR="0" marT="0" marB="0" anchor="ctr" anchorCtr="1">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rgbClr val="FF0000"/>
                          </a:solidFill>
                        </a:rPr>
                        <a:t>ITER</a:t>
                      </a:r>
                    </a:p>
                  </a:txBody>
                  <a:tcPr marL="0" marR="0" marT="0" marB="0" anchor="ctr" anchorCtr="1">
                    <a:solidFill>
                      <a:schemeClr val="tx1"/>
                    </a:solidFill>
                  </a:tcPr>
                </a:tc>
                <a:tc>
                  <a:txBody>
                    <a:bodyPr/>
                    <a:lstStyle/>
                    <a:p>
                      <a:pPr algn="ctr"/>
                      <a:r>
                        <a:rPr lang="en-US" sz="1400" b="0" i="0" kern="1200">
                          <a:solidFill>
                            <a:srgbClr val="FF0000"/>
                          </a:solidFill>
                        </a:rPr>
                        <a:t>IGNITOR</a:t>
                      </a:r>
                    </a:p>
                  </a:txBody>
                  <a:tcPr marL="0" marR="0" marT="0" marB="0" anchor="ctr" anchorCtr="1">
                    <a:solidFill>
                      <a:schemeClr val="tx1"/>
                    </a:solidFill>
                  </a:tcPr>
                </a:tc>
              </a:tr>
              <a:tr h="2667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rgbClr val="FF0000"/>
                          </a:solidFill>
                        </a:rPr>
                        <a:t>Diam. </a:t>
                      </a:r>
                    </a:p>
                  </a:txBody>
                  <a:tcPr marL="0" marR="0" marT="0" marB="0" anchor="ctr" anchorCtr="1">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rgbClr val="FF0000"/>
                          </a:solidFill>
                        </a:rPr>
                        <a:t>29 m</a:t>
                      </a:r>
                    </a:p>
                  </a:txBody>
                  <a:tcPr marL="0" marR="0" marT="0" marB="0" anchor="ctr" anchorCtr="1">
                    <a:solidFill>
                      <a:schemeClr val="tx1"/>
                    </a:solidFill>
                  </a:tcPr>
                </a:tc>
                <a:tc>
                  <a:txBody>
                    <a:bodyPr/>
                    <a:lstStyle/>
                    <a:p>
                      <a:pPr algn="ctr"/>
                      <a:r>
                        <a:rPr lang="en-US" sz="1400" b="0" i="0" kern="1200">
                          <a:solidFill>
                            <a:srgbClr val="FF0000"/>
                          </a:solidFill>
                        </a:rPr>
                        <a:t>7</a:t>
                      </a:r>
                      <a:r>
                        <a:rPr lang="en-US" sz="1400" b="0" i="0" kern="1200" baseline="0">
                          <a:solidFill>
                            <a:srgbClr val="FF0000"/>
                          </a:solidFill>
                        </a:rPr>
                        <a:t> </a:t>
                      </a:r>
                      <a:r>
                        <a:rPr lang="en-US" sz="1400" b="0" i="0" kern="1200">
                          <a:solidFill>
                            <a:srgbClr val="FF0000"/>
                          </a:solidFill>
                        </a:rPr>
                        <a:t>m</a:t>
                      </a:r>
                    </a:p>
                  </a:txBody>
                  <a:tcPr marL="0" marR="0" marT="0" marB="0" anchor="ctr" anchorCtr="1">
                    <a:solidFill>
                      <a:schemeClr val="tx1"/>
                    </a:solidFill>
                  </a:tcPr>
                </a:tc>
              </a:tr>
              <a:tr h="2667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rgbClr val="FF0000"/>
                          </a:solidFill>
                        </a:rPr>
                        <a:t>Alt.</a:t>
                      </a:r>
                    </a:p>
                  </a:txBody>
                  <a:tcPr marL="0" marR="0" marT="0" marB="0" anchor="ctr" anchorCtr="1">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rgbClr val="FF0000"/>
                          </a:solidFill>
                        </a:rPr>
                        <a:t>26 m</a:t>
                      </a:r>
                    </a:p>
                  </a:txBody>
                  <a:tcPr marL="0" marR="0" marT="0" marB="0" anchor="ctr" anchorCtr="1">
                    <a:solidFill>
                      <a:schemeClr val="tx1"/>
                    </a:solidFill>
                  </a:tcPr>
                </a:tc>
                <a:tc>
                  <a:txBody>
                    <a:bodyPr/>
                    <a:lstStyle/>
                    <a:p>
                      <a:pPr algn="ctr"/>
                      <a:r>
                        <a:rPr lang="en-US" sz="1400" b="0" i="0" kern="1200">
                          <a:solidFill>
                            <a:srgbClr val="FF0000"/>
                          </a:solidFill>
                        </a:rPr>
                        <a:t>8 m</a:t>
                      </a:r>
                    </a:p>
                  </a:txBody>
                  <a:tcPr marL="0" marR="0" marT="0" marB="0" anchor="ctr" anchorCtr="1">
                    <a:solidFill>
                      <a:schemeClr val="tx1"/>
                    </a:solidFill>
                  </a:tcPr>
                </a:tc>
              </a:tr>
              <a:tr h="2667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rgbClr val="FF0000"/>
                          </a:solidFill>
                        </a:rPr>
                        <a:t>PlasmaVol.</a:t>
                      </a:r>
                      <a:endParaRPr lang="en-US" sz="1400" b="0" i="0" kern="1200" baseline="30000">
                        <a:solidFill>
                          <a:srgbClr val="FF0000"/>
                        </a:solidFill>
                      </a:endParaRPr>
                    </a:p>
                  </a:txBody>
                  <a:tcPr marL="0" marR="0" marT="0" marB="0" anchor="ctr" anchorCtr="1">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rgbClr val="FF0000"/>
                          </a:solidFill>
                        </a:rPr>
                        <a:t>840 m</a:t>
                      </a:r>
                      <a:r>
                        <a:rPr lang="en-US" sz="1400" b="0" i="0" kern="1200" baseline="30000">
                          <a:solidFill>
                            <a:srgbClr val="FF0000"/>
                          </a:solidFill>
                        </a:rPr>
                        <a:t>3</a:t>
                      </a:r>
                    </a:p>
                  </a:txBody>
                  <a:tcPr marL="0" marR="0" marT="0" marB="0" anchor="ctr" anchorCtr="1">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rgbClr val="FF0000"/>
                          </a:solidFill>
                        </a:rPr>
                        <a:t>10</a:t>
                      </a:r>
                      <a:r>
                        <a:rPr lang="en-US" sz="1400" b="0" i="0" kern="1200" baseline="0">
                          <a:solidFill>
                            <a:srgbClr val="FF0000"/>
                          </a:solidFill>
                        </a:rPr>
                        <a:t> </a:t>
                      </a:r>
                      <a:r>
                        <a:rPr lang="en-US" sz="1400" b="0" i="0" kern="1200">
                          <a:solidFill>
                            <a:srgbClr val="FF0000"/>
                          </a:solidFill>
                        </a:rPr>
                        <a:t>m</a:t>
                      </a:r>
                      <a:r>
                        <a:rPr lang="en-US" sz="1400" b="0" i="0" kern="1200" baseline="30000">
                          <a:solidFill>
                            <a:srgbClr val="FF0000"/>
                          </a:solidFill>
                        </a:rPr>
                        <a:t>3</a:t>
                      </a:r>
                    </a:p>
                  </a:txBody>
                  <a:tcPr marL="0" marR="0" marT="0" marB="0" anchor="ctr" anchorCtr="1">
                    <a:solidFill>
                      <a:schemeClr val="tx1"/>
                    </a:solidFill>
                  </a:tcPr>
                </a:tc>
              </a:tr>
              <a:tr h="2667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smtClean="0">
                          <a:solidFill>
                            <a:srgbClr val="FF0000"/>
                          </a:solidFill>
                          <a:latin typeface="ArialMT"/>
                        </a:rPr>
                        <a:t>Weight</a:t>
                      </a:r>
                      <a:endParaRPr lang="en-US" sz="1400" b="0" i="0" kern="1200" baseline="30000">
                        <a:solidFill>
                          <a:srgbClr val="FF0000"/>
                        </a:solidFill>
                      </a:endParaRPr>
                    </a:p>
                  </a:txBody>
                  <a:tcPr marL="0" marR="0" marT="0" marB="0" anchor="ctr" anchorCtr="1">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smtClean="0">
                          <a:solidFill>
                            <a:srgbClr val="FF0000"/>
                          </a:solidFill>
                          <a:latin typeface="ArialMT"/>
                        </a:rPr>
                        <a:t>23000 t</a:t>
                      </a:r>
                      <a:endParaRPr lang="en-US" sz="1400" b="0" i="0" kern="1200" baseline="30000">
                        <a:solidFill>
                          <a:srgbClr val="FF0000"/>
                        </a:solidFill>
                      </a:endParaRPr>
                    </a:p>
                  </a:txBody>
                  <a:tcPr marL="0" marR="0" marT="0" marB="0" anchor="ctr" anchorCtr="1">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smtClean="0">
                          <a:solidFill>
                            <a:srgbClr val="FF0000"/>
                          </a:solidFill>
                          <a:latin typeface="ArialMT"/>
                        </a:rPr>
                        <a:t>770 t</a:t>
                      </a:r>
                      <a:endParaRPr lang="en-US" sz="1400" b="0" i="0" kern="1200" baseline="30000">
                        <a:solidFill>
                          <a:srgbClr val="FF0000"/>
                        </a:solidFill>
                      </a:endParaRPr>
                    </a:p>
                  </a:txBody>
                  <a:tcPr marL="0" marR="0" marT="0" marB="0" anchor="ctr" anchorCtr="1">
                    <a:solidFill>
                      <a:schemeClr val="tx1"/>
                    </a:solidFill>
                  </a:tcPr>
                </a:tc>
              </a:tr>
              <a:tr h="2667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kern="1200" baseline="0">
                          <a:solidFill>
                            <a:srgbClr val="FF0000"/>
                          </a:solidFill>
                        </a:rPr>
                        <a:t>Fusion Power</a:t>
                      </a:r>
                    </a:p>
                  </a:txBody>
                  <a:tcPr marL="0" marR="0" marT="0" marB="0" anchor="ctr" anchorCtr="1">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kern="1200" baseline="0">
                          <a:solidFill>
                            <a:srgbClr val="FF0000"/>
                          </a:solidFill>
                        </a:rPr>
                        <a:t>500 MW</a:t>
                      </a:r>
                    </a:p>
                  </a:txBody>
                  <a:tcPr marL="0" marR="0" marT="0" marB="0" anchor="ctr" anchorCtr="1">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kern="1200" baseline="0">
                          <a:solidFill>
                            <a:srgbClr val="FF0000"/>
                          </a:solidFill>
                        </a:rPr>
                        <a:t>100 MW</a:t>
                      </a:r>
                    </a:p>
                  </a:txBody>
                  <a:tcPr marL="0" marR="0" marT="0" marB="0" anchor="ctr" anchorCtr="1">
                    <a:solidFill>
                      <a:schemeClr val="tx1"/>
                    </a:solidFill>
                  </a:tcPr>
                </a:tc>
              </a:tr>
              <a:tr h="2667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kern="1200" baseline="0">
                          <a:solidFill>
                            <a:srgbClr val="FF0000"/>
                          </a:solidFill>
                        </a:rPr>
                        <a:t>El. density</a:t>
                      </a:r>
                    </a:p>
                  </a:txBody>
                  <a:tcPr marL="0" marR="0" marT="0" marB="0" anchor="ctr" anchorCtr="1">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a:solidFill>
                            <a:srgbClr val="FF0000"/>
                          </a:solidFill>
                          <a:effectLst/>
                          <a:latin typeface="+mn-lt"/>
                          <a:ea typeface="+mn-ea"/>
                          <a:cs typeface="+mn-cs"/>
                          <a:sym typeface="Symbol"/>
                        </a:rPr>
                        <a:t></a:t>
                      </a:r>
                      <a:r>
                        <a:rPr lang="en-US" sz="1400" b="0" i="0" kern="1200" baseline="0">
                          <a:solidFill>
                            <a:srgbClr val="FF0000"/>
                          </a:solidFill>
                        </a:rPr>
                        <a:t>10</a:t>
                      </a:r>
                      <a:r>
                        <a:rPr lang="en-US" sz="1400" b="0" i="0" kern="1200" baseline="30000">
                          <a:solidFill>
                            <a:srgbClr val="FF0000"/>
                          </a:solidFill>
                        </a:rPr>
                        <a:t>20</a:t>
                      </a:r>
                      <a:r>
                        <a:rPr lang="en-US" sz="1400" b="0" i="0" kern="1200" baseline="0">
                          <a:solidFill>
                            <a:srgbClr val="FF0000"/>
                          </a:solidFill>
                        </a:rPr>
                        <a:t> m</a:t>
                      </a:r>
                      <a:r>
                        <a:rPr lang="en-US" sz="1400" b="0" i="0" kern="1200" baseline="30000">
                          <a:solidFill>
                            <a:srgbClr val="FF0000"/>
                          </a:solidFill>
                        </a:rPr>
                        <a:t>-3</a:t>
                      </a:r>
                    </a:p>
                  </a:txBody>
                  <a:tcPr marL="0" marR="0" marT="0" marB="0" anchor="ctr" anchorCtr="1">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a:solidFill>
                            <a:srgbClr val="FF0000"/>
                          </a:solidFill>
                          <a:effectLst/>
                          <a:latin typeface="+mn-lt"/>
                          <a:ea typeface="+mn-ea"/>
                          <a:cs typeface="+mn-cs"/>
                          <a:sym typeface="Symbol"/>
                        </a:rPr>
                        <a:t></a:t>
                      </a:r>
                      <a:r>
                        <a:rPr lang="en-US" sz="1400" b="0" i="0" kern="1200" baseline="0">
                          <a:solidFill>
                            <a:srgbClr val="FF0000"/>
                          </a:solidFill>
                        </a:rPr>
                        <a:t>10</a:t>
                      </a:r>
                      <a:r>
                        <a:rPr lang="en-US" sz="1400" b="0" i="0" kern="1200" baseline="30000">
                          <a:solidFill>
                            <a:srgbClr val="FF0000"/>
                          </a:solidFill>
                        </a:rPr>
                        <a:t>21</a:t>
                      </a:r>
                      <a:r>
                        <a:rPr lang="en-US" sz="1400" b="0" i="0" kern="1200" baseline="0">
                          <a:solidFill>
                            <a:srgbClr val="FF0000"/>
                          </a:solidFill>
                        </a:rPr>
                        <a:t> m</a:t>
                      </a:r>
                      <a:r>
                        <a:rPr lang="en-US" sz="1400" b="0" i="0" kern="1200" baseline="30000">
                          <a:solidFill>
                            <a:srgbClr val="FF0000"/>
                          </a:solidFill>
                        </a:rPr>
                        <a:t>-3</a:t>
                      </a:r>
                      <a:endParaRPr lang="en-US" sz="1400" b="0" i="0" kern="1200" baseline="0">
                        <a:solidFill>
                          <a:srgbClr val="FF0000"/>
                        </a:solidFill>
                      </a:endParaRPr>
                    </a:p>
                  </a:txBody>
                  <a:tcPr marL="0" marR="0" marT="0" marB="0" anchor="ctr" anchorCtr="1">
                    <a:solidFill>
                      <a:schemeClr val="tx1"/>
                    </a:solidFill>
                  </a:tcPr>
                </a:tc>
              </a:tr>
              <a:tr h="2667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kern="1200" baseline="0">
                          <a:solidFill>
                            <a:srgbClr val="FF0000"/>
                          </a:solidFill>
                        </a:rPr>
                        <a:t>Q=P</a:t>
                      </a:r>
                      <a:r>
                        <a:rPr lang="en-US" sz="1400" b="0" i="0" kern="1200" baseline="-25000">
                          <a:solidFill>
                            <a:srgbClr val="FF0000"/>
                          </a:solidFill>
                        </a:rPr>
                        <a:t>f</a:t>
                      </a:r>
                      <a:r>
                        <a:rPr lang="en-US" sz="1400" b="0" i="0" kern="1200" baseline="0">
                          <a:solidFill>
                            <a:srgbClr val="FF0000"/>
                          </a:solidFill>
                        </a:rPr>
                        <a:t>/P</a:t>
                      </a:r>
                      <a:r>
                        <a:rPr lang="en-US" sz="1400" b="0" i="0" kern="1200" baseline="-25000">
                          <a:solidFill>
                            <a:srgbClr val="FF0000"/>
                          </a:solidFill>
                        </a:rPr>
                        <a:t>in</a:t>
                      </a:r>
                      <a:endParaRPr lang="en-US" sz="1400" b="0" i="0" kern="1200" baseline="0">
                        <a:solidFill>
                          <a:srgbClr val="FF0000"/>
                        </a:solidFill>
                      </a:endParaRPr>
                    </a:p>
                  </a:txBody>
                  <a:tcPr marL="0" marR="0" marT="0" marB="0" anchor="ctr" anchorCtr="1">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kern="1200" baseline="0">
                          <a:solidFill>
                            <a:srgbClr val="FF0000"/>
                          </a:solidFill>
                        </a:rPr>
                        <a:t>5 -10</a:t>
                      </a:r>
                    </a:p>
                  </a:txBody>
                  <a:tcPr marL="0" marR="0" marT="0" marB="0" anchor="ctr" anchorCtr="1">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kern="1200" baseline="0">
                          <a:solidFill>
                            <a:srgbClr val="FF0000"/>
                          </a:solidFill>
                        </a:rPr>
                        <a:t>&gt; 50</a:t>
                      </a:r>
                    </a:p>
                  </a:txBody>
                  <a:tcPr marL="0" marR="0" marT="0" marB="0" anchor="ctr" anchorCtr="1">
                    <a:solidFill>
                      <a:schemeClr val="tx1"/>
                    </a:solidFill>
                  </a:tcPr>
                </a:tc>
              </a:tr>
              <a:tr h="2667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kern="1200" baseline="0">
                          <a:solidFill>
                            <a:srgbClr val="FF0000"/>
                          </a:solidFill>
                        </a:rPr>
                        <a:t>Toroidal field</a:t>
                      </a:r>
                    </a:p>
                  </a:txBody>
                  <a:tcPr marL="0" marR="0" marT="0" marB="0" anchor="ctr" anchorCtr="1">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kern="1200" baseline="0">
                          <a:solidFill>
                            <a:srgbClr val="FF0000"/>
                          </a:solidFill>
                        </a:rPr>
                        <a:t>5.3 T</a:t>
                      </a:r>
                    </a:p>
                  </a:txBody>
                  <a:tcPr marL="0" marR="0" marT="0" marB="0" anchor="ctr" anchorCtr="1">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kern="1200" baseline="0">
                          <a:solidFill>
                            <a:srgbClr val="FF0000"/>
                          </a:solidFill>
                        </a:rPr>
                        <a:t>13 T</a:t>
                      </a:r>
                    </a:p>
                  </a:txBody>
                  <a:tcPr marL="0" marR="0" marT="0" marB="0" anchor="ctr" anchorCtr="1">
                    <a:solidFill>
                      <a:schemeClr val="tx1"/>
                    </a:solidFill>
                  </a:tcPr>
                </a:tc>
              </a:tr>
              <a:tr h="2667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kern="1200" baseline="0">
                          <a:solidFill>
                            <a:srgbClr val="FF0000"/>
                          </a:solidFill>
                        </a:rPr>
                        <a:t>τ</a:t>
                      </a:r>
                      <a:r>
                        <a:rPr lang="en-US" sz="1400" b="0" i="0" kern="1200" baseline="-25000">
                          <a:solidFill>
                            <a:srgbClr val="FF0000"/>
                          </a:solidFill>
                        </a:rPr>
                        <a:t>E</a:t>
                      </a:r>
                      <a:endParaRPr lang="en-US" sz="1400" b="0" i="0" kern="1200" baseline="0">
                        <a:solidFill>
                          <a:srgbClr val="FF0000"/>
                        </a:solidFill>
                      </a:endParaRPr>
                    </a:p>
                  </a:txBody>
                  <a:tcPr marL="0" marR="0" marT="0" marB="0" anchor="ctr" anchorCtr="1">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kern="1200" baseline="0">
                          <a:solidFill>
                            <a:srgbClr val="FF0000"/>
                          </a:solidFill>
                        </a:rPr>
                        <a:t>3.7 sec</a:t>
                      </a:r>
                    </a:p>
                  </a:txBody>
                  <a:tcPr marL="0" marR="0" marT="0" marB="0" anchor="ctr" anchorCtr="1">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kern="1200" baseline="0">
                          <a:solidFill>
                            <a:srgbClr val="FF0000"/>
                          </a:solidFill>
                        </a:rPr>
                        <a:t>0.6 sec</a:t>
                      </a:r>
                    </a:p>
                  </a:txBody>
                  <a:tcPr marL="0" marR="0" marT="0" marB="0" anchor="ctr" anchorCtr="1">
                    <a:solidFill>
                      <a:schemeClr val="tx1"/>
                    </a:solidFill>
                  </a:tcPr>
                </a:tc>
              </a:tr>
              <a:tr h="2667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kern="1200" baseline="0">
                          <a:solidFill>
                            <a:srgbClr val="FF0000"/>
                          </a:solidFill>
                        </a:rPr>
                        <a:t>Est. Cost</a:t>
                      </a:r>
                    </a:p>
                  </a:txBody>
                  <a:tcPr marL="0" marR="0" marT="0" marB="0" anchor="ctr" anchorCtr="1">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kern="1200" baseline="0">
                          <a:solidFill>
                            <a:srgbClr val="FF0000"/>
                          </a:solidFill>
                        </a:rPr>
                        <a:t>&gt; 20 G€</a:t>
                      </a:r>
                    </a:p>
                  </a:txBody>
                  <a:tcPr marL="0" marR="0" marT="0" marB="0" anchor="ctr" anchorCtr="1">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a:solidFill>
                            <a:srgbClr val="FF0000"/>
                          </a:solidFill>
                          <a:effectLst/>
                          <a:latin typeface="+mn-lt"/>
                          <a:ea typeface="+mn-ea"/>
                          <a:cs typeface="+mn-cs"/>
                          <a:sym typeface="Symbol"/>
                        </a:rPr>
                        <a:t> 0.35</a:t>
                      </a:r>
                      <a:r>
                        <a:rPr lang="en-US" sz="1400" kern="1200" baseline="0">
                          <a:solidFill>
                            <a:srgbClr val="FF0000"/>
                          </a:solidFill>
                          <a:effectLst/>
                          <a:latin typeface="+mn-lt"/>
                          <a:ea typeface="+mn-ea"/>
                          <a:cs typeface="+mn-cs"/>
                          <a:sym typeface="Symbol"/>
                        </a:rPr>
                        <a:t> G€</a:t>
                      </a:r>
                      <a:endParaRPr lang="en-US" sz="1400" b="0" i="0" kern="1200" baseline="0">
                        <a:solidFill>
                          <a:srgbClr val="FF0000"/>
                        </a:solidFill>
                      </a:endParaRPr>
                    </a:p>
                  </a:txBody>
                  <a:tcPr marL="0" marR="0" marT="0" marB="0" anchor="ctr" anchorCtr="1">
                    <a:solidFill>
                      <a:schemeClr val="tx1"/>
                    </a:solidFill>
                  </a:tcPr>
                </a:tc>
              </a:tr>
            </a:tbl>
          </a:graphicData>
        </a:graphic>
      </p:graphicFrame>
      <p:sp>
        <p:nvSpPr>
          <p:cNvPr id="3" name="TextBox 2"/>
          <p:cNvSpPr txBox="1"/>
          <p:nvPr/>
        </p:nvSpPr>
        <p:spPr>
          <a:xfrm>
            <a:off x="284164" y="1684254"/>
            <a:ext cx="4677445" cy="1200329"/>
          </a:xfrm>
          <a:prstGeom prst="rect">
            <a:avLst/>
          </a:prstGeom>
          <a:noFill/>
        </p:spPr>
        <p:txBody>
          <a:bodyPr wrap="none" rtlCol="0">
            <a:spAutoFit/>
          </a:bodyPr>
          <a:lstStyle/>
          <a:p>
            <a:pPr defTabSz="914400"/>
            <a:r>
              <a:rPr lang="en-US">
                <a:solidFill>
                  <a:prstClr val="black"/>
                </a:solidFill>
                <a:latin typeface="Calibri"/>
              </a:rPr>
              <a:t>IGNITOR, alto campo, alta densità, tokamak </a:t>
            </a:r>
          </a:p>
          <a:p>
            <a:pPr defTabSz="914400"/>
            <a:r>
              <a:rPr lang="en-US">
                <a:solidFill>
                  <a:prstClr val="black"/>
                </a:solidFill>
                <a:latin typeface="Calibri"/>
              </a:rPr>
              <a:t>ad alto Q, mirata ad raggiungere le condizioni di </a:t>
            </a:r>
          </a:p>
          <a:p>
            <a:pPr defTabSz="914400"/>
            <a:r>
              <a:rPr lang="en-US">
                <a:solidFill>
                  <a:prstClr val="black"/>
                </a:solidFill>
                <a:latin typeface="Calibri"/>
              </a:rPr>
              <a:t>riscaldamento ohmico che consentono reazioni </a:t>
            </a:r>
          </a:p>
          <a:p>
            <a:pPr defTabSz="914400"/>
            <a:r>
              <a:rPr lang="en-US">
                <a:solidFill>
                  <a:prstClr val="black"/>
                </a:solidFill>
                <a:latin typeface="Calibri"/>
              </a:rPr>
              <a:t>nucleari autosostenentesi.</a:t>
            </a:r>
          </a:p>
        </p:txBody>
      </p:sp>
      <p:sp>
        <p:nvSpPr>
          <p:cNvPr id="9" name="TextBox 8"/>
          <p:cNvSpPr txBox="1"/>
          <p:nvPr/>
        </p:nvSpPr>
        <p:spPr>
          <a:xfrm>
            <a:off x="114831" y="5926361"/>
            <a:ext cx="5832258" cy="523220"/>
          </a:xfrm>
          <a:prstGeom prst="rect">
            <a:avLst/>
          </a:prstGeom>
          <a:noFill/>
        </p:spPr>
        <p:txBody>
          <a:bodyPr wrap="none" rtlCol="0">
            <a:spAutoFit/>
          </a:bodyPr>
          <a:lstStyle/>
          <a:p>
            <a:pPr defTabSz="914400"/>
            <a:r>
              <a:rPr lang="en-US" sz="1400" b="1">
                <a:solidFill>
                  <a:srgbClr val="FF0000"/>
                </a:solidFill>
                <a:latin typeface="Calibri"/>
              </a:rPr>
              <a:t>Grande ‘baco’ di ITER : valore del Q troppo basso, sperimentazione utile</a:t>
            </a:r>
          </a:p>
          <a:p>
            <a:pPr defTabSz="914400"/>
            <a:r>
              <a:rPr lang="en-US" sz="1400" b="1">
                <a:solidFill>
                  <a:srgbClr val="FF0000"/>
                </a:solidFill>
                <a:latin typeface="Calibri"/>
              </a:rPr>
              <a:t>per un reattore realistico,  di uso commerciale è semplicemente impossibile!</a:t>
            </a:r>
          </a:p>
        </p:txBody>
      </p:sp>
    </p:spTree>
    <p:extLst>
      <p:ext uri="{BB962C8B-B14F-4D97-AF65-F5344CB8AC3E}">
        <p14:creationId xmlns:p14="http://schemas.microsoft.com/office/powerpoint/2010/main" val="24716104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a:t>Reazioni di fusione: cinque nucleoni</a:t>
            </a:r>
          </a:p>
        </p:txBody>
      </p:sp>
      <p:sp>
        <p:nvSpPr>
          <p:cNvPr id="4" name="Date Placeholder 3"/>
          <p:cNvSpPr>
            <a:spLocks noGrp="1"/>
          </p:cNvSpPr>
          <p:nvPr>
            <p:ph type="dt" sz="half" idx="10"/>
          </p:nvPr>
        </p:nvSpPr>
        <p:spPr/>
        <p:txBody>
          <a:bodyPr/>
          <a:lstStyle/>
          <a:p>
            <a:fld id="{30575951-9D39-0140-8E59-C821F135284C}" type="datetime2">
              <a:t>Tuesday, October 17, 17</a:t>
            </a:fld>
            <a:endParaRPr lang="en-US">
              <a:solidFill>
                <a:prstClr val="white">
                  <a:lumMod val="65000"/>
                </a:prstClr>
              </a:solidFill>
              <a:latin typeface="Calibri"/>
            </a:endParaRPr>
          </a:p>
        </p:txBody>
      </p:sp>
      <p:sp>
        <p:nvSpPr>
          <p:cNvPr id="5" name="Footer Placeholder 4"/>
          <p:cNvSpPr>
            <a:spLocks noGrp="1"/>
          </p:cNvSpPr>
          <p:nvPr>
            <p:ph type="ftr" sz="quarter" idx="11"/>
          </p:nvPr>
        </p:nvSpPr>
        <p:spPr/>
        <p:txBody>
          <a:bodyPr/>
          <a:lstStyle/>
          <a:p>
            <a:r>
              <a:rPr lang="en-US">
                <a:solidFill>
                  <a:prstClr val="white">
                    <a:lumMod val="65000"/>
                  </a:prstClr>
                </a:solidFill>
                <a:latin typeface="Calibri"/>
              </a:rPr>
              <a:t>Sergio Bartalucci LNF-INFN e UNISRITA</a:t>
            </a:r>
          </a:p>
        </p:txBody>
      </p:sp>
      <p:sp>
        <p:nvSpPr>
          <p:cNvPr id="6" name="Slide Number Placeholder 5"/>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8</a:t>
            </a:fld>
            <a:endParaRPr lang="en-US">
              <a:solidFill>
                <a:prstClr val="black">
                  <a:lumMod val="85000"/>
                  <a:lumOff val="15000"/>
                </a:prstClr>
              </a:solidFill>
              <a:latin typeface="Calibri"/>
            </a:endParaRPr>
          </a:p>
        </p:txBody>
      </p:sp>
      <p:pic>
        <p:nvPicPr>
          <p:cNvPr id="7" name="Picture 6"/>
          <p:cNvPicPr>
            <a:picLocks noChangeAspect="1"/>
          </p:cNvPicPr>
          <p:nvPr/>
        </p:nvPicPr>
        <p:blipFill>
          <a:blip r:embed="rId3"/>
          <a:stretch>
            <a:fillRect/>
          </a:stretch>
        </p:blipFill>
        <p:spPr>
          <a:xfrm>
            <a:off x="284164" y="2006600"/>
            <a:ext cx="5260852" cy="2844800"/>
          </a:xfrm>
          <a:prstGeom prst="rect">
            <a:avLst/>
          </a:prstGeom>
        </p:spPr>
      </p:pic>
      <p:sp>
        <p:nvSpPr>
          <p:cNvPr id="8" name="TextBox 7"/>
          <p:cNvSpPr txBox="1"/>
          <p:nvPr/>
        </p:nvSpPr>
        <p:spPr>
          <a:xfrm>
            <a:off x="5545016" y="2526637"/>
            <a:ext cx="3323184" cy="1323439"/>
          </a:xfrm>
          <a:prstGeom prst="rect">
            <a:avLst/>
          </a:prstGeom>
          <a:noFill/>
        </p:spPr>
        <p:txBody>
          <a:bodyPr wrap="square" rtlCol="0">
            <a:spAutoFit/>
          </a:bodyPr>
          <a:lstStyle/>
          <a:p>
            <a:pPr defTabSz="914400"/>
            <a:r>
              <a:rPr lang="en-US" sz="2000" b="1" i="1">
                <a:solidFill>
                  <a:prstClr val="black"/>
                </a:solidFill>
                <a:latin typeface="Calibri"/>
              </a:rPr>
              <a:t>Deuterio + Trizio</a:t>
            </a:r>
          </a:p>
          <a:p>
            <a:pPr defTabSz="914400"/>
            <a:r>
              <a:rPr lang="en-US" sz="2000" b="1" i="1" baseline="30000">
                <a:solidFill>
                  <a:prstClr val="black"/>
                </a:solidFill>
                <a:latin typeface="Calibri"/>
              </a:rPr>
              <a:t>2</a:t>
            </a:r>
            <a:r>
              <a:rPr lang="en-US" sz="2000" b="1" i="1">
                <a:solidFill>
                  <a:prstClr val="black"/>
                </a:solidFill>
                <a:latin typeface="Calibri"/>
              </a:rPr>
              <a:t>H + </a:t>
            </a:r>
            <a:r>
              <a:rPr lang="en-US" sz="2000" b="1" i="1" baseline="30000">
                <a:solidFill>
                  <a:prstClr val="black"/>
                </a:solidFill>
                <a:latin typeface="Calibri"/>
              </a:rPr>
              <a:t>3</a:t>
            </a:r>
            <a:r>
              <a:rPr lang="en-US" sz="2000" b="1" i="1">
                <a:solidFill>
                  <a:prstClr val="black"/>
                </a:solidFill>
                <a:latin typeface="Calibri"/>
              </a:rPr>
              <a:t>H </a:t>
            </a:r>
            <a:r>
              <a:rPr lang="en-US" sz="2000" b="1">
                <a:solidFill>
                  <a:prstClr val="black"/>
                </a:solidFill>
                <a:latin typeface="Calibri"/>
              </a:rPr>
              <a:t>→</a:t>
            </a:r>
            <a:r>
              <a:rPr lang="en-US" sz="2000" b="1" i="1" baseline="30000">
                <a:solidFill>
                  <a:prstClr val="black"/>
                </a:solidFill>
                <a:latin typeface="Calibri"/>
              </a:rPr>
              <a:t>4</a:t>
            </a:r>
            <a:r>
              <a:rPr lang="en-US" sz="2000" b="1" i="1">
                <a:solidFill>
                  <a:prstClr val="black"/>
                </a:solidFill>
                <a:latin typeface="Calibri"/>
              </a:rPr>
              <a:t>He+n </a:t>
            </a:r>
            <a:r>
              <a:rPr lang="en-US" sz="2000" b="1">
                <a:solidFill>
                  <a:prstClr val="black"/>
                </a:solidFill>
                <a:latin typeface="Calibri"/>
              </a:rPr>
              <a:t>+ 17.58 MeV</a:t>
            </a:r>
          </a:p>
          <a:p>
            <a:pPr defTabSz="914400"/>
            <a:r>
              <a:rPr lang="en-US" sz="2000" b="1">
                <a:solidFill>
                  <a:prstClr val="black"/>
                </a:solidFill>
                <a:latin typeface="Calibri"/>
              </a:rPr>
              <a:t>Deuterio + Elio-3  </a:t>
            </a:r>
          </a:p>
          <a:p>
            <a:pPr defTabSz="914400"/>
            <a:r>
              <a:rPr lang="en-US" sz="2000" b="1" i="1" baseline="30000">
                <a:solidFill>
                  <a:prstClr val="black"/>
                </a:solidFill>
                <a:latin typeface="Calibri"/>
              </a:rPr>
              <a:t>2</a:t>
            </a:r>
            <a:r>
              <a:rPr lang="en-US" sz="2000" b="1" i="1">
                <a:solidFill>
                  <a:prstClr val="black"/>
                </a:solidFill>
                <a:latin typeface="Calibri"/>
              </a:rPr>
              <a:t>H +</a:t>
            </a:r>
            <a:r>
              <a:rPr lang="en-US" sz="2000" b="1" i="1" baseline="30000">
                <a:solidFill>
                  <a:prstClr val="black"/>
                </a:solidFill>
                <a:latin typeface="Calibri"/>
              </a:rPr>
              <a:t>3</a:t>
            </a:r>
            <a:r>
              <a:rPr lang="en-US" sz="2000" b="1" i="1">
                <a:solidFill>
                  <a:prstClr val="black"/>
                </a:solidFill>
                <a:latin typeface="Calibri"/>
              </a:rPr>
              <a:t>He→</a:t>
            </a:r>
            <a:r>
              <a:rPr lang="en-US" sz="2000" b="1" i="1" baseline="30000">
                <a:solidFill>
                  <a:prstClr val="black"/>
                </a:solidFill>
                <a:latin typeface="Calibri"/>
              </a:rPr>
              <a:t>4</a:t>
            </a:r>
            <a:r>
              <a:rPr lang="en-US" sz="2000" b="1" i="1">
                <a:solidFill>
                  <a:prstClr val="black"/>
                </a:solidFill>
                <a:latin typeface="Calibri"/>
              </a:rPr>
              <a:t>He+p </a:t>
            </a:r>
            <a:r>
              <a:rPr lang="en-US" sz="2000" b="1">
                <a:solidFill>
                  <a:prstClr val="black"/>
                </a:solidFill>
                <a:latin typeface="Calibri"/>
              </a:rPr>
              <a:t>+ 18.34 MeV </a:t>
            </a:r>
          </a:p>
        </p:txBody>
      </p:sp>
      <p:sp>
        <p:nvSpPr>
          <p:cNvPr id="11" name="TextBox 10"/>
          <p:cNvSpPr txBox="1"/>
          <p:nvPr/>
        </p:nvSpPr>
        <p:spPr>
          <a:xfrm>
            <a:off x="74248" y="4891822"/>
            <a:ext cx="9168732" cy="1554272"/>
          </a:xfrm>
          <a:prstGeom prst="rect">
            <a:avLst/>
          </a:prstGeom>
          <a:noFill/>
        </p:spPr>
        <p:txBody>
          <a:bodyPr wrap="none" rtlCol="0">
            <a:spAutoFit/>
          </a:bodyPr>
          <a:lstStyle/>
          <a:p>
            <a:pPr defTabSz="914400">
              <a:spcBef>
                <a:spcPts val="600"/>
              </a:spcBef>
            </a:pPr>
            <a:r>
              <a:rPr lang="en-US" sz="1600">
                <a:solidFill>
                  <a:prstClr val="black"/>
                </a:solidFill>
                <a:latin typeface="Calibri"/>
              </a:rPr>
              <a:t>Nuclei non polarizzati </a:t>
            </a:r>
            <a:r>
              <a:rPr lang="en-US" sz="1600">
                <a:solidFill>
                  <a:prstClr val="black"/>
                </a:solidFill>
                <a:latin typeface="Wingdings"/>
                <a:ea typeface="Wingdings"/>
                <a:cs typeface="Wingdings"/>
                <a:sym typeface="Wingdings"/>
              </a:rPr>
              <a:t></a:t>
            </a:r>
            <a:r>
              <a:rPr lang="en-US" sz="1600">
                <a:solidFill>
                  <a:prstClr val="black"/>
                </a:solidFill>
                <a:latin typeface="Calibri"/>
              </a:rPr>
              <a:t> reattività </a:t>
            </a:r>
            <a:r>
              <a:rPr lang="en-US" sz="1600" b="1" i="1">
                <a:solidFill>
                  <a:srgbClr val="FF0000"/>
                </a:solidFill>
                <a:latin typeface="Calibri"/>
              </a:rPr>
              <a:t>σ = 2/3 σ</a:t>
            </a:r>
            <a:r>
              <a:rPr lang="en-US" sz="1600" b="1" i="1" baseline="-25000">
                <a:solidFill>
                  <a:srgbClr val="FF0000"/>
                </a:solidFill>
                <a:latin typeface="Calibri"/>
              </a:rPr>
              <a:t>3/2  </a:t>
            </a:r>
            <a:r>
              <a:rPr lang="en-US" sz="1600" b="1" i="1">
                <a:solidFill>
                  <a:srgbClr val="FF0000"/>
                </a:solidFill>
                <a:latin typeface="Calibri"/>
              </a:rPr>
              <a:t>= 2/3 del massimo</a:t>
            </a:r>
            <a:r>
              <a:rPr lang="en-US" sz="1600" b="1" i="1" baseline="-25000">
                <a:solidFill>
                  <a:prstClr val="black"/>
                </a:solidFill>
                <a:latin typeface="Calibri"/>
              </a:rPr>
              <a:t>		                            </a:t>
            </a:r>
            <a:r>
              <a:rPr lang="en-US" sz="1600" b="1" i="1">
                <a:solidFill>
                  <a:schemeClr val="accent2"/>
                </a:solidFill>
                <a:latin typeface="Calibri"/>
              </a:rPr>
              <a:t> </a:t>
            </a:r>
            <a:r>
              <a:rPr lang="en-US" sz="1600" b="1" i="1">
                <a:solidFill>
                  <a:srgbClr val="FF0000"/>
                </a:solidFill>
                <a:latin typeface="Calibri"/>
              </a:rPr>
              <a:t>modalità normale</a:t>
            </a:r>
            <a:endParaRPr lang="en-US" sz="1600" b="1">
              <a:solidFill>
                <a:srgbClr val="FF0000"/>
              </a:solidFill>
              <a:latin typeface="Calibri"/>
            </a:endParaRPr>
          </a:p>
          <a:p>
            <a:pPr defTabSz="914400">
              <a:spcBef>
                <a:spcPts val="600"/>
              </a:spcBef>
            </a:pPr>
            <a:r>
              <a:rPr lang="en-US" sz="1600">
                <a:solidFill>
                  <a:prstClr val="black"/>
                </a:solidFill>
                <a:latin typeface="Calibri"/>
              </a:rPr>
              <a:t>Polarizzazione completa parallela al campo m. </a:t>
            </a:r>
            <a:r>
              <a:rPr lang="en-US" sz="1600" b="1" i="1">
                <a:solidFill>
                  <a:prstClr val="black"/>
                </a:solidFill>
                <a:latin typeface="Calibri"/>
              </a:rPr>
              <a:t>B </a:t>
            </a:r>
            <a:r>
              <a:rPr lang="en-US" sz="1600">
                <a:solidFill>
                  <a:prstClr val="black"/>
                </a:solidFill>
                <a:latin typeface="Wingdings"/>
                <a:ea typeface="Wingdings"/>
                <a:cs typeface="Wingdings"/>
                <a:sym typeface="Wingdings"/>
              </a:rPr>
              <a:t></a:t>
            </a:r>
            <a:r>
              <a:rPr lang="en-US" sz="1600">
                <a:solidFill>
                  <a:prstClr val="black"/>
                </a:solidFill>
                <a:latin typeface="Calibri"/>
              </a:rPr>
              <a:t>  </a:t>
            </a:r>
            <a:r>
              <a:rPr lang="en-US" sz="1600" b="1" i="1">
                <a:solidFill>
                  <a:srgbClr val="FF0000"/>
                </a:solidFill>
                <a:latin typeface="Calibri"/>
              </a:rPr>
              <a:t>σ = σ</a:t>
            </a:r>
            <a:r>
              <a:rPr lang="en-US" sz="1600" b="1" i="1" baseline="-25000">
                <a:solidFill>
                  <a:srgbClr val="FF0000"/>
                </a:solidFill>
                <a:latin typeface="Calibri"/>
              </a:rPr>
              <a:t>3/2  </a:t>
            </a:r>
            <a:r>
              <a:rPr lang="en-US" sz="1600" i="1">
                <a:solidFill>
                  <a:prstClr val="black"/>
                </a:solidFill>
                <a:latin typeface="Calibri"/>
              </a:rPr>
              <a:t>, </a:t>
            </a:r>
            <a:r>
              <a:rPr lang="en-US" sz="1600" b="1" i="1">
                <a:solidFill>
                  <a:prstClr val="black"/>
                </a:solidFill>
                <a:latin typeface="Calibri"/>
              </a:rPr>
              <a:t>He-4 e neutroni </a:t>
            </a:r>
            <a:r>
              <a:rPr lang="en-US" sz="1600" b="1" i="1">
                <a:solidFill>
                  <a:prstClr val="black"/>
                </a:solidFill>
                <a:latin typeface="Calibri"/>
                <a:sym typeface="Symbol"/>
              </a:rPr>
              <a:t>≈  B     </a:t>
            </a:r>
            <a:r>
              <a:rPr lang="en-US" sz="1600" b="1" i="1">
                <a:solidFill>
                  <a:srgbClr val="FF0000"/>
                </a:solidFill>
                <a:latin typeface="Calibri"/>
              </a:rPr>
              <a:t>modalità aumentata</a:t>
            </a:r>
          </a:p>
          <a:p>
            <a:pPr defTabSz="914400">
              <a:spcBef>
                <a:spcPts val="600"/>
              </a:spcBef>
            </a:pPr>
            <a:r>
              <a:rPr lang="en-US" sz="1600">
                <a:solidFill>
                  <a:prstClr val="black"/>
                </a:solidFill>
                <a:latin typeface="Calibri"/>
              </a:rPr>
              <a:t>Deuterio polarizzato </a:t>
            </a:r>
            <a:r>
              <a:rPr lang="en-US" sz="1600" b="1" i="1">
                <a:solidFill>
                  <a:prstClr val="black"/>
                </a:solidFill>
                <a:latin typeface="Calibri"/>
                <a:sym typeface="Symbol"/>
              </a:rPr>
              <a:t></a:t>
            </a:r>
            <a:r>
              <a:rPr lang="en-US" sz="1600">
                <a:solidFill>
                  <a:prstClr val="black"/>
                </a:solidFill>
                <a:latin typeface="Calibri"/>
              </a:rPr>
              <a:t> </a:t>
            </a:r>
            <a:r>
              <a:rPr lang="en-US" sz="1600" b="1" i="1">
                <a:solidFill>
                  <a:prstClr val="black"/>
                </a:solidFill>
                <a:latin typeface="Calibri"/>
              </a:rPr>
              <a:t>B</a:t>
            </a:r>
            <a:r>
              <a:rPr lang="en-US" sz="1600">
                <a:solidFill>
                  <a:prstClr val="black"/>
                </a:solidFill>
                <a:latin typeface="Calibri"/>
              </a:rPr>
              <a:t>  , T nonpol. </a:t>
            </a:r>
            <a:r>
              <a:rPr lang="en-US" sz="1600">
                <a:solidFill>
                  <a:prstClr val="black"/>
                </a:solidFill>
                <a:latin typeface="Wingdings"/>
                <a:ea typeface="Wingdings"/>
                <a:cs typeface="Wingdings"/>
                <a:sym typeface="Wingdings"/>
              </a:rPr>
              <a:t></a:t>
            </a:r>
            <a:r>
              <a:rPr lang="en-US" sz="1600">
                <a:solidFill>
                  <a:prstClr val="black"/>
                </a:solidFill>
                <a:latin typeface="Calibri"/>
              </a:rPr>
              <a:t>  </a:t>
            </a:r>
            <a:r>
              <a:rPr lang="en-US" sz="1600" b="1" i="1">
                <a:solidFill>
                  <a:srgbClr val="FF0000"/>
                </a:solidFill>
                <a:latin typeface="Calibri"/>
              </a:rPr>
              <a:t>σ = 2/3 σ</a:t>
            </a:r>
            <a:r>
              <a:rPr lang="en-US" sz="1600" b="1" i="1" baseline="-25000">
                <a:solidFill>
                  <a:srgbClr val="FF0000"/>
                </a:solidFill>
                <a:latin typeface="Calibri"/>
              </a:rPr>
              <a:t>3/2 </a:t>
            </a:r>
            <a:r>
              <a:rPr lang="en-US" sz="1600" i="1">
                <a:solidFill>
                  <a:prstClr val="black"/>
                </a:solidFill>
                <a:latin typeface="Calibri"/>
              </a:rPr>
              <a:t>,</a:t>
            </a:r>
            <a:r>
              <a:rPr lang="en-US" sz="1600" b="1" i="1">
                <a:solidFill>
                  <a:prstClr val="black"/>
                </a:solidFill>
              </a:rPr>
              <a:t> He-4 e neutroni </a:t>
            </a:r>
            <a:r>
              <a:rPr lang="en-US" sz="1600" b="1" i="1">
                <a:solidFill>
                  <a:prstClr val="black"/>
                </a:solidFill>
                <a:sym typeface="Symbol"/>
              </a:rPr>
              <a:t>≈ // B</a:t>
            </a:r>
            <a:r>
              <a:rPr lang="en-US" sz="1600" b="1" i="1">
                <a:solidFill>
                  <a:prstClr val="black"/>
                </a:solidFill>
              </a:rPr>
              <a:t>          </a:t>
            </a:r>
            <a:r>
              <a:rPr lang="en-US" sz="1600" b="1" i="1">
                <a:solidFill>
                  <a:srgbClr val="FF0000"/>
                </a:solidFill>
                <a:latin typeface="Calibri"/>
              </a:rPr>
              <a:t>modalità non-aumentata</a:t>
            </a:r>
            <a:endParaRPr lang="en-US" sz="1600" b="1">
              <a:solidFill>
                <a:srgbClr val="FF0000"/>
              </a:solidFill>
              <a:latin typeface="Calibri"/>
            </a:endParaRPr>
          </a:p>
          <a:p>
            <a:pPr defTabSz="914400">
              <a:spcBef>
                <a:spcPts val="600"/>
              </a:spcBef>
            </a:pPr>
            <a:r>
              <a:rPr lang="en-US" sz="1600">
                <a:solidFill>
                  <a:prstClr val="black"/>
                </a:solidFill>
              </a:rPr>
              <a:t>Polarizzazione completa antiparallela al campo m. </a:t>
            </a:r>
            <a:r>
              <a:rPr lang="en-US" sz="1600" b="1" i="1">
                <a:solidFill>
                  <a:prstClr val="black"/>
                </a:solidFill>
              </a:rPr>
              <a:t>B </a:t>
            </a:r>
            <a:r>
              <a:rPr lang="en-US" sz="1600">
                <a:solidFill>
                  <a:prstClr val="black"/>
                </a:solidFill>
                <a:latin typeface="Wingdings"/>
                <a:ea typeface="Wingdings"/>
                <a:cs typeface="Wingdings"/>
                <a:sym typeface="Wingdings"/>
              </a:rPr>
              <a:t></a:t>
            </a:r>
            <a:r>
              <a:rPr lang="en-US" sz="1600">
                <a:solidFill>
                  <a:prstClr val="black"/>
                </a:solidFill>
                <a:latin typeface="Calibri"/>
              </a:rPr>
              <a:t>  </a:t>
            </a:r>
            <a:r>
              <a:rPr lang="en-US" sz="1600" b="1" i="1">
                <a:solidFill>
                  <a:srgbClr val="FF0000"/>
                </a:solidFill>
                <a:latin typeface="Calibri"/>
              </a:rPr>
              <a:t>σ = 1/3 σ</a:t>
            </a:r>
            <a:r>
              <a:rPr lang="en-US" sz="1600" b="1" i="1" baseline="-25000">
                <a:solidFill>
                  <a:srgbClr val="FF0000"/>
                </a:solidFill>
                <a:latin typeface="Calibri"/>
              </a:rPr>
              <a:t>3/2</a:t>
            </a:r>
            <a:r>
              <a:rPr lang="en-US" sz="1600" baseline="-25000">
                <a:solidFill>
                  <a:srgbClr val="FF0000"/>
                </a:solidFill>
                <a:latin typeface="Calibri"/>
              </a:rPr>
              <a:t> </a:t>
            </a:r>
            <a:r>
              <a:rPr lang="en-US" sz="1600" i="1" baseline="-25000">
                <a:solidFill>
                  <a:srgbClr val="FF0000"/>
                </a:solidFill>
                <a:latin typeface="Calibri"/>
              </a:rPr>
              <a:t> </a:t>
            </a:r>
            <a:r>
              <a:rPr lang="en-US" sz="1600" i="1">
                <a:solidFill>
                  <a:srgbClr val="FF0000"/>
                </a:solidFill>
                <a:latin typeface="Calibri"/>
              </a:rPr>
              <a:t> </a:t>
            </a:r>
            <a:r>
              <a:rPr lang="en-US" sz="1600" b="1" i="1">
                <a:solidFill>
                  <a:prstClr val="black"/>
                </a:solidFill>
              </a:rPr>
              <a:t>He-4 e neutroni    </a:t>
            </a:r>
            <a:r>
              <a:rPr lang="en-US" sz="1600" b="1" i="1">
                <a:solidFill>
                  <a:srgbClr val="FF0000"/>
                </a:solidFill>
                <a:latin typeface="Calibri"/>
              </a:rPr>
              <a:t>modalità soppressa</a:t>
            </a:r>
            <a:endParaRPr lang="en-US" sz="1600" b="1">
              <a:solidFill>
                <a:srgbClr val="FF0000"/>
              </a:solidFill>
              <a:latin typeface="Calibri"/>
            </a:endParaRPr>
          </a:p>
          <a:p>
            <a:pPr defTabSz="914400"/>
            <a:endParaRPr lang="en-US" sz="1600">
              <a:solidFill>
                <a:srgbClr val="FF0000"/>
              </a:solidFill>
              <a:latin typeface="Calibri"/>
            </a:endParaRPr>
          </a:p>
        </p:txBody>
      </p:sp>
    </p:spTree>
    <p:extLst>
      <p:ext uri="{BB962C8B-B14F-4D97-AF65-F5344CB8AC3E}">
        <p14:creationId xmlns:p14="http://schemas.microsoft.com/office/powerpoint/2010/main" val="4628885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70690" y="2006600"/>
            <a:ext cx="6424246" cy="2839788"/>
            <a:chOff x="401581" y="2006600"/>
            <a:chExt cx="6959600" cy="2839788"/>
          </a:xfrm>
        </p:grpSpPr>
        <p:pic>
          <p:nvPicPr>
            <p:cNvPr id="7" name="Picture 6"/>
            <p:cNvPicPr>
              <a:picLocks noChangeAspect="1"/>
            </p:cNvPicPr>
            <p:nvPr/>
          </p:nvPicPr>
          <p:blipFill>
            <a:blip r:embed="rId3"/>
            <a:stretch>
              <a:fillRect/>
            </a:stretch>
          </p:blipFill>
          <p:spPr>
            <a:xfrm>
              <a:off x="401581" y="2006600"/>
              <a:ext cx="6959600" cy="2794000"/>
            </a:xfrm>
            <a:prstGeom prst="rect">
              <a:avLst/>
            </a:prstGeom>
          </p:spPr>
        </p:pic>
        <p:sp>
          <p:nvSpPr>
            <p:cNvPr id="8" name="TextBox 7"/>
            <p:cNvSpPr txBox="1"/>
            <p:nvPr/>
          </p:nvSpPr>
          <p:spPr>
            <a:xfrm>
              <a:off x="4089399" y="4200057"/>
              <a:ext cx="3149601" cy="646331"/>
            </a:xfrm>
            <a:prstGeom prst="rect">
              <a:avLst/>
            </a:prstGeom>
            <a:solidFill>
              <a:schemeClr val="bg1"/>
            </a:solidFill>
          </p:spPr>
          <p:txBody>
            <a:bodyPr wrap="square" rtlCol="0">
              <a:spAutoFit/>
            </a:bodyPr>
            <a:lstStyle/>
            <a:p>
              <a:pPr defTabSz="914400"/>
              <a:endParaRPr lang="en-US">
                <a:solidFill>
                  <a:prstClr val="white"/>
                </a:solidFill>
                <a:latin typeface="Calibri"/>
              </a:endParaRPr>
            </a:p>
            <a:p>
              <a:pPr defTabSz="914400"/>
              <a:endParaRPr lang="en-US">
                <a:solidFill>
                  <a:prstClr val="white"/>
                </a:solidFill>
                <a:latin typeface="Calibri"/>
              </a:endParaRPr>
            </a:p>
          </p:txBody>
        </p:sp>
      </p:grpSp>
      <p:sp>
        <p:nvSpPr>
          <p:cNvPr id="2" name="Title 1"/>
          <p:cNvSpPr>
            <a:spLocks noGrp="1"/>
          </p:cNvSpPr>
          <p:nvPr>
            <p:ph type="title"/>
          </p:nvPr>
        </p:nvSpPr>
        <p:spPr/>
        <p:txBody>
          <a:bodyPr>
            <a:normAutofit/>
          </a:bodyPr>
          <a:lstStyle/>
          <a:p>
            <a:pPr algn="ctr"/>
            <a:r>
              <a:rPr lang="en-US" sz="2400"/>
              <a:t>Reazioni di fusione: quattro nucleoni</a:t>
            </a:r>
          </a:p>
        </p:txBody>
      </p:sp>
      <p:sp>
        <p:nvSpPr>
          <p:cNvPr id="4" name="Date Placeholder 3"/>
          <p:cNvSpPr>
            <a:spLocks noGrp="1"/>
          </p:cNvSpPr>
          <p:nvPr>
            <p:ph type="dt" sz="half" idx="10"/>
          </p:nvPr>
        </p:nvSpPr>
        <p:spPr/>
        <p:txBody>
          <a:bodyPr/>
          <a:lstStyle/>
          <a:p>
            <a:fld id="{4F68E1CF-BE81-DB4C-BA16-230B7B8D02F7}" type="datetime2">
              <a:t>Tuesday, October 17, 17</a:t>
            </a:fld>
            <a:endParaRPr lang="en-US">
              <a:solidFill>
                <a:prstClr val="white">
                  <a:lumMod val="65000"/>
                </a:prstClr>
              </a:solidFill>
              <a:latin typeface="Calibri"/>
            </a:endParaRPr>
          </a:p>
        </p:txBody>
      </p:sp>
      <p:sp>
        <p:nvSpPr>
          <p:cNvPr id="5" name="Footer Placeholder 4"/>
          <p:cNvSpPr>
            <a:spLocks noGrp="1"/>
          </p:cNvSpPr>
          <p:nvPr>
            <p:ph type="ftr" sz="quarter" idx="11"/>
          </p:nvPr>
        </p:nvSpPr>
        <p:spPr/>
        <p:txBody>
          <a:bodyPr/>
          <a:lstStyle/>
          <a:p>
            <a:r>
              <a:rPr lang="en-US">
                <a:solidFill>
                  <a:prstClr val="white">
                    <a:lumMod val="65000"/>
                  </a:prstClr>
                </a:solidFill>
                <a:latin typeface="Calibri"/>
              </a:rPr>
              <a:t>Sergio Bartalucci LNF-INFN e UNISRITA</a:t>
            </a:r>
          </a:p>
        </p:txBody>
      </p:sp>
      <p:sp>
        <p:nvSpPr>
          <p:cNvPr id="6" name="Slide Number Placeholder 5"/>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latin typeface="Calibri"/>
              </a:rPr>
              <a:pPr/>
              <a:t>9</a:t>
            </a:fld>
            <a:endParaRPr lang="en-US">
              <a:solidFill>
                <a:prstClr val="black">
                  <a:lumMod val="85000"/>
                  <a:lumOff val="15000"/>
                </a:prstClr>
              </a:solidFill>
              <a:latin typeface="Calibri"/>
            </a:endParaRPr>
          </a:p>
        </p:txBody>
      </p:sp>
      <p:sp>
        <p:nvSpPr>
          <p:cNvPr id="3" name="TextBox 2"/>
          <p:cNvSpPr txBox="1"/>
          <p:nvPr/>
        </p:nvSpPr>
        <p:spPr>
          <a:xfrm>
            <a:off x="6068835" y="1748370"/>
            <a:ext cx="2868246" cy="3139321"/>
          </a:xfrm>
          <a:prstGeom prst="rect">
            <a:avLst/>
          </a:prstGeom>
          <a:noFill/>
        </p:spPr>
        <p:txBody>
          <a:bodyPr wrap="square" rtlCol="0">
            <a:spAutoFit/>
          </a:bodyPr>
          <a:lstStyle/>
          <a:p>
            <a:pPr defTabSz="914400"/>
            <a:r>
              <a:rPr lang="en-US" b="1" i="1">
                <a:solidFill>
                  <a:prstClr val="black"/>
                </a:solidFill>
                <a:latin typeface="Calibri"/>
              </a:rPr>
              <a:t>Deuterio - deuterio</a:t>
            </a:r>
          </a:p>
          <a:p>
            <a:pPr defTabSz="914400"/>
            <a:r>
              <a:rPr lang="en-US" b="1" i="1" baseline="30000">
                <a:solidFill>
                  <a:prstClr val="black"/>
                </a:solidFill>
                <a:latin typeface="Calibri"/>
              </a:rPr>
              <a:t>2</a:t>
            </a:r>
            <a:r>
              <a:rPr lang="en-US" b="1" i="1">
                <a:solidFill>
                  <a:prstClr val="black"/>
                </a:solidFill>
                <a:latin typeface="Calibri"/>
              </a:rPr>
              <a:t>H + </a:t>
            </a:r>
            <a:r>
              <a:rPr lang="en-US" b="1" i="1" baseline="30000">
                <a:solidFill>
                  <a:prstClr val="black"/>
                </a:solidFill>
                <a:latin typeface="Calibri"/>
              </a:rPr>
              <a:t>2</a:t>
            </a:r>
            <a:r>
              <a:rPr lang="en-US" b="1" i="1">
                <a:solidFill>
                  <a:prstClr val="black"/>
                </a:solidFill>
                <a:latin typeface="Calibri"/>
              </a:rPr>
              <a:t>H </a:t>
            </a:r>
            <a:r>
              <a:rPr lang="en-US" b="1">
                <a:solidFill>
                  <a:prstClr val="black"/>
                </a:solidFill>
                <a:latin typeface="Calibri"/>
              </a:rPr>
              <a:t>→ </a:t>
            </a:r>
            <a:r>
              <a:rPr lang="en-US" b="1" i="1" baseline="30000">
                <a:solidFill>
                  <a:prstClr val="black"/>
                </a:solidFill>
                <a:latin typeface="Calibri"/>
              </a:rPr>
              <a:t>3</a:t>
            </a:r>
            <a:r>
              <a:rPr lang="en-US" b="1" i="1">
                <a:solidFill>
                  <a:prstClr val="black"/>
                </a:solidFill>
                <a:latin typeface="Calibri"/>
              </a:rPr>
              <a:t>He + n </a:t>
            </a:r>
            <a:r>
              <a:rPr lang="en-US" b="1">
                <a:solidFill>
                  <a:prstClr val="black"/>
                </a:solidFill>
                <a:latin typeface="Calibri"/>
              </a:rPr>
              <a:t>+ 3.268 MeV  </a:t>
            </a:r>
          </a:p>
          <a:p>
            <a:pPr defTabSz="914400"/>
            <a:r>
              <a:rPr lang="en-US" b="1" i="1" baseline="30000">
                <a:solidFill>
                  <a:prstClr val="black"/>
                </a:solidFill>
                <a:latin typeface="Calibri"/>
              </a:rPr>
              <a:t>2</a:t>
            </a:r>
            <a:r>
              <a:rPr lang="en-US" b="1" i="1">
                <a:solidFill>
                  <a:prstClr val="black"/>
                </a:solidFill>
                <a:latin typeface="Calibri"/>
              </a:rPr>
              <a:t>H + </a:t>
            </a:r>
            <a:r>
              <a:rPr lang="en-US" b="1" i="1" baseline="30000">
                <a:solidFill>
                  <a:prstClr val="black"/>
                </a:solidFill>
                <a:latin typeface="Calibri"/>
              </a:rPr>
              <a:t>2</a:t>
            </a:r>
            <a:r>
              <a:rPr lang="en-US" b="1" i="1">
                <a:solidFill>
                  <a:prstClr val="black"/>
                </a:solidFill>
                <a:latin typeface="Calibri"/>
              </a:rPr>
              <a:t>H → </a:t>
            </a:r>
            <a:r>
              <a:rPr lang="en-US" b="1" i="1" baseline="30000">
                <a:solidFill>
                  <a:prstClr val="black"/>
                </a:solidFill>
                <a:latin typeface="Calibri"/>
              </a:rPr>
              <a:t>3</a:t>
            </a:r>
            <a:r>
              <a:rPr lang="en-US" b="1" i="1">
                <a:solidFill>
                  <a:prstClr val="black"/>
                </a:solidFill>
                <a:latin typeface="Calibri"/>
              </a:rPr>
              <a:t>H + p   </a:t>
            </a:r>
            <a:r>
              <a:rPr lang="en-US" b="1">
                <a:solidFill>
                  <a:prstClr val="black"/>
                </a:solidFill>
                <a:latin typeface="Calibri"/>
              </a:rPr>
              <a:t>+ 4.033 MeV </a:t>
            </a:r>
          </a:p>
          <a:p>
            <a:pPr defTabSz="914400"/>
            <a:r>
              <a:rPr lang="en-US">
                <a:solidFill>
                  <a:prstClr val="black"/>
                </a:solidFill>
                <a:latin typeface="Calibri"/>
              </a:rPr>
              <a:t>Reazione complicata e ancora poco conosciuta</a:t>
            </a:r>
          </a:p>
          <a:p>
            <a:pPr defTabSz="914400"/>
            <a:r>
              <a:rPr lang="en-US">
                <a:solidFill>
                  <a:prstClr val="black"/>
                </a:solidFill>
                <a:latin typeface="Calibri"/>
              </a:rPr>
              <a:t>Possibile incremento di un fattore 2-3 per orientazione trasversa </a:t>
            </a:r>
            <a:r>
              <a:rPr lang="en-US" b="1" i="1">
                <a:solidFill>
                  <a:prstClr val="black"/>
                </a:solidFill>
                <a:latin typeface="Calibri"/>
                <a:sym typeface="Symbol"/>
              </a:rPr>
              <a:t> </a:t>
            </a:r>
            <a:r>
              <a:rPr lang="en-US" b="1" i="1">
                <a:solidFill>
                  <a:prstClr val="black"/>
                </a:solidFill>
                <a:latin typeface="Calibri"/>
              </a:rPr>
              <a:t>B</a:t>
            </a:r>
            <a:r>
              <a:rPr lang="en-US">
                <a:solidFill>
                  <a:prstClr val="black"/>
                </a:solidFill>
                <a:latin typeface="Calibri"/>
              </a:rPr>
              <a:t> e antiparallela </a:t>
            </a:r>
            <a:r>
              <a:rPr lang="en-US" b="1" i="1">
                <a:solidFill>
                  <a:prstClr val="black"/>
                </a:solidFill>
                <a:latin typeface="Calibri"/>
              </a:rPr>
              <a:t>//</a:t>
            </a:r>
            <a:r>
              <a:rPr lang="en-US">
                <a:solidFill>
                  <a:prstClr val="black"/>
                </a:solidFill>
                <a:latin typeface="Calibri"/>
              </a:rPr>
              <a:t> </a:t>
            </a:r>
            <a:r>
              <a:rPr lang="en-US" b="1" i="1">
                <a:solidFill>
                  <a:prstClr val="black"/>
                </a:solidFill>
                <a:latin typeface="Calibri"/>
              </a:rPr>
              <a:t>B</a:t>
            </a:r>
            <a:r>
              <a:rPr lang="en-US">
                <a:solidFill>
                  <a:prstClr val="black"/>
                </a:solidFill>
                <a:latin typeface="Calibri"/>
              </a:rPr>
              <a:t> </a:t>
            </a:r>
          </a:p>
        </p:txBody>
      </p:sp>
      <p:sp>
        <p:nvSpPr>
          <p:cNvPr id="11" name="TextBox 10"/>
          <p:cNvSpPr txBox="1"/>
          <p:nvPr/>
        </p:nvSpPr>
        <p:spPr>
          <a:xfrm>
            <a:off x="1102946" y="5236705"/>
            <a:ext cx="7272694" cy="1323439"/>
          </a:xfrm>
          <a:prstGeom prst="rect">
            <a:avLst/>
          </a:prstGeom>
          <a:noFill/>
        </p:spPr>
        <p:txBody>
          <a:bodyPr wrap="none" rtlCol="0">
            <a:spAutoFit/>
          </a:bodyPr>
          <a:lstStyle/>
          <a:p>
            <a:pPr defTabSz="914400"/>
            <a:r>
              <a:rPr lang="en-US" sz="2000">
                <a:solidFill>
                  <a:prstClr val="black"/>
                </a:solidFill>
                <a:latin typeface="Calibri"/>
              </a:rPr>
              <a:t>Soppressione di reazioni di fusione d-d  nei reattori </a:t>
            </a:r>
          </a:p>
          <a:p>
            <a:pPr defTabSz="914400"/>
            <a:r>
              <a:rPr lang="en-US" sz="2000">
                <a:solidFill>
                  <a:prstClr val="black"/>
                </a:solidFill>
                <a:latin typeface="Calibri"/>
              </a:rPr>
              <a:t>d-t or d-</a:t>
            </a:r>
            <a:r>
              <a:rPr lang="en-US" sz="2000" baseline="30000">
                <a:solidFill>
                  <a:prstClr val="black"/>
                </a:solidFill>
                <a:latin typeface="Calibri"/>
              </a:rPr>
              <a:t>3</a:t>
            </a:r>
            <a:r>
              <a:rPr lang="en-US" sz="2000">
                <a:solidFill>
                  <a:prstClr val="black"/>
                </a:solidFill>
                <a:latin typeface="Calibri"/>
              </a:rPr>
              <a:t>He è possible ma c’è una grave carenza di dati sperimentali </a:t>
            </a:r>
          </a:p>
          <a:p>
            <a:pPr defTabSz="914400"/>
            <a:r>
              <a:rPr lang="en-US" sz="2000">
                <a:solidFill>
                  <a:prstClr val="black"/>
                </a:solidFill>
                <a:latin typeface="Calibri"/>
              </a:rPr>
              <a:t>sul Quintet Suppression Factor  = </a:t>
            </a:r>
            <a:r>
              <a:rPr lang="en-US" sz="2000" b="1" i="1">
                <a:solidFill>
                  <a:prstClr val="black"/>
                </a:solidFill>
                <a:latin typeface="Calibri"/>
              </a:rPr>
              <a:t>σ</a:t>
            </a:r>
            <a:r>
              <a:rPr lang="en-US" sz="2000" b="1" i="1" baseline="-25000">
                <a:solidFill>
                  <a:prstClr val="black"/>
                </a:solidFill>
                <a:latin typeface="Calibri"/>
              </a:rPr>
              <a:t>1,1</a:t>
            </a:r>
            <a:r>
              <a:rPr lang="en-US" sz="2000" b="1" i="1">
                <a:solidFill>
                  <a:prstClr val="black"/>
                </a:solidFill>
                <a:latin typeface="Calibri"/>
              </a:rPr>
              <a:t> / σ</a:t>
            </a:r>
            <a:r>
              <a:rPr lang="en-US" sz="2000" b="1" i="1" baseline="-25000">
                <a:solidFill>
                  <a:prstClr val="black"/>
                </a:solidFill>
                <a:latin typeface="Calibri"/>
              </a:rPr>
              <a:t>T</a:t>
            </a:r>
            <a:endParaRPr lang="en-US" sz="2000">
              <a:solidFill>
                <a:prstClr val="black"/>
              </a:solidFill>
              <a:latin typeface="Calibri"/>
            </a:endParaRPr>
          </a:p>
          <a:p>
            <a:pPr defTabSz="914400"/>
            <a:endParaRPr lang="en-US" sz="2000">
              <a:solidFill>
                <a:prstClr val="black"/>
              </a:solidFill>
              <a:latin typeface="Calibri"/>
            </a:endParaRPr>
          </a:p>
        </p:txBody>
      </p:sp>
    </p:spTree>
    <p:extLst>
      <p:ext uri="{BB962C8B-B14F-4D97-AF65-F5344CB8AC3E}">
        <p14:creationId xmlns:p14="http://schemas.microsoft.com/office/powerpoint/2010/main" val="352413270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2510</TotalTime>
  <Words>6610</Words>
  <Application>Microsoft Macintosh PowerPoint</Application>
  <PresentationFormat>On-screen Show (4:3)</PresentationFormat>
  <Paragraphs>349</Paragraphs>
  <Slides>19</Slides>
  <Notes>16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2" baseType="lpstr">
      <vt:lpstr>Office Theme</vt:lpstr>
      <vt:lpstr>Spectrum</vt:lpstr>
      <vt:lpstr>Document</vt:lpstr>
      <vt:lpstr>Nuclei polarizzati per la fusione nucleare controllata ed altre applicazioni</vt:lpstr>
      <vt:lpstr>PowerPoint Presentation</vt:lpstr>
      <vt:lpstr>La risonanza magnetica nucleare (NMR)</vt:lpstr>
      <vt:lpstr>NMR con gas polarizzati: studi sulla funzionalità polmonare</vt:lpstr>
      <vt:lpstr>PowerPoint Presentation</vt:lpstr>
      <vt:lpstr>PowerPoint Presentation</vt:lpstr>
      <vt:lpstr>Due strade verso la fusione termonucleare: ITER e/o IGNITOR?</vt:lpstr>
      <vt:lpstr>Reazioni di fusione: cinque nucleoni</vt:lpstr>
      <vt:lpstr>Reazioni di fusione: quattro nucleoni</vt:lpstr>
      <vt:lpstr>Collaborazione Polfusion a PNPI Gatchina (Russia) </vt:lpstr>
      <vt:lpstr>Meccanismi di depolarizzazione  </vt:lpstr>
      <vt:lpstr>Questioni sperimentali</vt:lpstr>
      <vt:lpstr>IGNITOR: storia recente </vt:lpstr>
      <vt:lpstr>Motion of free spin</vt:lpstr>
      <vt:lpstr>External RF fields to interact with polarization</vt:lpstr>
      <vt:lpstr>Polarization in a reactor’s field</vt:lpstr>
      <vt:lpstr>Spin echo in NMR</vt:lpstr>
      <vt:lpstr>IGNITOR History</vt:lpstr>
      <vt:lpstr>Ion Cyclotron Resonant Heating (ICRH) in a tokamak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Nuclei polarizzati per la fusione nucleare controllata ed altre applicazioni</dc:title>
  <dc:creator>Microsoft Office User</dc:creator>
  <cp:lastModifiedBy>Sergio Bartalucci</cp:lastModifiedBy>
  <cp:revision>47</cp:revision>
  <dcterms:created xsi:type="dcterms:W3CDTF">2017-10-09T11:27:36Z</dcterms:created>
  <dcterms:modified xsi:type="dcterms:W3CDTF">2017-10-16T22:46:05Z</dcterms:modified>
</cp:coreProperties>
</file>