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1" r:id="rId3"/>
    <p:sldId id="279" r:id="rId4"/>
    <p:sldId id="280" r:id="rId5"/>
    <p:sldId id="275" r:id="rId6"/>
    <p:sldId id="257" r:id="rId7"/>
    <p:sldId id="274" r:id="rId8"/>
    <p:sldId id="265" r:id="rId9"/>
    <p:sldId id="258" r:id="rId10"/>
    <p:sldId id="288" r:id="rId11"/>
    <p:sldId id="289" r:id="rId12"/>
    <p:sldId id="259" r:id="rId13"/>
    <p:sldId id="286" r:id="rId14"/>
    <p:sldId id="260" r:id="rId15"/>
    <p:sldId id="276" r:id="rId16"/>
    <p:sldId id="278" r:id="rId17"/>
    <p:sldId id="277" r:id="rId18"/>
    <p:sldId id="282" r:id="rId19"/>
    <p:sldId id="287" r:id="rId20"/>
    <p:sldId id="283" r:id="rId21"/>
    <p:sldId id="284" r:id="rId22"/>
    <p:sldId id="285" r:id="rId23"/>
    <p:sldId id="261" r:id="rId24"/>
    <p:sldId id="262" r:id="rId25"/>
    <p:sldId id="263" r:id="rId26"/>
    <p:sldId id="273" r:id="rId27"/>
    <p:sldId id="272" r:id="rId28"/>
    <p:sldId id="271" r:id="rId29"/>
    <p:sldId id="270" r:id="rId30"/>
    <p:sldId id="264" r:id="rId31"/>
    <p:sldId id="269" r:id="rId32"/>
    <p:sldId id="268" r:id="rId33"/>
    <p:sldId id="267"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83" autoAdjust="0"/>
  </p:normalViewPr>
  <p:slideViewPr>
    <p:cSldViewPr>
      <p:cViewPr varScale="1">
        <p:scale>
          <a:sx n="101" d="100"/>
          <a:sy n="101" d="100"/>
        </p:scale>
        <p:origin x="-19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928A2C-6020-41BE-8EBC-B5831FC06E90}" type="datetimeFigureOut">
              <a:rPr lang="it-IT" smtClean="0"/>
              <a:pPr/>
              <a:t>21/02/2017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CA2D05-2774-4F07-B3BE-2B67B1BEE117}" type="slidenum">
              <a:rPr lang="it-IT" smtClean="0"/>
              <a:pPr/>
              <a:t>‹N›</a:t>
            </a:fld>
            <a:endParaRPr lang="it-IT"/>
          </a:p>
        </p:txBody>
      </p:sp>
    </p:spTree>
    <p:extLst>
      <p:ext uri="{BB962C8B-B14F-4D97-AF65-F5344CB8AC3E}">
        <p14:creationId xmlns:p14="http://schemas.microsoft.com/office/powerpoint/2010/main" val="1411042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BCA2D05-2774-4F07-B3BE-2B67B1BEE117}" type="slidenum">
              <a:rPr lang="it-IT" smtClean="0"/>
              <a:pPr/>
              <a:t>17</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88DB451-DF94-4F1C-A2AB-24BCA8E41356}" type="datetime1">
              <a:rPr lang="it-IT" smtClean="0"/>
              <a:pPr/>
              <a:t>21/02/2017</a:t>
            </a:fld>
            <a:endParaRPr lang="it-IT"/>
          </a:p>
        </p:txBody>
      </p:sp>
      <p:sp>
        <p:nvSpPr>
          <p:cNvPr id="5" name="Segnaposto piè di pagina 4"/>
          <p:cNvSpPr>
            <a:spLocks noGrp="1"/>
          </p:cNvSpPr>
          <p:nvPr>
            <p:ph type="ftr" sz="quarter" idx="11"/>
          </p:nvPr>
        </p:nvSpPr>
        <p:spPr/>
        <p:txBody>
          <a:bodyPr/>
          <a:lstStyle/>
          <a:p>
            <a:r>
              <a:rPr lang="it-IT" smtClean="0"/>
              <a:t>dir.generale@unisrita.com</a:t>
            </a:r>
            <a:endParaRPr lang="it-IT"/>
          </a:p>
        </p:txBody>
      </p:sp>
      <p:sp>
        <p:nvSpPr>
          <p:cNvPr id="6" name="Segnaposto numero diapositiva 5"/>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F46DEC0-8524-4973-91A4-A856983DCAF3}" type="datetime1">
              <a:rPr lang="it-IT" smtClean="0"/>
              <a:pPr/>
              <a:t>21/02/2017</a:t>
            </a:fld>
            <a:endParaRPr lang="it-IT"/>
          </a:p>
        </p:txBody>
      </p:sp>
      <p:sp>
        <p:nvSpPr>
          <p:cNvPr id="5" name="Segnaposto piè di pagina 4"/>
          <p:cNvSpPr>
            <a:spLocks noGrp="1"/>
          </p:cNvSpPr>
          <p:nvPr>
            <p:ph type="ftr" sz="quarter" idx="11"/>
          </p:nvPr>
        </p:nvSpPr>
        <p:spPr/>
        <p:txBody>
          <a:bodyPr/>
          <a:lstStyle/>
          <a:p>
            <a:r>
              <a:rPr lang="it-IT" smtClean="0"/>
              <a:t>dir.generale@unisrita.com</a:t>
            </a:r>
            <a:endParaRPr lang="it-IT"/>
          </a:p>
        </p:txBody>
      </p:sp>
      <p:sp>
        <p:nvSpPr>
          <p:cNvPr id="6" name="Segnaposto numero diapositiva 5"/>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49A06A9-223A-4452-905D-10B9E9C57D64}" type="datetime1">
              <a:rPr lang="it-IT" smtClean="0"/>
              <a:pPr/>
              <a:t>21/02/2017</a:t>
            </a:fld>
            <a:endParaRPr lang="it-IT"/>
          </a:p>
        </p:txBody>
      </p:sp>
      <p:sp>
        <p:nvSpPr>
          <p:cNvPr id="5" name="Segnaposto piè di pagina 4"/>
          <p:cNvSpPr>
            <a:spLocks noGrp="1"/>
          </p:cNvSpPr>
          <p:nvPr>
            <p:ph type="ftr" sz="quarter" idx="11"/>
          </p:nvPr>
        </p:nvSpPr>
        <p:spPr/>
        <p:txBody>
          <a:bodyPr/>
          <a:lstStyle/>
          <a:p>
            <a:r>
              <a:rPr lang="it-IT" smtClean="0"/>
              <a:t>dir.generale@unisrita.com</a:t>
            </a:r>
            <a:endParaRPr lang="it-IT"/>
          </a:p>
        </p:txBody>
      </p:sp>
      <p:sp>
        <p:nvSpPr>
          <p:cNvPr id="6" name="Segnaposto numero diapositiva 5"/>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93DEDDA-12DB-4E1D-8FB6-19B787890305}" type="datetime1">
              <a:rPr lang="it-IT" smtClean="0"/>
              <a:pPr/>
              <a:t>21/02/2017</a:t>
            </a:fld>
            <a:endParaRPr lang="it-IT"/>
          </a:p>
        </p:txBody>
      </p:sp>
      <p:sp>
        <p:nvSpPr>
          <p:cNvPr id="5" name="Segnaposto piè di pagina 4"/>
          <p:cNvSpPr>
            <a:spLocks noGrp="1"/>
          </p:cNvSpPr>
          <p:nvPr>
            <p:ph type="ftr" sz="quarter" idx="11"/>
          </p:nvPr>
        </p:nvSpPr>
        <p:spPr/>
        <p:txBody>
          <a:bodyPr/>
          <a:lstStyle/>
          <a:p>
            <a:r>
              <a:rPr lang="it-IT" smtClean="0"/>
              <a:t>dir.generale@unisrita.com</a:t>
            </a:r>
            <a:endParaRPr lang="it-IT"/>
          </a:p>
        </p:txBody>
      </p:sp>
      <p:sp>
        <p:nvSpPr>
          <p:cNvPr id="6" name="Segnaposto numero diapositiva 5"/>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5F882B2-2643-4953-BC90-E5E156CE5C8C}" type="datetime1">
              <a:rPr lang="it-IT" smtClean="0"/>
              <a:pPr/>
              <a:t>21/02/2017</a:t>
            </a:fld>
            <a:endParaRPr lang="it-IT"/>
          </a:p>
        </p:txBody>
      </p:sp>
      <p:sp>
        <p:nvSpPr>
          <p:cNvPr id="5" name="Segnaposto piè di pagina 4"/>
          <p:cNvSpPr>
            <a:spLocks noGrp="1"/>
          </p:cNvSpPr>
          <p:nvPr>
            <p:ph type="ftr" sz="quarter" idx="11"/>
          </p:nvPr>
        </p:nvSpPr>
        <p:spPr/>
        <p:txBody>
          <a:bodyPr/>
          <a:lstStyle/>
          <a:p>
            <a:r>
              <a:rPr lang="it-IT" smtClean="0"/>
              <a:t>dir.generale@unisrita.com</a:t>
            </a:r>
            <a:endParaRPr lang="it-IT"/>
          </a:p>
        </p:txBody>
      </p:sp>
      <p:sp>
        <p:nvSpPr>
          <p:cNvPr id="6" name="Segnaposto numero diapositiva 5"/>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2EF9AD1-1DA2-4E90-89BA-CD3872B1654B}" type="datetime1">
              <a:rPr lang="it-IT" smtClean="0"/>
              <a:pPr/>
              <a:t>21/02/2017</a:t>
            </a:fld>
            <a:endParaRPr lang="it-IT"/>
          </a:p>
        </p:txBody>
      </p:sp>
      <p:sp>
        <p:nvSpPr>
          <p:cNvPr id="6" name="Segnaposto piè di pagina 5"/>
          <p:cNvSpPr>
            <a:spLocks noGrp="1"/>
          </p:cNvSpPr>
          <p:nvPr>
            <p:ph type="ftr" sz="quarter" idx="11"/>
          </p:nvPr>
        </p:nvSpPr>
        <p:spPr/>
        <p:txBody>
          <a:bodyPr/>
          <a:lstStyle/>
          <a:p>
            <a:r>
              <a:rPr lang="it-IT" smtClean="0"/>
              <a:t>dir.generale@unisrita.com</a:t>
            </a:r>
            <a:endParaRPr lang="it-IT"/>
          </a:p>
        </p:txBody>
      </p:sp>
      <p:sp>
        <p:nvSpPr>
          <p:cNvPr id="7" name="Segnaposto numero diapositiva 6"/>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1AFD4CE-3825-49C2-924C-8EBF9F88972F}" type="datetime1">
              <a:rPr lang="it-IT" smtClean="0"/>
              <a:pPr/>
              <a:t>21/02/2017</a:t>
            </a:fld>
            <a:endParaRPr lang="it-IT"/>
          </a:p>
        </p:txBody>
      </p:sp>
      <p:sp>
        <p:nvSpPr>
          <p:cNvPr id="8" name="Segnaposto piè di pagina 7"/>
          <p:cNvSpPr>
            <a:spLocks noGrp="1"/>
          </p:cNvSpPr>
          <p:nvPr>
            <p:ph type="ftr" sz="quarter" idx="11"/>
          </p:nvPr>
        </p:nvSpPr>
        <p:spPr/>
        <p:txBody>
          <a:bodyPr/>
          <a:lstStyle/>
          <a:p>
            <a:r>
              <a:rPr lang="it-IT" smtClean="0"/>
              <a:t>dir.generale@unisrita.com</a:t>
            </a:r>
            <a:endParaRPr lang="it-IT"/>
          </a:p>
        </p:txBody>
      </p:sp>
      <p:sp>
        <p:nvSpPr>
          <p:cNvPr id="9" name="Segnaposto numero diapositiva 8"/>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D66F0A2-A93D-479C-993D-EEBA62DD5B26}" type="datetime1">
              <a:rPr lang="it-IT" smtClean="0"/>
              <a:pPr/>
              <a:t>21/02/2017</a:t>
            </a:fld>
            <a:endParaRPr lang="it-IT"/>
          </a:p>
        </p:txBody>
      </p:sp>
      <p:sp>
        <p:nvSpPr>
          <p:cNvPr id="4" name="Segnaposto piè di pagina 3"/>
          <p:cNvSpPr>
            <a:spLocks noGrp="1"/>
          </p:cNvSpPr>
          <p:nvPr>
            <p:ph type="ftr" sz="quarter" idx="11"/>
          </p:nvPr>
        </p:nvSpPr>
        <p:spPr/>
        <p:txBody>
          <a:bodyPr/>
          <a:lstStyle/>
          <a:p>
            <a:r>
              <a:rPr lang="it-IT" smtClean="0"/>
              <a:t>dir.generale@unisrita.com</a:t>
            </a:r>
            <a:endParaRPr lang="it-IT"/>
          </a:p>
        </p:txBody>
      </p:sp>
      <p:sp>
        <p:nvSpPr>
          <p:cNvPr id="5" name="Segnaposto numero diapositiva 4"/>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5D6C578-BAB4-4577-B63B-91EB2CDDD741}" type="datetime1">
              <a:rPr lang="it-IT" smtClean="0"/>
              <a:pPr/>
              <a:t>21/02/2017</a:t>
            </a:fld>
            <a:endParaRPr lang="it-IT"/>
          </a:p>
        </p:txBody>
      </p:sp>
      <p:sp>
        <p:nvSpPr>
          <p:cNvPr id="3" name="Segnaposto piè di pagina 2"/>
          <p:cNvSpPr>
            <a:spLocks noGrp="1"/>
          </p:cNvSpPr>
          <p:nvPr>
            <p:ph type="ftr" sz="quarter" idx="11"/>
          </p:nvPr>
        </p:nvSpPr>
        <p:spPr/>
        <p:txBody>
          <a:bodyPr/>
          <a:lstStyle/>
          <a:p>
            <a:r>
              <a:rPr lang="it-IT" smtClean="0"/>
              <a:t>dir.generale@unisrita.com</a:t>
            </a:r>
            <a:endParaRPr lang="it-IT"/>
          </a:p>
        </p:txBody>
      </p:sp>
      <p:sp>
        <p:nvSpPr>
          <p:cNvPr id="4" name="Segnaposto numero diapositiva 3"/>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852E640-7B4F-4187-A5B5-33454E5F0EF7}" type="datetime1">
              <a:rPr lang="it-IT" smtClean="0"/>
              <a:pPr/>
              <a:t>21/02/2017</a:t>
            </a:fld>
            <a:endParaRPr lang="it-IT"/>
          </a:p>
        </p:txBody>
      </p:sp>
      <p:sp>
        <p:nvSpPr>
          <p:cNvPr id="6" name="Segnaposto piè di pagina 5"/>
          <p:cNvSpPr>
            <a:spLocks noGrp="1"/>
          </p:cNvSpPr>
          <p:nvPr>
            <p:ph type="ftr" sz="quarter" idx="11"/>
          </p:nvPr>
        </p:nvSpPr>
        <p:spPr/>
        <p:txBody>
          <a:bodyPr/>
          <a:lstStyle/>
          <a:p>
            <a:r>
              <a:rPr lang="it-IT" smtClean="0"/>
              <a:t>dir.generale@unisrita.com</a:t>
            </a:r>
            <a:endParaRPr lang="it-IT"/>
          </a:p>
        </p:txBody>
      </p:sp>
      <p:sp>
        <p:nvSpPr>
          <p:cNvPr id="7" name="Segnaposto numero diapositiva 6"/>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CC3EF44-8298-4362-AF32-47C35FB3DC4B}" type="datetime1">
              <a:rPr lang="it-IT" smtClean="0"/>
              <a:pPr/>
              <a:t>21/02/2017</a:t>
            </a:fld>
            <a:endParaRPr lang="it-IT"/>
          </a:p>
        </p:txBody>
      </p:sp>
      <p:sp>
        <p:nvSpPr>
          <p:cNvPr id="6" name="Segnaposto piè di pagina 5"/>
          <p:cNvSpPr>
            <a:spLocks noGrp="1"/>
          </p:cNvSpPr>
          <p:nvPr>
            <p:ph type="ftr" sz="quarter" idx="11"/>
          </p:nvPr>
        </p:nvSpPr>
        <p:spPr/>
        <p:txBody>
          <a:bodyPr/>
          <a:lstStyle/>
          <a:p>
            <a:r>
              <a:rPr lang="it-IT" smtClean="0"/>
              <a:t>dir.generale@unisrita.com</a:t>
            </a:r>
            <a:endParaRPr lang="it-IT"/>
          </a:p>
        </p:txBody>
      </p:sp>
      <p:sp>
        <p:nvSpPr>
          <p:cNvPr id="7" name="Segnaposto numero diapositiva 6"/>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8FEBF-D09E-4A7C-9EA1-CE608B0A4FEC}" type="datetime1">
              <a:rPr lang="it-IT" smtClean="0"/>
              <a:pPr/>
              <a:t>21/02/2017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dir.generale@unisrita.com</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5C98E-5BCA-4BCB-9F29-420E1AD00F3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628801"/>
            <a:ext cx="7772400" cy="1971650"/>
          </a:xfrm>
        </p:spPr>
        <p:txBody>
          <a:bodyPr>
            <a:normAutofit/>
          </a:bodyPr>
          <a:lstStyle/>
          <a:p>
            <a:r>
              <a:rPr lang="it-IT" b="1" i="1" dirty="0" smtClean="0">
                <a:solidFill>
                  <a:srgbClr val="FF0000"/>
                </a:solidFill>
              </a:rPr>
              <a:t>SYSTEM APPROCH to  CLIMATE CHANGE </a:t>
            </a:r>
            <a:endParaRPr lang="it-IT" b="1" i="1" dirty="0">
              <a:solidFill>
                <a:srgbClr val="FF0000"/>
              </a:solidFill>
            </a:endParaRPr>
          </a:p>
        </p:txBody>
      </p:sp>
      <p:sp>
        <p:nvSpPr>
          <p:cNvPr id="3" name="Sottotitolo 2"/>
          <p:cNvSpPr>
            <a:spLocks noGrp="1"/>
          </p:cNvSpPr>
          <p:nvPr>
            <p:ph type="subTitle" idx="1"/>
          </p:nvPr>
        </p:nvSpPr>
        <p:spPr/>
        <p:txBody>
          <a:bodyPr>
            <a:normAutofit fontScale="85000" lnSpcReduction="20000"/>
          </a:bodyPr>
          <a:lstStyle/>
          <a:p>
            <a:r>
              <a:rPr lang="it-IT" b="1" dirty="0" smtClean="0">
                <a:solidFill>
                  <a:srgbClr val="00B050"/>
                </a:solidFill>
              </a:rPr>
              <a:t>Prof. Giuseppe Quartieri</a:t>
            </a:r>
          </a:p>
          <a:p>
            <a:r>
              <a:rPr lang="it-IT" b="1" dirty="0" smtClean="0">
                <a:solidFill>
                  <a:srgbClr val="00B050"/>
                </a:solidFill>
              </a:rPr>
              <a:t>Istituto Universitario S. Rita</a:t>
            </a:r>
          </a:p>
          <a:p>
            <a:r>
              <a:rPr lang="it-IT" b="1" dirty="0" smtClean="0">
                <a:solidFill>
                  <a:srgbClr val="00B050"/>
                </a:solidFill>
              </a:rPr>
              <a:t>(</a:t>
            </a:r>
            <a:r>
              <a:rPr lang="it-IT" b="1" dirty="0" err="1" smtClean="0">
                <a:solidFill>
                  <a:srgbClr val="00B050"/>
                </a:solidFill>
              </a:rPr>
              <a:t>ww.unisrita.com</a:t>
            </a:r>
            <a:r>
              <a:rPr lang="it-IT" b="1" dirty="0" smtClean="0">
                <a:solidFill>
                  <a:srgbClr val="00B050"/>
                </a:solidFill>
              </a:rPr>
              <a:t>)</a:t>
            </a:r>
          </a:p>
          <a:p>
            <a:r>
              <a:rPr lang="it-IT" b="1" dirty="0" smtClean="0">
                <a:solidFill>
                  <a:srgbClr val="00B050"/>
                </a:solidFill>
              </a:rPr>
              <a:t>Roma</a:t>
            </a:r>
            <a:endParaRPr lang="it-IT" b="1" dirty="0">
              <a:solidFill>
                <a:srgbClr val="00B050"/>
              </a:solidFill>
            </a:endParaRPr>
          </a:p>
        </p:txBody>
      </p:sp>
      <p:pic>
        <p:nvPicPr>
          <p:cNvPr id="5" name="Picture 2"/>
          <p:cNvPicPr>
            <a:picLocks noChangeAspect="1" noChangeArrowheads="1"/>
          </p:cNvPicPr>
          <p:nvPr/>
        </p:nvPicPr>
        <p:blipFill>
          <a:blip r:embed="rId2" cstate="print"/>
          <a:srcRect/>
          <a:stretch>
            <a:fillRect/>
          </a:stretch>
        </p:blipFill>
        <p:spPr bwMode="auto">
          <a:xfrm>
            <a:off x="-9525" y="0"/>
            <a:ext cx="9153525" cy="1343025"/>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fld id="{FC95C98E-5BCA-4BCB-9F29-420E1AD00F34}" type="slidenum">
              <a:rPr lang="it-IT" smtClean="0"/>
              <a:pPr/>
              <a:t>1</a:t>
            </a:fld>
            <a:endParaRPr lang="it-IT"/>
          </a:p>
        </p:txBody>
      </p:sp>
      <p:sp>
        <p:nvSpPr>
          <p:cNvPr id="7" name="Segnaposto piè di pagina 6"/>
          <p:cNvSpPr>
            <a:spLocks noGrp="1"/>
          </p:cNvSpPr>
          <p:nvPr>
            <p:ph type="ftr" sz="quarter" idx="11"/>
          </p:nvPr>
        </p:nvSpPr>
        <p:spPr/>
        <p:txBody>
          <a:bodyPr/>
          <a:lstStyle/>
          <a:p>
            <a:r>
              <a:rPr lang="it-IT" dirty="0" smtClean="0"/>
              <a:t>dir.generale@unisrita.com</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dir.generale@unisrita.com</a:t>
            </a:r>
            <a:endParaRPr lang="it-IT"/>
          </a:p>
        </p:txBody>
      </p:sp>
      <p:sp>
        <p:nvSpPr>
          <p:cNvPr id="4" name="Segnaposto numero diapositiva 3"/>
          <p:cNvSpPr>
            <a:spLocks noGrp="1"/>
          </p:cNvSpPr>
          <p:nvPr>
            <p:ph type="sldNum" sz="quarter" idx="12"/>
          </p:nvPr>
        </p:nvSpPr>
        <p:spPr/>
        <p:txBody>
          <a:bodyPr/>
          <a:lstStyle/>
          <a:p>
            <a:fld id="{FC95C98E-5BCA-4BCB-9F29-420E1AD00F34}" type="slidenum">
              <a:rPr lang="it-IT" smtClean="0"/>
              <a:pPr/>
              <a:t>10</a:t>
            </a:fld>
            <a:endParaRPr lang="it-IT"/>
          </a:p>
        </p:txBody>
      </p:sp>
      <p:pic>
        <p:nvPicPr>
          <p:cNvPr id="47106" name="Immagine 7"/>
          <p:cNvPicPr>
            <a:picLocks noChangeAspect="1" noChangeArrowheads="1"/>
          </p:cNvPicPr>
          <p:nvPr/>
        </p:nvPicPr>
        <p:blipFill>
          <a:blip r:embed="rId3" cstate="print"/>
          <a:srcRect/>
          <a:stretch>
            <a:fillRect/>
          </a:stretch>
        </p:blipFill>
        <p:spPr bwMode="auto">
          <a:xfrm>
            <a:off x="323528" y="2060848"/>
            <a:ext cx="4682048" cy="3250679"/>
          </a:xfrm>
          <a:prstGeom prst="rect">
            <a:avLst/>
          </a:prstGeom>
          <a:noFill/>
        </p:spPr>
      </p:pic>
      <p:graphicFrame>
        <p:nvGraphicFramePr>
          <p:cNvPr id="47105" name="Object 1"/>
          <p:cNvGraphicFramePr>
            <a:graphicFrameLocks noChangeAspect="1"/>
          </p:cNvGraphicFramePr>
          <p:nvPr/>
        </p:nvGraphicFramePr>
        <p:xfrm>
          <a:off x="4788024" y="2232910"/>
          <a:ext cx="3960440" cy="3183392"/>
        </p:xfrm>
        <a:graphic>
          <a:graphicData uri="http://schemas.openxmlformats.org/presentationml/2006/ole">
            <mc:AlternateContent xmlns:mc="http://schemas.openxmlformats.org/markup-compatibility/2006">
              <mc:Choice xmlns:v="urn:schemas-microsoft-com:vml" Requires="v">
                <p:oleObj spid="_x0000_s47106" name="Bitmap Image" r:id="rId4" imgW="4420217" imgH="3296110" progId="Paint.Picture">
                  <p:embed/>
                </p:oleObj>
              </mc:Choice>
              <mc:Fallback>
                <p:oleObj name="Bitmap Image" r:id="rId4" imgW="4420217" imgH="3296110" progId="Paint.Picture">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2232910"/>
                        <a:ext cx="3960440" cy="318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2"/>
          <p:cNvPicPr>
            <a:picLocks noChangeAspect="1" noChangeArrowheads="1"/>
          </p:cNvPicPr>
          <p:nvPr/>
        </p:nvPicPr>
        <p:blipFill>
          <a:blip r:embed="rId6" cstate="print"/>
          <a:srcRect/>
          <a:stretch>
            <a:fillRect/>
          </a:stretch>
        </p:blipFill>
        <p:spPr bwMode="auto">
          <a:xfrm>
            <a:off x="0" y="0"/>
            <a:ext cx="9153525" cy="13430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dirty="0" smtClean="0"/>
              <a:t>dir.generale@unisrita.com</a:t>
            </a:r>
            <a:endParaRPr lang="it-IT" dirty="0"/>
          </a:p>
        </p:txBody>
      </p:sp>
      <p:sp>
        <p:nvSpPr>
          <p:cNvPr id="4" name="Segnaposto numero diapositiva 3"/>
          <p:cNvSpPr>
            <a:spLocks noGrp="1"/>
          </p:cNvSpPr>
          <p:nvPr>
            <p:ph type="sldNum" sz="quarter" idx="12"/>
          </p:nvPr>
        </p:nvSpPr>
        <p:spPr/>
        <p:txBody>
          <a:bodyPr/>
          <a:lstStyle/>
          <a:p>
            <a:fld id="{FC95C98E-5BCA-4BCB-9F29-420E1AD00F34}" type="slidenum">
              <a:rPr lang="it-IT" smtClean="0"/>
              <a:pPr/>
              <a:t>11</a:t>
            </a:fld>
            <a:endParaRPr lang="it-IT"/>
          </a:p>
        </p:txBody>
      </p:sp>
      <p:pic>
        <p:nvPicPr>
          <p:cNvPr id="5" name="Picture 2"/>
          <p:cNvPicPr>
            <a:picLocks noChangeAspect="1" noChangeArrowheads="1"/>
          </p:cNvPicPr>
          <p:nvPr/>
        </p:nvPicPr>
        <p:blipFill>
          <a:blip r:embed="rId2" cstate="print"/>
          <a:srcRect/>
          <a:stretch>
            <a:fillRect/>
          </a:stretch>
        </p:blipFill>
        <p:spPr bwMode="auto">
          <a:xfrm>
            <a:off x="0" y="0"/>
            <a:ext cx="9153525" cy="1343025"/>
          </a:xfrm>
          <a:prstGeom prst="rect">
            <a:avLst/>
          </a:prstGeom>
          <a:noFill/>
          <a:ln w="9525">
            <a:noFill/>
            <a:miter lim="800000"/>
            <a:headEnd/>
            <a:tailEnd/>
          </a:ln>
        </p:spPr>
      </p:pic>
      <p:sp>
        <p:nvSpPr>
          <p:cNvPr id="48129" name="Rectangle 1"/>
          <p:cNvSpPr>
            <a:spLocks noChangeArrowheads="1"/>
          </p:cNvSpPr>
          <p:nvPr/>
        </p:nvSpPr>
        <p:spPr bwMode="auto">
          <a:xfrm>
            <a:off x="0" y="1340768"/>
            <a:ext cx="889248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Arial" pitchFamily="34" charset="0"/>
                <a:ea typeface="Calibri" pitchFamily="34" charset="0"/>
                <a:cs typeface="Arial" pitchFamily="34" charset="0"/>
              </a:rPr>
              <a:t>Atmosphere Aerosol State of Art in Italy</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u="sng" dirty="0" smtClean="0">
              <a:solidFill>
                <a:srgbClr val="FF0000"/>
              </a:solidFill>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sng" strike="noStrike" cap="none" normalizeH="0" baseline="0" dirty="0" smtClean="0">
              <a:ln>
                <a:noFill/>
              </a:ln>
              <a:solidFill>
                <a:srgbClr val="FF0000"/>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Arial" pitchFamily="34" charset="0"/>
                <a:ea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u="sng" dirty="0" smtClean="0">
              <a:solidFill>
                <a:srgbClr val="FF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7" name="Immagine 6"/>
          <p:cNvPicPr/>
          <p:nvPr/>
        </p:nvPicPr>
        <p:blipFill>
          <a:blip r:embed="rId3" cstate="print"/>
          <a:srcRect/>
          <a:stretch>
            <a:fillRect/>
          </a:stretch>
        </p:blipFill>
        <p:spPr bwMode="auto">
          <a:xfrm>
            <a:off x="0" y="1988840"/>
            <a:ext cx="8748464" cy="3888432"/>
          </a:xfrm>
          <a:prstGeom prst="rect">
            <a:avLst/>
          </a:prstGeom>
          <a:noFill/>
          <a:ln w="9525">
            <a:noFill/>
            <a:miter lim="800000"/>
            <a:headEnd/>
            <a:tailEnd/>
          </a:ln>
        </p:spPr>
      </p:pic>
      <p:sp>
        <p:nvSpPr>
          <p:cNvPr id="48130" name="Rectangle 2"/>
          <p:cNvSpPr>
            <a:spLocks noChangeArrowheads="1"/>
          </p:cNvSpPr>
          <p:nvPr/>
        </p:nvSpPr>
        <p:spPr bwMode="auto">
          <a:xfrm>
            <a:off x="614675" y="5905817"/>
            <a:ext cx="841768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Fig.     Seasonal variability of OC, EC (source: S. </a:t>
            </a:r>
            <a:r>
              <a:rPr kumimoji="0" lang="en-US" sz="20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Sandrini</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et alter)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FC95C98E-5BCA-4BCB-9F29-420E1AD00F34}" type="slidenum">
              <a:rPr lang="it-IT" smtClean="0"/>
              <a:pPr/>
              <a:t>12</a:t>
            </a:fld>
            <a:endParaRPr lang="it-IT"/>
          </a:p>
        </p:txBody>
      </p:sp>
      <p:sp>
        <p:nvSpPr>
          <p:cNvPr id="6" name="Segnaposto piè di pagina 5"/>
          <p:cNvSpPr>
            <a:spLocks noGrp="1"/>
          </p:cNvSpPr>
          <p:nvPr>
            <p:ph type="ftr" sz="quarter" idx="11"/>
          </p:nvPr>
        </p:nvSpPr>
        <p:spPr/>
        <p:txBody>
          <a:bodyPr/>
          <a:lstStyle/>
          <a:p>
            <a:r>
              <a:rPr lang="it-IT" smtClean="0"/>
              <a:t>dir.generale@unisrita.com</a:t>
            </a:r>
            <a:endParaRPr lang="it-IT"/>
          </a:p>
        </p:txBody>
      </p:sp>
      <p:pic>
        <p:nvPicPr>
          <p:cNvPr id="8" name="Picture 2"/>
          <p:cNvPicPr>
            <a:picLocks noChangeAspect="1" noChangeArrowheads="1"/>
          </p:cNvPicPr>
          <p:nvPr/>
        </p:nvPicPr>
        <p:blipFill>
          <a:blip r:embed="rId2" cstate="print"/>
          <a:srcRect/>
          <a:stretch>
            <a:fillRect/>
          </a:stretch>
        </p:blipFill>
        <p:spPr bwMode="auto">
          <a:xfrm>
            <a:off x="0" y="0"/>
            <a:ext cx="9153525" cy="1343025"/>
          </a:xfrm>
          <a:prstGeom prst="rect">
            <a:avLst/>
          </a:prstGeom>
          <a:noFill/>
          <a:ln w="9525">
            <a:noFill/>
            <a:miter lim="800000"/>
            <a:headEnd/>
            <a:tailEnd/>
          </a:ln>
        </p:spPr>
      </p:pic>
      <p:pic>
        <p:nvPicPr>
          <p:cNvPr id="9" name="Immagine 8"/>
          <p:cNvPicPr/>
          <p:nvPr/>
        </p:nvPicPr>
        <p:blipFill>
          <a:blip r:embed="rId3" cstate="print"/>
          <a:srcRect/>
          <a:stretch>
            <a:fillRect/>
          </a:stretch>
        </p:blipFill>
        <p:spPr bwMode="auto">
          <a:xfrm>
            <a:off x="827584" y="1825924"/>
            <a:ext cx="7344816" cy="36193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dir.generale@unisrita.com</a:t>
            </a:r>
            <a:endParaRPr lang="it-IT"/>
          </a:p>
        </p:txBody>
      </p:sp>
      <p:sp>
        <p:nvSpPr>
          <p:cNvPr id="3" name="Segnaposto numero diapositiva 2"/>
          <p:cNvSpPr>
            <a:spLocks noGrp="1"/>
          </p:cNvSpPr>
          <p:nvPr>
            <p:ph type="sldNum" sz="quarter" idx="12"/>
          </p:nvPr>
        </p:nvSpPr>
        <p:spPr/>
        <p:txBody>
          <a:bodyPr/>
          <a:lstStyle/>
          <a:p>
            <a:fld id="{FC95C98E-5BCA-4BCB-9F29-420E1AD00F34}" type="slidenum">
              <a:rPr lang="it-IT" smtClean="0"/>
              <a:pPr/>
              <a:t>13</a:t>
            </a:fld>
            <a:endParaRPr lang="it-IT"/>
          </a:p>
        </p:txBody>
      </p:sp>
      <p:sp>
        <p:nvSpPr>
          <p:cNvPr id="4" name="Rettangolo 3"/>
          <p:cNvSpPr/>
          <p:nvPr/>
        </p:nvSpPr>
        <p:spPr>
          <a:xfrm>
            <a:off x="323528" y="836712"/>
            <a:ext cx="8424936" cy="5909310"/>
          </a:xfrm>
          <a:prstGeom prst="rect">
            <a:avLst/>
          </a:prstGeom>
        </p:spPr>
        <p:txBody>
          <a:bodyPr wrap="square">
            <a:spAutoFit/>
          </a:bodyPr>
          <a:lstStyle/>
          <a:p>
            <a:r>
              <a:rPr lang="en-US" altLang="en-US" dirty="0" smtClean="0"/>
              <a:t/>
            </a:r>
            <a:br>
              <a:rPr lang="en-US" altLang="en-US" dirty="0" smtClean="0"/>
            </a:br>
            <a:r>
              <a:rPr lang="en-US" altLang="en-US" dirty="0" smtClean="0"/>
              <a:t> 1.    The results of ship-born rocket experiments at the equator show the amplitude of diurnal and semi-diurnal tide in the stratosphere by 1-2 orders of magnitude higher than calculated ones according to the classical theory of tides (Chapmen, </a:t>
            </a:r>
            <a:r>
              <a:rPr lang="en-US" altLang="en-US" dirty="0" err="1" smtClean="0"/>
              <a:t>Lindzen</a:t>
            </a:r>
            <a:r>
              <a:rPr lang="en-US" altLang="en-US" dirty="0" smtClean="0"/>
              <a:t>)</a:t>
            </a:r>
            <a:br>
              <a:rPr lang="en-US" altLang="en-US" dirty="0" smtClean="0"/>
            </a:br>
            <a:r>
              <a:rPr lang="en-US" altLang="en-US" dirty="0" smtClean="0"/>
              <a:t> 2.        The problem of long-   and short-term forecasting of atmospheric phenomena requires consideration of all interacting modes of tides (including the "weak" gravitational). </a:t>
            </a:r>
            <a:br>
              <a:rPr lang="en-US" altLang="en-US" dirty="0" smtClean="0"/>
            </a:br>
            <a:r>
              <a:rPr lang="en-US" altLang="en-US" dirty="0" smtClean="0"/>
              <a:t> As a result of that  a three-dimensional interactive processes in the atmosphere (as in the ocean) form coherent -resonant structure  with characteristic scales of  "wavelength" of 550 km (in the </a:t>
            </a:r>
            <a:r>
              <a:rPr lang="en-US" altLang="en-US" dirty="0" err="1" smtClean="0"/>
              <a:t>meridional</a:t>
            </a:r>
            <a:r>
              <a:rPr lang="en-US" altLang="en-US" dirty="0" smtClean="0"/>
              <a:t> direction of both hemispheres), 1000 - 2500 km (over the tropics in the latitudinal direction) and large than 2,500 km. </a:t>
            </a:r>
            <a:br>
              <a:rPr lang="en-US" altLang="en-US" dirty="0" smtClean="0"/>
            </a:br>
            <a:r>
              <a:rPr lang="en-US" altLang="en-US" dirty="0" smtClean="0"/>
              <a:t>3.               </a:t>
            </a:r>
            <a:r>
              <a:rPr lang="en-US" altLang="en-US" dirty="0" err="1" smtClean="0"/>
              <a:t>Extremum</a:t>
            </a:r>
            <a:r>
              <a:rPr lang="en-US" altLang="en-US" dirty="0" smtClean="0"/>
              <a:t> of Earth Rotation Rate (EERR) is a parameter for forecasting  monsoon precipitation, tropical depressions and typhoons.</a:t>
            </a:r>
            <a:br>
              <a:rPr lang="en-US" altLang="en-US" dirty="0" smtClean="0"/>
            </a:br>
            <a:r>
              <a:rPr lang="en-US" altLang="en-US" dirty="0" smtClean="0"/>
              <a:t>4.           </a:t>
            </a:r>
            <a:r>
              <a:rPr lang="ru-RU" altLang="en-US" dirty="0" smtClean="0"/>
              <a:t>The role of tides in the dynamics of the atmosphere and the ocean is underestimated due to misinterpretation of the results of analysis of observations. The fact is that all the measurements and hydro-meteorological characteristics are conducted on terms mean solar time, which is the hour angle of the sun, determined daily rotation and annual revolution of the Earth. </a:t>
            </a:r>
            <a:r>
              <a:rPr lang="en-US" altLang="en-US" dirty="0" smtClean="0"/>
              <a:t/>
            </a:r>
            <a:br>
              <a:rPr lang="en-US" altLang="en-US" dirty="0" smtClean="0"/>
            </a:br>
            <a:r>
              <a:rPr lang="en-US" altLang="en-US" b="1" dirty="0" smtClean="0"/>
              <a:t> </a:t>
            </a:r>
            <a:r>
              <a:rPr lang="en-US" altLang="en-US" b="1" dirty="0" smtClean="0">
                <a:solidFill>
                  <a:srgbClr val="C00000"/>
                </a:solidFill>
              </a:rPr>
              <a:t>A new approach  ()  to the problem of long-    and short-term forecasting of atmospheric phenomena on the base of new theory of  tide, taking into account all types of tides and their interactions should be done.</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FC95C98E-5BCA-4BCB-9F29-420E1AD00F34}" type="slidenum">
              <a:rPr lang="it-IT" smtClean="0"/>
              <a:pPr/>
              <a:t>14</a:t>
            </a:fld>
            <a:endParaRPr lang="it-IT"/>
          </a:p>
        </p:txBody>
      </p:sp>
      <p:sp>
        <p:nvSpPr>
          <p:cNvPr id="6" name="Segnaposto piè di pagina 5"/>
          <p:cNvSpPr>
            <a:spLocks noGrp="1"/>
          </p:cNvSpPr>
          <p:nvPr>
            <p:ph type="ftr" sz="quarter" idx="11"/>
          </p:nvPr>
        </p:nvSpPr>
        <p:spPr/>
        <p:txBody>
          <a:bodyPr/>
          <a:lstStyle/>
          <a:p>
            <a:r>
              <a:rPr lang="it-IT" smtClean="0"/>
              <a:t>dir.generale@unisrita.com</a:t>
            </a:r>
            <a:endParaRPr lang="it-IT"/>
          </a:p>
        </p:txBody>
      </p:sp>
      <p:pic>
        <p:nvPicPr>
          <p:cNvPr id="8" name="Picture 2"/>
          <p:cNvPicPr>
            <a:picLocks noChangeAspect="1" noChangeArrowheads="1"/>
          </p:cNvPicPr>
          <p:nvPr/>
        </p:nvPicPr>
        <p:blipFill>
          <a:blip r:embed="rId2" cstate="print"/>
          <a:srcRect/>
          <a:stretch>
            <a:fillRect/>
          </a:stretch>
        </p:blipFill>
        <p:spPr bwMode="auto">
          <a:xfrm>
            <a:off x="-9525" y="0"/>
            <a:ext cx="9153525" cy="13430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dir.generale@unisrita.com</a:t>
            </a:r>
            <a:endParaRPr lang="it-IT"/>
          </a:p>
        </p:txBody>
      </p:sp>
      <p:sp>
        <p:nvSpPr>
          <p:cNvPr id="4" name="Segnaposto numero diapositiva 3"/>
          <p:cNvSpPr>
            <a:spLocks noGrp="1"/>
          </p:cNvSpPr>
          <p:nvPr>
            <p:ph type="sldNum" sz="quarter" idx="12"/>
          </p:nvPr>
        </p:nvSpPr>
        <p:spPr/>
        <p:txBody>
          <a:bodyPr/>
          <a:lstStyle/>
          <a:p>
            <a:fld id="{FC95C98E-5BCA-4BCB-9F29-420E1AD00F34}" type="slidenum">
              <a:rPr lang="it-IT" smtClean="0"/>
              <a:pPr/>
              <a:t>15</a:t>
            </a:fld>
            <a:endParaRPr lang="it-IT"/>
          </a:p>
        </p:txBody>
      </p:sp>
      <p:sp>
        <p:nvSpPr>
          <p:cNvPr id="35842" name="Rectangle 2"/>
          <p:cNvSpPr>
            <a:spLocks noChangeArrowheads="1"/>
          </p:cNvSpPr>
          <p:nvPr/>
        </p:nvSpPr>
        <p:spPr bwMode="auto">
          <a:xfrm>
            <a:off x="-65572" y="1536468"/>
            <a:ext cx="9858789" cy="45243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Breve Sintesi del Rapporto IPCC (da cambiare)</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L'approccio classico dell</a:t>
            </a:r>
            <a:r>
              <a:rPr kumimoji="0" lang="it-IT" sz="2400" b="1" i="0" u="none" strike="noStrike" cap="none" normalizeH="0" baseline="0" dirty="0" smtClean="0">
                <a:ln>
                  <a:noFill/>
                </a:ln>
                <a:solidFill>
                  <a:srgbClr val="0070C0"/>
                </a:solidFill>
                <a:effectLst/>
                <a:latin typeface="Calibri"/>
                <a:ea typeface="Calibri" pitchFamily="34" charset="0"/>
                <a:cs typeface="Arial" pitchFamily="34" charset="0"/>
              </a:rPr>
              <a:t>’</a:t>
            </a:r>
            <a:r>
              <a:rPr kumimoji="0" lang="it-IT" sz="2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IPCC presenta, secondo la maggioranza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dei  suoi esperti, i cambiamenti climatici in termini di variazioni di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temperatura T, anidride carbonica CO</a:t>
            </a:r>
            <a:r>
              <a:rPr kumimoji="0" lang="it-IT" sz="2400" b="1" i="0" u="none" strike="noStrike" cap="none" normalizeH="0" baseline="-30000" dirty="0" smtClean="0">
                <a:ln>
                  <a:noFill/>
                </a:ln>
                <a:solidFill>
                  <a:srgbClr val="0070C0"/>
                </a:solidFill>
                <a:effectLst/>
                <a:latin typeface="Arial" pitchFamily="34" charset="0"/>
                <a:ea typeface="Calibri" pitchFamily="34" charset="0"/>
                <a:cs typeface="Arial" pitchFamily="34" charset="0"/>
              </a:rPr>
              <a:t>2</a:t>
            </a:r>
            <a:r>
              <a:rPr kumimoji="0" lang="it-IT" sz="2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e quant</a:t>
            </a:r>
            <a:r>
              <a:rPr kumimoji="0" lang="it-IT" sz="2400" b="1" i="0" u="none" strike="noStrike" cap="none" normalizeH="0" baseline="0" dirty="0" smtClean="0">
                <a:ln>
                  <a:noFill/>
                </a:ln>
                <a:solidFill>
                  <a:srgbClr val="0070C0"/>
                </a:solidFill>
                <a:effectLst/>
                <a:latin typeface="Calibri"/>
                <a:ea typeface="Calibri" pitchFamily="34" charset="0"/>
                <a:cs typeface="Arial" pitchFamily="34" charset="0"/>
              </a:rPr>
              <a:t>’</a:t>
            </a:r>
            <a:r>
              <a:rPr kumimoji="0" lang="it-IT" sz="2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altro. Così, il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rapporto IPCC (AR5) aggiornato descrive le rappresentazioni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classiche del clima lungo le zone terrestri successivi secondo i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seguenti schemi classici (Fig. N 3) cio</a:t>
            </a:r>
            <a:r>
              <a:rPr kumimoji="0" lang="it-IT" sz="2400" b="1" i="0" u="none" strike="noStrike" cap="none" normalizeH="0" baseline="0" dirty="0" smtClean="0">
                <a:ln>
                  <a:noFill/>
                </a:ln>
                <a:solidFill>
                  <a:srgbClr val="0070C0"/>
                </a:solidFill>
                <a:effectLst/>
                <a:latin typeface="Calibri"/>
                <a:ea typeface="Calibri" pitchFamily="34" charset="0"/>
                <a:cs typeface="Arial" pitchFamily="34" charset="0"/>
              </a:rPr>
              <a:t>è</a:t>
            </a:r>
            <a:r>
              <a:rPr kumimoji="0" lang="it-IT" sz="2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il comportamento della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temperatura globale nel corso degli ultimi 4200 secoli secondo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l</a:t>
            </a:r>
            <a:r>
              <a:rPr kumimoji="0" lang="it-IT" sz="2400" b="1" i="0" u="none" strike="noStrike" cap="none" normalizeH="0" baseline="0" dirty="0" smtClean="0">
                <a:ln>
                  <a:noFill/>
                </a:ln>
                <a:solidFill>
                  <a:srgbClr val="0070C0"/>
                </a:solidFill>
                <a:effectLst/>
                <a:latin typeface="Calibri"/>
                <a:ea typeface="Calibri" pitchFamily="34" charset="0"/>
                <a:cs typeface="Arial" pitchFamily="34" charset="0"/>
              </a:rPr>
              <a:t>’</a:t>
            </a:r>
            <a:r>
              <a:rPr kumimoji="0" lang="it-IT" sz="2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opinione accettata dagli esperti dell</a:t>
            </a:r>
            <a:r>
              <a:rPr kumimoji="0" lang="it-IT" sz="2400" b="1" i="0" u="none" strike="noStrike" cap="none" normalizeH="0" baseline="0" dirty="0" smtClean="0">
                <a:ln>
                  <a:noFill/>
                </a:ln>
                <a:solidFill>
                  <a:srgbClr val="0070C0"/>
                </a:solidFill>
                <a:effectLst/>
                <a:latin typeface="Calibri"/>
                <a:ea typeface="Calibri" pitchFamily="34" charset="0"/>
                <a:cs typeface="Arial" pitchFamily="34" charset="0"/>
              </a:rPr>
              <a:t>’</a:t>
            </a:r>
            <a:r>
              <a:rPr kumimoji="0" lang="it-IT" sz="2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IPCC (oltre 800).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La figura rappresenta le prestazioni classiche del clima lungo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le ere terrestri.  </a:t>
            </a:r>
            <a:endParaRPr kumimoji="0" lang="it-IT" sz="24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9525" y="0"/>
            <a:ext cx="9153525" cy="13430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dir.generale@unisrita.com</a:t>
            </a:r>
            <a:endParaRPr lang="it-IT"/>
          </a:p>
        </p:txBody>
      </p:sp>
      <p:sp>
        <p:nvSpPr>
          <p:cNvPr id="4" name="Segnaposto numero diapositiva 3"/>
          <p:cNvSpPr>
            <a:spLocks noGrp="1"/>
          </p:cNvSpPr>
          <p:nvPr>
            <p:ph type="sldNum" sz="quarter" idx="12"/>
          </p:nvPr>
        </p:nvSpPr>
        <p:spPr/>
        <p:txBody>
          <a:bodyPr/>
          <a:lstStyle/>
          <a:p>
            <a:fld id="{FC95C98E-5BCA-4BCB-9F29-420E1AD00F34}" type="slidenum">
              <a:rPr lang="it-IT" smtClean="0"/>
              <a:pPr/>
              <a:t>16</a:t>
            </a:fld>
            <a:endParaRPr lang="it-IT"/>
          </a:p>
        </p:txBody>
      </p:sp>
      <p:sp>
        <p:nvSpPr>
          <p:cNvPr id="37889" name="Rectangle 1"/>
          <p:cNvSpPr>
            <a:spLocks noChangeArrowheads="1"/>
          </p:cNvSpPr>
          <p:nvPr/>
        </p:nvSpPr>
        <p:spPr bwMode="auto">
          <a:xfrm>
            <a:off x="0" y="874474"/>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i="0" u="none" strike="noStrike" cap="none" normalizeH="0" baseline="0" dirty="0" smtClean="0">
                <a:ln>
                  <a:noFill/>
                </a:ln>
                <a:solidFill>
                  <a:srgbClr val="FF0000"/>
                </a:solidFill>
                <a:effectLst/>
                <a:latin typeface="Arial" pitchFamily="34" charset="0"/>
                <a:ea typeface="Calibri" pitchFamily="34" charset="0"/>
                <a:cs typeface="Arial" pitchFamily="34" charset="0"/>
              </a:rPr>
              <a:t>L</a:t>
            </a:r>
            <a:r>
              <a:rPr kumimoji="0" lang="it-IT" sz="1400" i="0" u="none" strike="noStrike" cap="none" normalizeH="0" baseline="0" dirty="0" smtClean="0">
                <a:ln>
                  <a:noFill/>
                </a:ln>
                <a:solidFill>
                  <a:srgbClr val="FF0000"/>
                </a:solidFill>
                <a:effectLst/>
                <a:latin typeface="Calibri"/>
                <a:ea typeface="Calibri" pitchFamily="34" charset="0"/>
                <a:cs typeface="Arial" pitchFamily="34" charset="0"/>
              </a:rPr>
              <a:t>’</a:t>
            </a:r>
            <a:r>
              <a:rPr kumimoji="0" lang="it-IT" sz="1400" i="0" u="none" strike="noStrike" cap="none" normalizeH="0" baseline="0" dirty="0" smtClean="0">
                <a:ln>
                  <a:noFill/>
                </a:ln>
                <a:solidFill>
                  <a:srgbClr val="FF0000"/>
                </a:solidFill>
                <a:effectLst/>
                <a:latin typeface="Arial" pitchFamily="34" charset="0"/>
                <a:ea typeface="Calibri" pitchFamily="34" charset="0"/>
                <a:cs typeface="Arial" pitchFamily="34" charset="0"/>
              </a:rPr>
              <a:t>interazione fra sottosistemi</a:t>
            </a:r>
            <a:endParaRPr kumimoji="0" lang="it-IT" sz="140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Nel primo capitolo si </a:t>
            </a:r>
            <a:r>
              <a:rPr kumimoji="0" lang="it-IT" sz="1400" b="0" i="0" u="none" strike="noStrike" cap="none" normalizeH="0" baseline="0" dirty="0" smtClean="0">
                <a:ln>
                  <a:noFill/>
                </a:ln>
                <a:solidFill>
                  <a:schemeClr val="tx1"/>
                </a:solidFill>
                <a:effectLst/>
                <a:latin typeface="Calibri"/>
                <a:ea typeface="Calibri" pitchFamily="34" charset="0"/>
                <a:cs typeface="Arial" pitchFamily="34" charset="0"/>
              </a:rPr>
              <a:t>è</a:t>
            </a:r>
            <a:r>
              <a:rPr kumimoji="0" lang="it-IT"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introdotto, in modo diretto e diagrammatico, l</a:t>
            </a:r>
            <a:r>
              <a:rPr kumimoji="0" lang="it-IT" sz="14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it-IT"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approccio agli effetti delle interazioni fra gli inquinanti dei 5 </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sottosistemi ambientali ed energetici, pervenendo alla sintesi fondamentale che la temperatura media della terra, le concentrazioni in atmosfera di CO</a:t>
            </a:r>
            <a:r>
              <a:rPr kumimoji="0" lang="it-IT" sz="1400" b="1" i="0" u="none" strike="noStrike" cap="none" normalizeH="0" baseline="-30000" dirty="0" smtClean="0">
                <a:ln>
                  <a:noFill/>
                </a:ln>
                <a:solidFill>
                  <a:srgbClr val="0070C0"/>
                </a:solidFill>
                <a:effectLst/>
                <a:latin typeface="Arial" pitchFamily="34" charset="0"/>
                <a:ea typeface="Calibri" pitchFamily="34" charset="0"/>
                <a:cs typeface="Arial" pitchFamily="34" charset="0"/>
              </a:rPr>
              <a:t>2</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e di CH</a:t>
            </a:r>
            <a:r>
              <a:rPr kumimoji="0" lang="it-IT" sz="1400" b="1" i="0" u="none" strike="noStrike" cap="none" normalizeH="0" baseline="-30000" dirty="0" smtClean="0">
                <a:ln>
                  <a:noFill/>
                </a:ln>
                <a:solidFill>
                  <a:srgbClr val="0070C0"/>
                </a:solidFill>
                <a:effectLst/>
                <a:latin typeface="Arial" pitchFamily="34" charset="0"/>
                <a:ea typeface="Calibri" pitchFamily="34" charset="0"/>
                <a:cs typeface="Arial" pitchFamily="34" charset="0"/>
              </a:rPr>
              <a:t>4</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ed il livello dei mari sono sempre stati correlati tra di loro (Fig. 2). Negli ultimi 10 milioni di anni questa correlazione </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è</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divenuta sempre pi</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ù</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stretta. In passato quando la terra era molto pi</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ù</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calda di oggi e l</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anidride carbonica CO</a:t>
            </a:r>
            <a:r>
              <a:rPr kumimoji="0" lang="it-IT" sz="1400" b="1" i="0" u="none" strike="noStrike" cap="none" normalizeH="0" baseline="-30000" dirty="0" smtClean="0">
                <a:ln>
                  <a:noFill/>
                </a:ln>
                <a:solidFill>
                  <a:srgbClr val="0070C0"/>
                </a:solidFill>
                <a:effectLst/>
                <a:latin typeface="Arial" pitchFamily="34" charset="0"/>
                <a:ea typeface="Calibri" pitchFamily="34" charset="0"/>
                <a:cs typeface="Arial" pitchFamily="34" charset="0"/>
              </a:rPr>
              <a:t>2</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era dell</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ordine di 2000ppm (duemila parti per milione) la sua densit</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à</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era satura quindi la correlazione non c</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era. Dalla Fig. 2 si osserva che queste grandezze fisiche sono correlate fra di loro, quindi crescono o decrescono assieme con ritardi di tempo dell</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una rispetto all</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altra dell</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ordine di qualche secolo. Sono state elaborate molte interpretazioni di questo tipo di fenomeno di correlazione ritardata, ma, in fine dei conti, si osserva che se la temperatura aumenta per una qualunque ragione (come </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è</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avvenuto rispetto ai periodi interglaciali del passato) aumenta anche il degassamento della CO</a:t>
            </a:r>
            <a:r>
              <a:rPr kumimoji="0" lang="it-IT" sz="1400" b="1" i="0" u="none" strike="noStrike" cap="none" normalizeH="0" baseline="-30000" dirty="0" smtClean="0">
                <a:ln>
                  <a:noFill/>
                </a:ln>
                <a:solidFill>
                  <a:srgbClr val="0070C0"/>
                </a:solidFill>
                <a:effectLst/>
                <a:latin typeface="Arial" pitchFamily="34" charset="0"/>
                <a:ea typeface="Calibri" pitchFamily="34" charset="0"/>
                <a:cs typeface="Arial" pitchFamily="34" charset="0"/>
              </a:rPr>
              <a:t>2</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e della CH</a:t>
            </a:r>
            <a:r>
              <a:rPr kumimoji="0" lang="it-IT" sz="1400" b="1" i="0" u="none" strike="noStrike" cap="none" normalizeH="0" baseline="-30000" dirty="0" smtClean="0">
                <a:ln>
                  <a:noFill/>
                </a:ln>
                <a:solidFill>
                  <a:srgbClr val="0070C0"/>
                </a:solidFill>
                <a:effectLst/>
                <a:latin typeface="Arial" pitchFamily="34" charset="0"/>
                <a:ea typeface="Calibri" pitchFamily="34" charset="0"/>
                <a:cs typeface="Arial" pitchFamily="34" charset="0"/>
              </a:rPr>
              <a:t>4</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contenuta negli oceani, ossia aumenta la emissione di questi due gas dai mari all</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atmosfera. Di conseguenza, aumenta l</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abbondanza di questi due gas in atmosfera. Alla stessa stregua, se si verificano intense eruzioni vulcaniche (o attivit</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à</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antropiche come quelle alle quali si assiste giornalmente nel mondo, in questo periodo industriale) allora, il loro effetto fa crescere le abbondanze relative di CO</a:t>
            </a:r>
            <a:r>
              <a:rPr kumimoji="0" lang="it-IT" sz="1400" b="1" i="0" u="none" strike="noStrike" cap="none" normalizeH="0" baseline="-30000" dirty="0" smtClean="0">
                <a:ln>
                  <a:noFill/>
                </a:ln>
                <a:solidFill>
                  <a:srgbClr val="0070C0"/>
                </a:solidFill>
                <a:effectLst/>
                <a:latin typeface="Arial" pitchFamily="34" charset="0"/>
                <a:ea typeface="Calibri" pitchFamily="34" charset="0"/>
                <a:cs typeface="Arial" pitchFamily="34" charset="0"/>
              </a:rPr>
              <a:t>2</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e CH</a:t>
            </a:r>
            <a:r>
              <a:rPr kumimoji="0" lang="it-IT" sz="1400" b="1" i="0" u="none" strike="noStrike" cap="none" normalizeH="0" baseline="-30000" dirty="0" smtClean="0">
                <a:ln>
                  <a:noFill/>
                </a:ln>
                <a:solidFill>
                  <a:srgbClr val="0070C0"/>
                </a:solidFill>
                <a:effectLst/>
                <a:latin typeface="Arial" pitchFamily="34" charset="0"/>
                <a:ea typeface="Calibri" pitchFamily="34" charset="0"/>
                <a:cs typeface="Arial" pitchFamily="34" charset="0"/>
              </a:rPr>
              <a:t>4</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in atmosfera: quindi la temperatura sulla Terra cresce per effetto serra. L</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andamento della temperatura influenza i livelli dei mari poich</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é</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produce variazione della quantit</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à</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di ghiaccio depositata sui continenti.</a:t>
            </a:r>
            <a:endParaRPr kumimoji="0" lang="it-IT" sz="14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Il clima </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è</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l</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insieme di 30 parametri al minimo. Quindi non va confuso con il </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tempo</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a:t>
            </a:r>
            <a:r>
              <a:rPr kumimoji="0" lang="it-IT" sz="1400" b="1" i="1" u="none" strike="noStrike" cap="none" normalizeH="0" baseline="0" dirty="0" smtClean="0">
                <a:ln>
                  <a:noFill/>
                </a:ln>
                <a:solidFill>
                  <a:srgbClr val="0070C0"/>
                </a:solidFill>
                <a:effectLst/>
                <a:latin typeface="Arial" pitchFamily="34" charset="0"/>
                <a:ea typeface="Calibri" pitchFamily="34" charset="0"/>
                <a:cs typeface="Arial" pitchFamily="34" charset="0"/>
              </a:rPr>
              <a:t>tiempo</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in spagnolo e </a:t>
            </a:r>
            <a:r>
              <a:rPr kumimoji="0" lang="it-IT" sz="1400" b="1" i="1" u="none" strike="noStrike" cap="none" normalizeH="0" baseline="0" dirty="0" err="1" smtClean="0">
                <a:ln>
                  <a:noFill/>
                </a:ln>
                <a:solidFill>
                  <a:srgbClr val="0070C0"/>
                </a:solidFill>
                <a:effectLst/>
                <a:latin typeface="Arial" pitchFamily="34" charset="0"/>
                <a:ea typeface="Calibri" pitchFamily="34" charset="0"/>
                <a:cs typeface="Arial" pitchFamily="34" charset="0"/>
              </a:rPr>
              <a:t>weather</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in inglese) che </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è</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caratterizzato normalmente solo da tre o quattro fattori fondamentali: temperatura T, pressione P e umidit</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à</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H. Nella analisi ambientale, il clima </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è</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definito con medie su 30 anni per eliminare gli effetti a breve periodo. Di conseguenza si osserva che CO</a:t>
            </a:r>
            <a:r>
              <a:rPr kumimoji="0" lang="it-IT" sz="1400" b="1" i="0" u="none" strike="noStrike" cap="none" normalizeH="0" baseline="-30000" dirty="0" smtClean="0">
                <a:ln>
                  <a:noFill/>
                </a:ln>
                <a:solidFill>
                  <a:srgbClr val="0070C0"/>
                </a:solidFill>
                <a:effectLst/>
                <a:latin typeface="Arial" pitchFamily="34" charset="0"/>
                <a:ea typeface="Calibri" pitchFamily="34" charset="0"/>
                <a:cs typeface="Arial" pitchFamily="34" charset="0"/>
              </a:rPr>
              <a:t>2</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e T crescono entrambe. Per trattare anche le variazione avvenute per esempio negli gli ultimi 150 anni, bisogna quindi mediare su periodi di 30 anni, che sono dominati dalle variazioni, appunto di breve periodo. Cos</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ì</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si osserva che gli andamenti inclusi il periodo di stasi degli anni </a:t>
            </a:r>
            <a:r>
              <a:rPr kumimoji="0" lang="it-IT" sz="1400" b="1" i="0" u="none" strike="noStrike" cap="none" normalizeH="0" baseline="0" dirty="0" smtClean="0">
                <a:ln>
                  <a:noFill/>
                </a:ln>
                <a:solidFill>
                  <a:srgbClr val="0070C0"/>
                </a:solidFill>
                <a:effectLst/>
                <a:latin typeface="Calibri"/>
                <a:ea typeface="Calibri" pitchFamily="34" charset="0"/>
                <a:cs typeface="Arial" pitchFamily="34" charset="0"/>
              </a:rPr>
              <a:t>’</a:t>
            </a:r>
            <a:r>
              <a:rPr kumimoji="0" lang="it-IT" sz="1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70 del secolo scorso sono ben spiegati dai modelli climatici sviluppati in questi ultimi decenni. </a:t>
            </a:r>
            <a:endParaRPr kumimoji="0" lang="it-IT" sz="1400" b="1" i="0" u="none" strike="noStrike" cap="none" normalizeH="0" baseline="0" dirty="0" smtClean="0">
              <a:ln>
                <a:noFill/>
              </a:ln>
              <a:solidFill>
                <a:srgbClr val="0070C0"/>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9525" y="0"/>
            <a:ext cx="9153525" cy="13430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dir.generale@unisrita.com</a:t>
            </a:r>
            <a:endParaRPr lang="it-IT"/>
          </a:p>
        </p:txBody>
      </p:sp>
      <p:sp>
        <p:nvSpPr>
          <p:cNvPr id="4" name="Segnaposto numero diapositiva 3"/>
          <p:cNvSpPr>
            <a:spLocks noGrp="1"/>
          </p:cNvSpPr>
          <p:nvPr>
            <p:ph type="sldNum" sz="quarter" idx="12"/>
          </p:nvPr>
        </p:nvSpPr>
        <p:spPr/>
        <p:txBody>
          <a:bodyPr/>
          <a:lstStyle/>
          <a:p>
            <a:fld id="{FC95C98E-5BCA-4BCB-9F29-420E1AD00F34}" type="slidenum">
              <a:rPr lang="it-IT" smtClean="0"/>
              <a:pPr/>
              <a:t>17</a:t>
            </a:fld>
            <a:endParaRPr lang="it-IT"/>
          </a:p>
        </p:txBody>
      </p:sp>
      <p:pic>
        <p:nvPicPr>
          <p:cNvPr id="13" name="Picture 2"/>
          <p:cNvPicPr>
            <a:picLocks noChangeAspect="1" noChangeArrowheads="1"/>
          </p:cNvPicPr>
          <p:nvPr/>
        </p:nvPicPr>
        <p:blipFill>
          <a:blip r:embed="rId3" cstate="print"/>
          <a:srcRect/>
          <a:stretch>
            <a:fillRect/>
          </a:stretch>
        </p:blipFill>
        <p:spPr bwMode="auto">
          <a:xfrm>
            <a:off x="-9525" y="0"/>
            <a:ext cx="9153525" cy="1343025"/>
          </a:xfrm>
          <a:prstGeom prst="rect">
            <a:avLst/>
          </a:prstGeom>
          <a:noFill/>
          <a:ln w="9525">
            <a:noFill/>
            <a:miter lim="800000"/>
            <a:headEnd/>
            <a:tailEnd/>
          </a:ln>
        </p:spPr>
      </p:pic>
      <p:pic>
        <p:nvPicPr>
          <p:cNvPr id="36871" name="Picture 7"/>
          <p:cNvPicPr>
            <a:picLocks noChangeAspect="1" noChangeArrowheads="1"/>
          </p:cNvPicPr>
          <p:nvPr/>
        </p:nvPicPr>
        <p:blipFill>
          <a:blip r:embed="rId4" cstate="print"/>
          <a:srcRect/>
          <a:stretch>
            <a:fillRect/>
          </a:stretch>
        </p:blipFill>
        <p:spPr bwMode="auto">
          <a:xfrm>
            <a:off x="0" y="1124744"/>
            <a:ext cx="9144000" cy="52943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dir.generale@unisrita.com</a:t>
            </a:r>
            <a:endParaRPr lang="it-IT"/>
          </a:p>
        </p:txBody>
      </p:sp>
      <p:sp>
        <p:nvSpPr>
          <p:cNvPr id="4" name="Segnaposto numero diapositiva 3"/>
          <p:cNvSpPr>
            <a:spLocks noGrp="1"/>
          </p:cNvSpPr>
          <p:nvPr>
            <p:ph type="sldNum" sz="quarter" idx="12"/>
          </p:nvPr>
        </p:nvSpPr>
        <p:spPr/>
        <p:txBody>
          <a:bodyPr/>
          <a:lstStyle/>
          <a:p>
            <a:fld id="{FC95C98E-5BCA-4BCB-9F29-420E1AD00F34}" type="slidenum">
              <a:rPr lang="it-IT" smtClean="0"/>
              <a:pPr/>
              <a:t>18</a:t>
            </a:fld>
            <a:endParaRPr lang="it-IT"/>
          </a:p>
        </p:txBody>
      </p:sp>
      <p:sp>
        <p:nvSpPr>
          <p:cNvPr id="5" name="Rettangolo 4"/>
          <p:cNvSpPr/>
          <p:nvPr/>
        </p:nvSpPr>
        <p:spPr>
          <a:xfrm>
            <a:off x="539552" y="1628800"/>
            <a:ext cx="8136904" cy="5262979"/>
          </a:xfrm>
          <a:prstGeom prst="rect">
            <a:avLst/>
          </a:prstGeom>
        </p:spPr>
        <p:txBody>
          <a:bodyPr wrap="square">
            <a:spAutoFit/>
          </a:bodyPr>
          <a:lstStyle/>
          <a:p>
            <a:pPr algn="just" fontAlgn="base">
              <a:spcBef>
                <a:spcPct val="0"/>
              </a:spcBef>
              <a:spcAft>
                <a:spcPct val="0"/>
              </a:spcAft>
            </a:pPr>
            <a:r>
              <a:rPr lang="it-IT" sz="2400" b="1" dirty="0" smtClean="0">
                <a:solidFill>
                  <a:srgbClr val="7030A0"/>
                </a:solidFill>
                <a:latin typeface="Arial" pitchFamily="34" charset="0"/>
                <a:ea typeface="Calibri" pitchFamily="34" charset="0"/>
                <a:cs typeface="Arial" pitchFamily="34" charset="0"/>
              </a:rPr>
              <a:t>Questa ben nota analisi è stata eseguita iniziando dalla ricostruzione della temperatura globale della Terra lungo gli ultimi 420000 anni ed è basata sulle analisi di cavitazione del ghiaccio Vostok in Antartica (Petit et al. 2001). In questa maniera è stato possibile seguire l’andamento di 5 Massimi di Riscaldamento e quattro di raffreddamento.</a:t>
            </a:r>
            <a:r>
              <a:rPr lang="it-IT" sz="2400" dirty="0" smtClean="0"/>
              <a:t> </a:t>
            </a:r>
            <a:r>
              <a:rPr lang="it-IT" sz="2800" dirty="0" smtClean="0">
                <a:solidFill>
                  <a:srgbClr val="FF0000"/>
                </a:solidFill>
              </a:rPr>
              <a:t>Contemporaneamente l’elemento più importante per l’inquinamento della atmosfera, ossia l’anidride carbonica CO</a:t>
            </a:r>
            <a:r>
              <a:rPr lang="it-IT" sz="2800" baseline="-25000" dirty="0" smtClean="0">
                <a:solidFill>
                  <a:srgbClr val="FF0000"/>
                </a:solidFill>
              </a:rPr>
              <a:t>2</a:t>
            </a:r>
            <a:r>
              <a:rPr lang="it-IT" sz="2800" dirty="0" smtClean="0">
                <a:solidFill>
                  <a:srgbClr val="FF0000"/>
                </a:solidFill>
              </a:rPr>
              <a:t> è stata studiata e la sua densità misurata mostrando comportamenti simili a quelli degli andamenti delle temperature lungo le ere storiche suddette. </a:t>
            </a:r>
            <a:endParaRPr lang="it-IT" sz="2800" b="1" dirty="0" smtClean="0">
              <a:solidFill>
                <a:srgbClr val="FF0000"/>
              </a:solidFill>
              <a:latin typeface="Arial" pitchFamily="34" charset="0"/>
              <a:ea typeface="Calibri" pitchFamily="34" charset="0"/>
              <a:cs typeface="Arial" pitchFamily="34" charset="0"/>
            </a:endParaRPr>
          </a:p>
          <a:p>
            <a:pPr lvl="0" algn="just" fontAlgn="base">
              <a:spcBef>
                <a:spcPct val="0"/>
              </a:spcBef>
              <a:spcAft>
                <a:spcPct val="0"/>
              </a:spcAft>
            </a:pPr>
            <a:endParaRPr lang="it-IT" sz="2400" b="1" dirty="0" smtClean="0">
              <a:solidFill>
                <a:srgbClr val="7030A0"/>
              </a:solidFill>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9525" y="0"/>
            <a:ext cx="9153525" cy="13430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dir.generale@unisrita.com</a:t>
            </a:r>
            <a:endParaRPr lang="it-IT"/>
          </a:p>
        </p:txBody>
      </p:sp>
      <p:sp>
        <p:nvSpPr>
          <p:cNvPr id="4" name="Segnaposto numero diapositiva 3"/>
          <p:cNvSpPr>
            <a:spLocks noGrp="1"/>
          </p:cNvSpPr>
          <p:nvPr>
            <p:ph type="sldNum" sz="quarter" idx="12"/>
          </p:nvPr>
        </p:nvSpPr>
        <p:spPr/>
        <p:txBody>
          <a:bodyPr/>
          <a:lstStyle/>
          <a:p>
            <a:fld id="{FC95C98E-5BCA-4BCB-9F29-420E1AD00F34}" type="slidenum">
              <a:rPr lang="it-IT" smtClean="0"/>
              <a:pPr/>
              <a:t>19</a:t>
            </a:fld>
            <a:endParaRPr lang="it-IT"/>
          </a:p>
        </p:txBody>
      </p:sp>
      <p:pic>
        <p:nvPicPr>
          <p:cNvPr id="5" name="Immagine 4"/>
          <p:cNvPicPr/>
          <p:nvPr/>
        </p:nvPicPr>
        <p:blipFill>
          <a:blip r:embed="rId2" cstate="print">
            <a:extLst>
              <a:ext uri="{28A0092B-C50C-407E-A947-70E740481C1C}">
                <a14:useLocalDpi xmlns:a14="http://schemas.microsoft.com/office/drawing/2010/main" val="0"/>
              </a:ext>
            </a:extLst>
          </a:blip>
          <a:stretch>
            <a:fillRect/>
          </a:stretch>
        </p:blipFill>
        <p:spPr>
          <a:xfrm>
            <a:off x="179512" y="1484785"/>
            <a:ext cx="8964488" cy="5112567"/>
          </a:xfrm>
          <a:prstGeom prst="rect">
            <a:avLst/>
          </a:prstGeom>
        </p:spPr>
      </p:pic>
      <p:pic>
        <p:nvPicPr>
          <p:cNvPr id="6" name="Picture 2"/>
          <p:cNvPicPr>
            <a:picLocks noChangeAspect="1" noChangeArrowheads="1"/>
          </p:cNvPicPr>
          <p:nvPr/>
        </p:nvPicPr>
        <p:blipFill>
          <a:blip r:embed="rId3" cstate="print"/>
          <a:srcRect/>
          <a:stretch>
            <a:fillRect/>
          </a:stretch>
        </p:blipFill>
        <p:spPr bwMode="auto">
          <a:xfrm>
            <a:off x="-9525" y="0"/>
            <a:ext cx="9153525" cy="13430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dir.generale@unisrita.com</a:t>
            </a:r>
            <a:endParaRPr lang="it-IT"/>
          </a:p>
        </p:txBody>
      </p:sp>
      <p:sp>
        <p:nvSpPr>
          <p:cNvPr id="5" name="Segnaposto numero diapositiva 4"/>
          <p:cNvSpPr>
            <a:spLocks noGrp="1"/>
          </p:cNvSpPr>
          <p:nvPr>
            <p:ph type="sldNum" sz="quarter" idx="12"/>
          </p:nvPr>
        </p:nvSpPr>
        <p:spPr/>
        <p:txBody>
          <a:bodyPr/>
          <a:lstStyle/>
          <a:p>
            <a:fld id="{FC95C98E-5BCA-4BCB-9F29-420E1AD00F34}" type="slidenum">
              <a:rPr lang="it-IT" smtClean="0"/>
              <a:pPr/>
              <a:t>2</a:t>
            </a:fld>
            <a:endParaRPr lang="it-IT"/>
          </a:p>
        </p:txBody>
      </p:sp>
      <p:sp>
        <p:nvSpPr>
          <p:cNvPr id="6" name="Rettangolo 5"/>
          <p:cNvSpPr/>
          <p:nvPr/>
        </p:nvSpPr>
        <p:spPr>
          <a:xfrm>
            <a:off x="0" y="1166843"/>
            <a:ext cx="8820472" cy="2246769"/>
          </a:xfrm>
          <a:prstGeom prst="rect">
            <a:avLst/>
          </a:prstGeom>
        </p:spPr>
        <p:txBody>
          <a:bodyPr wrap="square">
            <a:spAutoFit/>
          </a:bodyPr>
          <a:lstStyle/>
          <a:p>
            <a:pPr algn="just"/>
            <a:endParaRPr lang="it-IT" sz="2800" b="1" dirty="0" smtClean="0">
              <a:solidFill>
                <a:srgbClr val="FF0000"/>
              </a:solidFill>
            </a:endParaRPr>
          </a:p>
          <a:p>
            <a:pPr algn="just"/>
            <a:endParaRPr lang="it-IT" sz="2800" b="1" dirty="0" smtClean="0">
              <a:solidFill>
                <a:srgbClr val="FF0000"/>
              </a:solidFill>
            </a:endParaRPr>
          </a:p>
          <a:p>
            <a:pPr algn="just"/>
            <a:endParaRPr lang="it-IT" sz="2800" b="1" dirty="0" smtClean="0">
              <a:solidFill>
                <a:srgbClr val="FF0000"/>
              </a:solidFill>
            </a:endParaRPr>
          </a:p>
          <a:p>
            <a:pPr algn="just"/>
            <a:endParaRPr lang="it-IT" sz="2800" b="1" dirty="0" smtClean="0">
              <a:solidFill>
                <a:srgbClr val="FF0000"/>
              </a:solidFill>
            </a:endParaRPr>
          </a:p>
          <a:p>
            <a:pPr algn="just"/>
            <a:endParaRPr lang="it-IT" sz="2800" b="1" dirty="0">
              <a:solidFill>
                <a:srgbClr val="FF0000"/>
              </a:solidFill>
            </a:endParaRPr>
          </a:p>
        </p:txBody>
      </p:sp>
      <p:pic>
        <p:nvPicPr>
          <p:cNvPr id="7" name="Picture 2"/>
          <p:cNvPicPr>
            <a:picLocks noChangeAspect="1" noChangeArrowheads="1"/>
          </p:cNvPicPr>
          <p:nvPr/>
        </p:nvPicPr>
        <p:blipFill>
          <a:blip r:embed="rId2" cstate="print"/>
          <a:srcRect/>
          <a:stretch>
            <a:fillRect/>
          </a:stretch>
        </p:blipFill>
        <p:spPr bwMode="auto">
          <a:xfrm>
            <a:off x="0" y="0"/>
            <a:ext cx="9153525" cy="1124744"/>
          </a:xfrm>
          <a:prstGeom prst="rect">
            <a:avLst/>
          </a:prstGeom>
          <a:noFill/>
          <a:ln w="9525">
            <a:noFill/>
            <a:miter lim="800000"/>
            <a:headEnd/>
            <a:tailEnd/>
          </a:ln>
        </p:spPr>
      </p:pic>
      <p:sp>
        <p:nvSpPr>
          <p:cNvPr id="31753" name="Rectangle 9"/>
          <p:cNvSpPr>
            <a:spLocks noChangeArrowheads="1"/>
          </p:cNvSpPr>
          <p:nvPr/>
        </p:nvSpPr>
        <p:spPr bwMode="auto">
          <a:xfrm>
            <a:off x="0" y="1235887"/>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Let be </a:t>
            </a:r>
            <a:r>
              <a:rPr kumimoji="0" lang="it-IT" sz="2400" b="1"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Σ</a:t>
            </a:r>
            <a:r>
              <a:rPr kumimoji="0" lang="en-US" sz="2400" b="1" i="0" u="none" strike="noStrike" cap="none" normalizeH="0" baseline="-30000" dirty="0" smtClean="0">
                <a:ln>
                  <a:noFill/>
                </a:ln>
                <a:solidFill>
                  <a:srgbClr val="00B0F0"/>
                </a:solidFill>
                <a:effectLst/>
                <a:latin typeface="Arial" pitchFamily="34" charset="0"/>
                <a:ea typeface="Calibri" pitchFamily="34" charset="0"/>
                <a:cs typeface="Times New Roman" pitchFamily="18" charset="0"/>
              </a:rPr>
              <a:t>E</a:t>
            </a:r>
            <a:r>
              <a:rPr kumimoji="0" lang="en-US" sz="2400" b="1"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 the ecologic sub-system of </a:t>
            </a:r>
            <a:r>
              <a:rPr kumimoji="0" lang="it-IT" sz="2400" b="1"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Σ</a:t>
            </a:r>
            <a:r>
              <a:rPr kumimoji="0" lang="en-US" sz="2400" b="1"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 (Fig. 1). The environment E around the system </a:t>
            </a:r>
            <a:r>
              <a:rPr kumimoji="0" lang="it-IT" sz="2400" b="1"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Σ</a:t>
            </a:r>
            <a:r>
              <a:rPr kumimoji="0" lang="en-GB" sz="2400" b="1"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 strongly </a:t>
            </a:r>
            <a:r>
              <a:rPr kumimoji="0" lang="en-US" sz="2400" b="1"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influences the system itself producing effects ranging in a large field of figures. First of all, the applied environmental factors F</a:t>
            </a:r>
            <a:r>
              <a:rPr kumimoji="0" lang="en-US" sz="2400" b="1" i="0" u="none" strike="noStrike" cap="none" normalizeH="0" baseline="-30000" dirty="0" smtClean="0">
                <a:ln>
                  <a:noFill/>
                </a:ln>
                <a:solidFill>
                  <a:srgbClr val="00B0F0"/>
                </a:solidFill>
                <a:effectLst/>
                <a:latin typeface="Arial" pitchFamily="34" charset="0"/>
                <a:ea typeface="Calibri" pitchFamily="34" charset="0"/>
                <a:cs typeface="Times New Roman" pitchFamily="18" charset="0"/>
              </a:rPr>
              <a:t>E</a:t>
            </a:r>
            <a:r>
              <a:rPr kumimoji="0" lang="en-US" sz="2400" b="1"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 are natural. The standard amount of natural environmental factors F</a:t>
            </a:r>
            <a:r>
              <a:rPr kumimoji="0" lang="en-US" sz="2400" b="1" i="0" u="none" strike="noStrike" cap="none" normalizeH="0" baseline="-30000" dirty="0" smtClean="0">
                <a:ln>
                  <a:noFill/>
                </a:ln>
                <a:solidFill>
                  <a:srgbClr val="00B0F0"/>
                </a:solidFill>
                <a:effectLst/>
                <a:latin typeface="Arial" pitchFamily="34" charset="0"/>
                <a:ea typeface="Calibri" pitchFamily="34" charset="0"/>
                <a:cs typeface="Times New Roman" pitchFamily="18" charset="0"/>
              </a:rPr>
              <a:t>E</a:t>
            </a:r>
            <a:r>
              <a:rPr kumimoji="0" lang="en-US" sz="2400" b="1"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 are more than 30 while the standard climate (or weather) is usually defined and measured by only 3 factors (T, H, P). The ecologic factors </a:t>
            </a:r>
            <a:r>
              <a:rPr kumimoji="0" lang="en-US" sz="2400" b="1" i="0" u="none" strike="noStrike" cap="none" normalizeH="0" baseline="0" dirty="0" err="1" smtClean="0">
                <a:ln>
                  <a:noFill/>
                </a:ln>
                <a:solidFill>
                  <a:srgbClr val="00B0F0"/>
                </a:solidFill>
                <a:effectLst/>
                <a:latin typeface="Arial" pitchFamily="34" charset="0"/>
                <a:ea typeface="Calibri" pitchFamily="34" charset="0"/>
                <a:cs typeface="Times New Roman" pitchFamily="18" charset="0"/>
              </a:rPr>
              <a:t>F</a:t>
            </a:r>
            <a:r>
              <a:rPr kumimoji="0" lang="en-US" sz="2400" b="1" i="0" u="none" strike="noStrike" cap="none" normalizeH="0" baseline="-30000" dirty="0" err="1" smtClean="0">
                <a:ln>
                  <a:noFill/>
                </a:ln>
                <a:solidFill>
                  <a:srgbClr val="00B0F0"/>
                </a:solidFill>
                <a:effectLst/>
                <a:latin typeface="Arial" pitchFamily="34" charset="0"/>
                <a:ea typeface="Calibri" pitchFamily="34" charset="0"/>
                <a:cs typeface="Times New Roman" pitchFamily="18" charset="0"/>
              </a:rPr>
              <a:t>ec</a:t>
            </a:r>
            <a:r>
              <a:rPr kumimoji="0" lang="en-US" sz="2400" b="1"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 are those environmental factors that have directly effects on the living entities health during any phase of the life. The global system is nowadays complicated by many other artificial factors</a:t>
            </a:r>
            <a:r>
              <a:rPr kumimoji="0" lang="en-US" sz="2400" b="1" i="0" u="none" strike="noStrike" cap="none" normalizeH="0" baseline="0" dirty="0" smtClean="0">
                <a:ln>
                  <a:noFill/>
                </a:ln>
                <a:solidFill>
                  <a:srgbClr val="00B0F0"/>
                </a:solidFill>
                <a:effectLst/>
                <a:latin typeface="Arial" pitchFamily="34" charset="0"/>
                <a:ea typeface="Calibri" pitchFamily="34" charset="0"/>
                <a:cs typeface="Times-Roman" charset="0"/>
              </a:rPr>
              <a:t> (</a:t>
            </a:r>
            <a:r>
              <a:rPr kumimoji="0" lang="en-US" sz="2400" b="1" i="0" u="none" strike="noStrike" cap="none" normalizeH="0" baseline="0" dirty="0" smtClean="0">
                <a:ln>
                  <a:noFill/>
                </a:ln>
                <a:solidFill>
                  <a:srgbClr val="00B0F0"/>
                </a:solidFill>
                <a:effectLst/>
                <a:latin typeface="Arial" pitchFamily="34" charset="0"/>
                <a:ea typeface="Calibri" pitchFamily="34" charset="0"/>
                <a:cs typeface="Arial" pitchFamily="34" charset="0"/>
              </a:rPr>
              <a:t>electromagnetic waves, artificial radioactivity, car exhausting gas such as CO</a:t>
            </a:r>
            <a:r>
              <a:rPr kumimoji="0" lang="en-US" sz="2400" b="1" i="0" u="none" strike="noStrike" cap="none" normalizeH="0" baseline="-30000" dirty="0" smtClean="0">
                <a:ln>
                  <a:noFill/>
                </a:ln>
                <a:solidFill>
                  <a:srgbClr val="00B0F0"/>
                </a:solidFill>
                <a:effectLst/>
                <a:latin typeface="Arial" pitchFamily="34" charset="0"/>
                <a:ea typeface="Calibri" pitchFamily="34" charset="0"/>
                <a:cs typeface="Arial" pitchFamily="34" charset="0"/>
              </a:rPr>
              <a:t>2</a:t>
            </a:r>
            <a:r>
              <a:rPr kumimoji="0" lang="en-US" sz="2400" b="1" i="0" u="none" strike="noStrike" cap="none" normalizeH="0" baseline="0" dirty="0" smtClean="0">
                <a:ln>
                  <a:noFill/>
                </a:ln>
                <a:solidFill>
                  <a:srgbClr val="00B0F0"/>
                </a:solidFill>
                <a:effectLst/>
                <a:latin typeface="Arial" pitchFamily="34" charset="0"/>
                <a:ea typeface="Calibri" pitchFamily="34" charset="0"/>
                <a:cs typeface="Arial" pitchFamily="34" charset="0"/>
              </a:rPr>
              <a:t>, and others: benzene, NOx, etc.) extremely polluting</a:t>
            </a:r>
            <a:r>
              <a:rPr kumimoji="0" lang="en-US" sz="2400" b="1"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 the Earth and Biosphere.</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dir.generale@unisrita.com</a:t>
            </a:r>
            <a:endParaRPr lang="it-IT"/>
          </a:p>
        </p:txBody>
      </p:sp>
      <p:sp>
        <p:nvSpPr>
          <p:cNvPr id="4" name="Segnaposto numero diapositiva 3"/>
          <p:cNvSpPr>
            <a:spLocks noGrp="1"/>
          </p:cNvSpPr>
          <p:nvPr>
            <p:ph type="sldNum" sz="quarter" idx="12"/>
          </p:nvPr>
        </p:nvSpPr>
        <p:spPr/>
        <p:txBody>
          <a:bodyPr/>
          <a:lstStyle/>
          <a:p>
            <a:fld id="{FC95C98E-5BCA-4BCB-9F29-420E1AD00F34}" type="slidenum">
              <a:rPr lang="it-IT" smtClean="0"/>
              <a:pPr/>
              <a:t>20</a:t>
            </a:fld>
            <a:endParaRPr lang="it-IT"/>
          </a:p>
        </p:txBody>
      </p:sp>
      <p:sp>
        <p:nvSpPr>
          <p:cNvPr id="5" name="Rettangolo 4"/>
          <p:cNvSpPr/>
          <p:nvPr/>
        </p:nvSpPr>
        <p:spPr>
          <a:xfrm>
            <a:off x="0" y="1412776"/>
            <a:ext cx="8676456" cy="2308324"/>
          </a:xfrm>
          <a:prstGeom prst="rect">
            <a:avLst/>
          </a:prstGeom>
        </p:spPr>
        <p:txBody>
          <a:bodyPr wrap="square">
            <a:spAutoFit/>
          </a:bodyPr>
          <a:lstStyle/>
          <a:p>
            <a:pPr algn="just" fontAlgn="base">
              <a:spcBef>
                <a:spcPct val="0"/>
              </a:spcBef>
              <a:spcAft>
                <a:spcPct val="0"/>
              </a:spcAft>
            </a:pPr>
            <a:r>
              <a:rPr lang="it-IT" sz="2400" dirty="0" smtClean="0">
                <a:solidFill>
                  <a:srgbClr val="FF0000"/>
                </a:solidFill>
              </a:rPr>
              <a:t>Nella prossima Fig. 4, la temperatura media (diagramma superiore) nel passato millennio e la CO</a:t>
            </a:r>
            <a:r>
              <a:rPr lang="it-IT" sz="2400" baseline="-25000" dirty="0" smtClean="0">
                <a:solidFill>
                  <a:srgbClr val="FF0000"/>
                </a:solidFill>
              </a:rPr>
              <a:t>2</a:t>
            </a:r>
            <a:r>
              <a:rPr lang="it-IT" sz="2400" dirty="0" smtClean="0">
                <a:solidFill>
                  <a:srgbClr val="FF0000"/>
                </a:solidFill>
              </a:rPr>
              <a:t> (diagramma inferiore) presentano andamento molto simili. Questo diagramma riportato qui di seguito mostra come l’anidride carbonica CO</a:t>
            </a:r>
            <a:r>
              <a:rPr lang="it-IT" sz="2400" baseline="-25000" dirty="0" smtClean="0">
                <a:solidFill>
                  <a:srgbClr val="FF0000"/>
                </a:solidFill>
              </a:rPr>
              <a:t>2</a:t>
            </a:r>
            <a:r>
              <a:rPr lang="it-IT" sz="2400" dirty="0" smtClean="0">
                <a:solidFill>
                  <a:srgbClr val="FF0000"/>
                </a:solidFill>
              </a:rPr>
              <a:t> ad alta risoluzione e le registrazioni di temperature di 0.8 °C iniziano dal periodo Olocene.</a:t>
            </a:r>
          </a:p>
          <a:p>
            <a:pPr algn="just" fontAlgn="base">
              <a:spcBef>
                <a:spcPct val="0"/>
              </a:spcBef>
              <a:spcAft>
                <a:spcPct val="0"/>
              </a:spcAft>
            </a:pPr>
            <a:endParaRPr lang="it-IT" sz="2400" dirty="0" smtClean="0">
              <a:solidFill>
                <a:srgbClr val="FF0000"/>
              </a:solidFill>
            </a:endParaRPr>
          </a:p>
        </p:txBody>
      </p:sp>
      <p:pic>
        <p:nvPicPr>
          <p:cNvPr id="6" name="Picture 2"/>
          <p:cNvPicPr>
            <a:picLocks noChangeAspect="1" noChangeArrowheads="1"/>
          </p:cNvPicPr>
          <p:nvPr/>
        </p:nvPicPr>
        <p:blipFill>
          <a:blip r:embed="rId2" cstate="print"/>
          <a:srcRect/>
          <a:stretch>
            <a:fillRect/>
          </a:stretch>
        </p:blipFill>
        <p:spPr bwMode="auto">
          <a:xfrm>
            <a:off x="-9525" y="0"/>
            <a:ext cx="9153525" cy="13430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dir.generale@unisrita.com</a:t>
            </a:r>
            <a:endParaRPr lang="it-IT"/>
          </a:p>
        </p:txBody>
      </p:sp>
      <p:sp>
        <p:nvSpPr>
          <p:cNvPr id="4" name="Segnaposto numero diapositiva 3"/>
          <p:cNvSpPr>
            <a:spLocks noGrp="1"/>
          </p:cNvSpPr>
          <p:nvPr>
            <p:ph type="sldNum" sz="quarter" idx="12"/>
          </p:nvPr>
        </p:nvSpPr>
        <p:spPr/>
        <p:txBody>
          <a:bodyPr/>
          <a:lstStyle/>
          <a:p>
            <a:fld id="{FC95C98E-5BCA-4BCB-9F29-420E1AD00F34}" type="slidenum">
              <a:rPr lang="it-IT" smtClean="0"/>
              <a:pPr/>
              <a:t>21</a:t>
            </a:fld>
            <a:endParaRPr lang="it-IT"/>
          </a:p>
        </p:txBody>
      </p:sp>
      <p:pic>
        <p:nvPicPr>
          <p:cNvPr id="5" name="Immagine 4"/>
          <p:cNvPicPr/>
          <p:nvPr/>
        </p:nvPicPr>
        <p:blipFill>
          <a:blip r:embed="rId2" cstate="print"/>
          <a:srcRect/>
          <a:stretch>
            <a:fillRect/>
          </a:stretch>
        </p:blipFill>
        <p:spPr bwMode="auto">
          <a:xfrm>
            <a:off x="0" y="1700808"/>
            <a:ext cx="8748464" cy="4536504"/>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9525" y="0"/>
            <a:ext cx="9153525" cy="13430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dir.generale@unisrita.com</a:t>
            </a:r>
            <a:endParaRPr lang="it-IT"/>
          </a:p>
        </p:txBody>
      </p:sp>
      <p:sp>
        <p:nvSpPr>
          <p:cNvPr id="3" name="Segnaposto numero diapositiva 2"/>
          <p:cNvSpPr>
            <a:spLocks noGrp="1"/>
          </p:cNvSpPr>
          <p:nvPr>
            <p:ph type="sldNum" sz="quarter" idx="12"/>
          </p:nvPr>
        </p:nvSpPr>
        <p:spPr/>
        <p:txBody>
          <a:bodyPr/>
          <a:lstStyle/>
          <a:p>
            <a:fld id="{FC95C98E-5BCA-4BCB-9F29-420E1AD00F34}" type="slidenum">
              <a:rPr lang="it-IT" smtClean="0"/>
              <a:pPr/>
              <a:t>22</a:t>
            </a:fld>
            <a:endParaRPr lang="it-IT"/>
          </a:p>
        </p:txBody>
      </p:sp>
      <p:sp>
        <p:nvSpPr>
          <p:cNvPr id="4" name="Rectangle 2"/>
          <p:cNvSpPr>
            <a:spLocks noChangeArrowheads="1"/>
          </p:cNvSpPr>
          <p:nvPr/>
        </p:nvSpPr>
        <p:spPr bwMode="auto">
          <a:xfrm>
            <a:off x="467544" y="1700808"/>
            <a:ext cx="8424936"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GAS SERRA: H</a:t>
            </a:r>
            <a:r>
              <a:rPr kumimoji="0" lang="en-US" sz="8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2</a:t>
            </a:r>
            <a:r>
              <a:rPr lang="en-US" sz="2000" b="1" dirty="0" smtClean="0">
                <a:solidFill>
                  <a:srgbClr val="FF0000"/>
                </a:solidFill>
                <a:latin typeface="Arial" pitchFamily="34" charset="0"/>
                <a:ea typeface="Calibri" pitchFamily="34" charset="0"/>
                <a:cs typeface="Times New Roman" pitchFamily="18" charset="0"/>
              </a:rPr>
              <a:t>O,</a:t>
            </a:r>
            <a:r>
              <a:rPr kumimoji="0" lang="en-US" sz="2000" b="1" i="0" u="none" strike="noStrike" cap="none" normalizeH="0" dirty="0" smtClean="0">
                <a:ln>
                  <a:noFill/>
                </a:ln>
                <a:solidFill>
                  <a:srgbClr val="FF0000"/>
                </a:solidFill>
                <a:effectLst/>
                <a:latin typeface="Arial" pitchFamily="34" charset="0"/>
                <a:ea typeface="Calibri" pitchFamily="34" charset="0"/>
                <a:cs typeface="Times New Roman" pitchFamily="18" charset="0"/>
              </a:rPr>
              <a:t> </a:t>
            </a:r>
            <a:r>
              <a:rPr kumimoji="0" lang="en-US" sz="20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CO</a:t>
            </a:r>
            <a:r>
              <a:rPr kumimoji="0" lang="en-US" sz="2000" b="1" i="0" u="none" strike="noStrike" cap="none" normalizeH="0" baseline="-30000" dirty="0" smtClean="0">
                <a:ln>
                  <a:noFill/>
                </a:ln>
                <a:solidFill>
                  <a:srgbClr val="FF0000"/>
                </a:solidFill>
                <a:effectLst/>
                <a:latin typeface="Arial" pitchFamily="34" charset="0"/>
                <a:ea typeface="Calibri" pitchFamily="34" charset="0"/>
                <a:cs typeface="Times New Roman" pitchFamily="18" charset="0"/>
              </a:rPr>
              <a:t>2</a:t>
            </a:r>
            <a:r>
              <a:rPr kumimoji="0" lang="en-US" sz="20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NO</a:t>
            </a:r>
            <a:r>
              <a:rPr kumimoji="0" lang="en-US" sz="2000" b="1" i="0" u="none" strike="noStrike" cap="none" normalizeH="0" baseline="-30000" dirty="0" smtClean="0">
                <a:ln>
                  <a:noFill/>
                </a:ln>
                <a:solidFill>
                  <a:srgbClr val="FF0000"/>
                </a:solidFill>
                <a:effectLst/>
                <a:latin typeface="Arial" pitchFamily="34" charset="0"/>
                <a:ea typeface="Calibri" pitchFamily="34" charset="0"/>
                <a:cs typeface="Times New Roman" pitchFamily="18" charset="0"/>
              </a:rPr>
              <a:t>X</a:t>
            </a:r>
            <a:r>
              <a:rPr kumimoji="0" lang="en-US" sz="20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CH</a:t>
            </a:r>
            <a:r>
              <a:rPr kumimoji="0" lang="en-US" sz="2000" b="1" i="0" u="none" strike="noStrike" cap="none" normalizeH="0" baseline="-30000" dirty="0" smtClean="0">
                <a:ln>
                  <a:noFill/>
                </a:ln>
                <a:solidFill>
                  <a:srgbClr val="FF0000"/>
                </a:solidFill>
                <a:effectLst/>
                <a:latin typeface="Arial" pitchFamily="34" charset="0"/>
                <a:ea typeface="Calibri" pitchFamily="34" charset="0"/>
                <a:cs typeface="Times New Roman" pitchFamily="18" charset="0"/>
              </a:rPr>
              <a:t>4</a:t>
            </a:r>
            <a:r>
              <a:rPr kumimoji="0" lang="en-US" sz="20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it-IT" sz="1800" b="1"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N</a:t>
            </a:r>
            <a:r>
              <a:rPr kumimoji="0" lang="it-IT" sz="1800" b="1" i="0" u="none" strike="noStrike" cap="none" normalizeH="0" baseline="-30000" dirty="0" smtClean="0">
                <a:ln>
                  <a:noFill/>
                </a:ln>
                <a:solidFill>
                  <a:srgbClr val="FF0000"/>
                </a:solidFill>
                <a:effectLst/>
                <a:latin typeface="Verdana" pitchFamily="34" charset="0"/>
                <a:ea typeface="Calibri" pitchFamily="34" charset="0"/>
                <a:cs typeface="Times New Roman" pitchFamily="18" charset="0"/>
              </a:rPr>
              <a:t>2</a:t>
            </a:r>
            <a:r>
              <a:rPr kumimoji="0" lang="it-IT" sz="1800" b="1"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O, O</a:t>
            </a:r>
            <a:r>
              <a:rPr kumimoji="0" lang="it-IT" sz="800" b="1"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3</a:t>
            </a:r>
            <a:r>
              <a:rPr kumimoji="0" lang="it-IT" sz="1800" b="1"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t>
            </a:r>
            <a:endParaRPr kumimoji="0" lang="it-IT"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it-IT" sz="20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BENZENE </a:t>
            </a:r>
            <a:endParaRPr kumimoji="0" lang="it-IT"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sz="2000" b="1" dirty="0" smtClean="0">
                <a:solidFill>
                  <a:srgbClr val="0070C0"/>
                </a:solidFill>
                <a:latin typeface="Verdana" pitchFamily="34" charset="0"/>
                <a:ea typeface="Calibri" pitchFamily="34" charset="0"/>
                <a:cs typeface="Times New Roman" pitchFamily="18" charset="0"/>
              </a:rPr>
              <a:t>Vapor acqueo: H</a:t>
            </a:r>
            <a:r>
              <a:rPr lang="it-IT" sz="800" b="1" dirty="0" smtClean="0">
                <a:solidFill>
                  <a:srgbClr val="0070C0"/>
                </a:solidFill>
                <a:latin typeface="Verdana" pitchFamily="34" charset="0"/>
                <a:ea typeface="Calibri" pitchFamily="34" charset="0"/>
                <a:cs typeface="Times New Roman" pitchFamily="18" charset="0"/>
              </a:rPr>
              <a:t>2</a:t>
            </a:r>
            <a:r>
              <a:rPr lang="it-IT" sz="2800" b="1" dirty="0" smtClean="0">
                <a:solidFill>
                  <a:srgbClr val="0070C0"/>
                </a:solidFill>
                <a:latin typeface="Verdana" pitchFamily="34" charset="0"/>
                <a:ea typeface="Calibri" pitchFamily="34" charset="0"/>
                <a:cs typeface="Times New Roman" pitchFamily="18" charset="0"/>
              </a:rPr>
              <a:t>o</a:t>
            </a:r>
            <a:endParaRPr lang="it-IT" sz="800" b="1" dirty="0" smtClean="0">
              <a:solidFill>
                <a:srgbClr val="0070C0"/>
              </a:solidFill>
              <a:latin typeface="Verdana"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rgbClr val="0070C0"/>
                </a:solidFill>
                <a:effectLst/>
                <a:latin typeface="Verdana" pitchFamily="34" charset="0"/>
                <a:ea typeface="Calibri" pitchFamily="34" charset="0"/>
                <a:cs typeface="Times New Roman" pitchFamily="18" charset="0"/>
              </a:rPr>
              <a:t>Anidride carbonica (500 ppm)</a:t>
            </a:r>
            <a:endParaRPr kumimoji="0" lang="it-IT" sz="20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rgbClr val="0070C0"/>
                </a:solidFill>
                <a:effectLst/>
                <a:latin typeface="Verdana" pitchFamily="34" charset="0"/>
                <a:ea typeface="Calibri" pitchFamily="34" charset="0"/>
                <a:cs typeface="Times New Roman" pitchFamily="18" charset="0"/>
              </a:rPr>
              <a:t>Ossidi Azoto. NO</a:t>
            </a:r>
            <a:r>
              <a:rPr kumimoji="0" lang="it-IT" sz="800" b="1" i="0" u="none" strike="noStrike" cap="none" normalizeH="0" baseline="0" dirty="0" smtClean="0">
                <a:ln>
                  <a:noFill/>
                </a:ln>
                <a:solidFill>
                  <a:srgbClr val="0070C0"/>
                </a:solidFill>
                <a:effectLst/>
                <a:latin typeface="Verdana" pitchFamily="34" charset="0"/>
                <a:ea typeface="Calibri" pitchFamily="34" charset="0"/>
                <a:cs typeface="Times New Roman" pitchFamily="18" charset="0"/>
              </a:rPr>
              <a:t>2</a:t>
            </a:r>
            <a:endParaRPr kumimoji="0" lang="it-IT" sz="20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rgbClr val="0070C0"/>
                </a:solidFill>
                <a:effectLst/>
                <a:latin typeface="Verdana" pitchFamily="34" charset="0"/>
                <a:ea typeface="Calibri" pitchFamily="34" charset="0"/>
                <a:cs typeface="Times New Roman" pitchFamily="18" charset="0"/>
              </a:rPr>
              <a:t>Metano: CH</a:t>
            </a:r>
            <a:r>
              <a:rPr kumimoji="0" lang="it-IT" sz="800" b="1" i="0" u="none" strike="noStrike" cap="none" normalizeH="0" baseline="0" dirty="0" smtClean="0">
                <a:ln>
                  <a:noFill/>
                </a:ln>
                <a:solidFill>
                  <a:srgbClr val="0070C0"/>
                </a:solidFill>
                <a:effectLst/>
                <a:latin typeface="Verdana" pitchFamily="34" charset="0"/>
                <a:ea typeface="Calibri" pitchFamily="34" charset="0"/>
                <a:cs typeface="Times New Roman" pitchFamily="18" charset="0"/>
              </a:rPr>
              <a:t>4</a:t>
            </a:r>
            <a:endParaRPr kumimoji="0" lang="it-IT" sz="20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rgbClr val="0070C0"/>
                </a:solidFill>
                <a:effectLst/>
                <a:latin typeface="Verdana" pitchFamily="34" charset="0"/>
                <a:ea typeface="Calibri" pitchFamily="34" charset="0"/>
                <a:cs typeface="Times New Roman" pitchFamily="18" charset="0"/>
              </a:rPr>
              <a:t>Ossido Nitroso</a:t>
            </a:r>
          </a:p>
          <a:p>
            <a:pPr marL="0" marR="0" lvl="0" indent="0" algn="just" defTabSz="914400" rtl="0" eaLnBrk="0" fontAlgn="base" latinLnBrk="0" hangingPunct="0">
              <a:lnSpc>
                <a:spcPct val="100000"/>
              </a:lnSpc>
              <a:spcBef>
                <a:spcPct val="0"/>
              </a:spcBef>
              <a:spcAft>
                <a:spcPct val="0"/>
              </a:spcAft>
              <a:buClrTx/>
              <a:buSzTx/>
              <a:buFontTx/>
              <a:buNone/>
              <a:tabLst/>
            </a:pPr>
            <a:r>
              <a:rPr lang="it-IT" sz="2000" b="1" dirty="0" smtClean="0">
                <a:solidFill>
                  <a:srgbClr val="0070C0"/>
                </a:solidFill>
                <a:latin typeface="Verdana" pitchFamily="34" charset="0"/>
                <a:cs typeface="Times New Roman" pitchFamily="18" charset="0"/>
              </a:rPr>
              <a:t>Ozono: O</a:t>
            </a:r>
            <a:r>
              <a:rPr lang="it-IT" sz="800" b="1" dirty="0" smtClean="0">
                <a:solidFill>
                  <a:srgbClr val="0070C0"/>
                </a:solidFill>
                <a:latin typeface="Verdana" pitchFamily="34" charset="0"/>
                <a:cs typeface="Times New Roman" pitchFamily="18" charset="0"/>
              </a:rPr>
              <a:t>3</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800" b="1" i="0" u="none" strike="noStrike" cap="none" normalizeH="0" baseline="0" dirty="0" smtClean="0">
              <a:ln>
                <a:noFill/>
              </a:ln>
              <a:solidFill>
                <a:srgbClr val="0070C0"/>
              </a:solidFill>
              <a:effectLst/>
              <a:latin typeface="Verdana"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sz="800" b="1" dirty="0" smtClean="0">
              <a:solidFill>
                <a:srgbClr val="0070C0"/>
              </a:solidFill>
              <a:latin typeface="Verdana"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800" b="1" i="0" u="none" strike="noStrike" cap="none" normalizeH="0" baseline="0" dirty="0" smtClean="0">
              <a:ln>
                <a:noFill/>
              </a:ln>
              <a:solidFill>
                <a:srgbClr val="0070C0"/>
              </a:solidFill>
              <a:effectLst/>
              <a:latin typeface="Verdana"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sz="800" b="1" dirty="0" smtClean="0">
              <a:solidFill>
                <a:srgbClr val="0070C0"/>
              </a:solidFill>
              <a:latin typeface="Verdana"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800" b="1" i="0" u="none" strike="noStrike" cap="none" normalizeH="0" baseline="0" dirty="0" smtClean="0">
              <a:ln>
                <a:noFill/>
              </a:ln>
              <a:solidFill>
                <a:srgbClr val="0070C0"/>
              </a:solidFill>
              <a:effectLst/>
              <a:latin typeface="Verdana"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sz="800" b="1" dirty="0" smtClean="0">
              <a:solidFill>
                <a:srgbClr val="0070C0"/>
              </a:solidFill>
              <a:latin typeface="Verdana"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800" b="1" i="0" u="none" strike="noStrike" cap="none" normalizeH="0" baseline="0" dirty="0" smtClean="0">
              <a:ln>
                <a:noFill/>
              </a:ln>
              <a:solidFill>
                <a:srgbClr val="0070C0"/>
              </a:solidFill>
              <a:effectLst/>
              <a:latin typeface="Verdana"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000" b="1" i="0" u="none" strike="noStrike" cap="none" normalizeH="0" baseline="0" dirty="0" smtClean="0">
              <a:ln>
                <a:noFill/>
              </a:ln>
              <a:solidFill>
                <a:srgbClr val="0070C0"/>
              </a:solidFill>
              <a:effectLst/>
              <a:latin typeface="Arial" pitchFamily="34" charset="0"/>
              <a:cs typeface="Arial"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9525" y="0"/>
            <a:ext cx="9153525" cy="13430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rKun\Pictures\INGANNO DEI FOSSILLI\Gas%20effetto%20serra.bmp"/>
          <p:cNvPicPr>
            <a:picLocks noChangeAspect="1" noChangeArrowheads="1"/>
          </p:cNvPicPr>
          <p:nvPr/>
        </p:nvPicPr>
        <p:blipFill>
          <a:blip r:embed="rId2" cstate="print"/>
          <a:srcRect/>
          <a:stretch>
            <a:fillRect/>
          </a:stretch>
        </p:blipFill>
        <p:spPr bwMode="auto">
          <a:xfrm>
            <a:off x="395536" y="1412776"/>
            <a:ext cx="7992888" cy="5143500"/>
          </a:xfrm>
          <a:prstGeom prst="rect">
            <a:avLst/>
          </a:prstGeom>
          <a:noFill/>
        </p:spPr>
      </p:pic>
      <p:sp>
        <p:nvSpPr>
          <p:cNvPr id="4" name="Segnaposto numero diapositiva 3"/>
          <p:cNvSpPr>
            <a:spLocks noGrp="1"/>
          </p:cNvSpPr>
          <p:nvPr>
            <p:ph type="sldNum" sz="quarter" idx="12"/>
          </p:nvPr>
        </p:nvSpPr>
        <p:spPr/>
        <p:txBody>
          <a:bodyPr/>
          <a:lstStyle/>
          <a:p>
            <a:fld id="{FC95C98E-5BCA-4BCB-9F29-420E1AD00F34}" type="slidenum">
              <a:rPr lang="it-IT" smtClean="0"/>
              <a:pPr/>
              <a:t>23</a:t>
            </a:fld>
            <a:endParaRPr lang="it-IT"/>
          </a:p>
        </p:txBody>
      </p:sp>
      <p:sp>
        <p:nvSpPr>
          <p:cNvPr id="5" name="Segnaposto piè di pagina 4"/>
          <p:cNvSpPr>
            <a:spLocks noGrp="1"/>
          </p:cNvSpPr>
          <p:nvPr>
            <p:ph type="ftr" sz="quarter" idx="11"/>
          </p:nvPr>
        </p:nvSpPr>
        <p:spPr/>
        <p:txBody>
          <a:bodyPr/>
          <a:lstStyle/>
          <a:p>
            <a:r>
              <a:rPr lang="it-IT" smtClean="0"/>
              <a:t>dir.generale@unisrita.com</a:t>
            </a:r>
            <a:endParaRPr lang="it-IT"/>
          </a:p>
        </p:txBody>
      </p:sp>
      <p:pic>
        <p:nvPicPr>
          <p:cNvPr id="7" name="Picture 2"/>
          <p:cNvPicPr>
            <a:picLocks noChangeAspect="1" noChangeArrowheads="1"/>
          </p:cNvPicPr>
          <p:nvPr/>
        </p:nvPicPr>
        <p:blipFill>
          <a:blip r:embed="rId3" cstate="print"/>
          <a:srcRect/>
          <a:stretch>
            <a:fillRect/>
          </a:stretch>
        </p:blipFill>
        <p:spPr bwMode="auto">
          <a:xfrm>
            <a:off x="-9525" y="0"/>
            <a:ext cx="9153525" cy="13430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FC95C98E-5BCA-4BCB-9F29-420E1AD00F34}" type="slidenum">
              <a:rPr lang="it-IT" smtClean="0"/>
              <a:pPr/>
              <a:t>24</a:t>
            </a:fld>
            <a:endParaRPr lang="it-IT"/>
          </a:p>
        </p:txBody>
      </p:sp>
      <p:sp>
        <p:nvSpPr>
          <p:cNvPr id="5" name="Segnaposto piè di pagina 4"/>
          <p:cNvSpPr>
            <a:spLocks noGrp="1"/>
          </p:cNvSpPr>
          <p:nvPr>
            <p:ph type="ftr" sz="quarter" idx="11"/>
          </p:nvPr>
        </p:nvSpPr>
        <p:spPr/>
        <p:txBody>
          <a:bodyPr/>
          <a:lstStyle/>
          <a:p>
            <a:r>
              <a:rPr lang="it-IT" smtClean="0"/>
              <a:t>dir.generale@unisrita.com</a:t>
            </a:r>
            <a:endParaRPr lang="it-IT"/>
          </a:p>
        </p:txBody>
      </p:sp>
      <p:pic>
        <p:nvPicPr>
          <p:cNvPr id="7" name="Picture 2"/>
          <p:cNvPicPr>
            <a:picLocks noChangeAspect="1" noChangeArrowheads="1"/>
          </p:cNvPicPr>
          <p:nvPr/>
        </p:nvPicPr>
        <p:blipFill>
          <a:blip r:embed="rId2" cstate="print"/>
          <a:srcRect/>
          <a:stretch>
            <a:fillRect/>
          </a:stretch>
        </p:blipFill>
        <p:spPr bwMode="auto">
          <a:xfrm>
            <a:off x="-9525" y="0"/>
            <a:ext cx="9153525" cy="13430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395536" y="1340769"/>
            <a:ext cx="8424936" cy="5517232"/>
          </a:xfrm>
          <a:prstGeom prst="rect">
            <a:avLst/>
          </a:prstGeom>
          <a:noFill/>
          <a:ln w="9525">
            <a:noFill/>
            <a:miter lim="800000"/>
            <a:headEnd/>
            <a:tailEnd/>
          </a:ln>
        </p:spPr>
      </p:pic>
      <p:sp>
        <p:nvSpPr>
          <p:cNvPr id="5" name="Segnaposto numero diapositiva 4"/>
          <p:cNvSpPr>
            <a:spLocks noGrp="1"/>
          </p:cNvSpPr>
          <p:nvPr>
            <p:ph type="sldNum" sz="quarter" idx="12"/>
          </p:nvPr>
        </p:nvSpPr>
        <p:spPr/>
        <p:txBody>
          <a:bodyPr/>
          <a:lstStyle/>
          <a:p>
            <a:fld id="{FC95C98E-5BCA-4BCB-9F29-420E1AD00F34}" type="slidenum">
              <a:rPr lang="it-IT" smtClean="0"/>
              <a:pPr/>
              <a:t>25</a:t>
            </a:fld>
            <a:endParaRPr lang="it-IT"/>
          </a:p>
        </p:txBody>
      </p:sp>
      <p:sp>
        <p:nvSpPr>
          <p:cNvPr id="6" name="Segnaposto piè di pagina 5"/>
          <p:cNvSpPr>
            <a:spLocks noGrp="1"/>
          </p:cNvSpPr>
          <p:nvPr>
            <p:ph type="ftr" sz="quarter" idx="11"/>
          </p:nvPr>
        </p:nvSpPr>
        <p:spPr/>
        <p:txBody>
          <a:bodyPr/>
          <a:lstStyle/>
          <a:p>
            <a:r>
              <a:rPr lang="it-IT" smtClean="0"/>
              <a:t>dir.generale@unisrita.com</a:t>
            </a:r>
            <a:endParaRPr lang="it-IT"/>
          </a:p>
        </p:txBody>
      </p:sp>
      <p:pic>
        <p:nvPicPr>
          <p:cNvPr id="7" name="Picture 2"/>
          <p:cNvPicPr>
            <a:picLocks noChangeAspect="1" noChangeArrowheads="1"/>
          </p:cNvPicPr>
          <p:nvPr/>
        </p:nvPicPr>
        <p:blipFill>
          <a:blip r:embed="rId3" cstate="print"/>
          <a:srcRect/>
          <a:stretch>
            <a:fillRect/>
          </a:stretch>
        </p:blipFill>
        <p:spPr bwMode="auto">
          <a:xfrm>
            <a:off x="-9525" y="0"/>
            <a:ext cx="9153525" cy="13430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9525" y="0"/>
            <a:ext cx="9153525" cy="1343025"/>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fld id="{FC95C98E-5BCA-4BCB-9F29-420E1AD00F34}" type="slidenum">
              <a:rPr lang="it-IT" smtClean="0"/>
              <a:pPr/>
              <a:t>26</a:t>
            </a:fld>
            <a:endParaRPr lang="it-IT"/>
          </a:p>
        </p:txBody>
      </p:sp>
      <p:sp>
        <p:nvSpPr>
          <p:cNvPr id="7" name="Segnaposto piè di pagina 6"/>
          <p:cNvSpPr>
            <a:spLocks noGrp="1"/>
          </p:cNvSpPr>
          <p:nvPr>
            <p:ph type="ftr" sz="quarter" idx="11"/>
          </p:nvPr>
        </p:nvSpPr>
        <p:spPr/>
        <p:txBody>
          <a:bodyPr/>
          <a:lstStyle/>
          <a:p>
            <a:r>
              <a:rPr lang="it-IT" smtClean="0"/>
              <a:t>dir.generale@unisrita.com</a:t>
            </a:r>
            <a:endParaRPr lang="it-IT"/>
          </a:p>
        </p:txBody>
      </p:sp>
      <p:pic>
        <p:nvPicPr>
          <p:cNvPr id="10" name="Immagine 9"/>
          <p:cNvPicPr/>
          <p:nvPr/>
        </p:nvPicPr>
        <p:blipFill>
          <a:blip r:embed="rId3" cstate="print"/>
          <a:srcRect/>
          <a:stretch>
            <a:fillRect/>
          </a:stretch>
        </p:blipFill>
        <p:spPr bwMode="auto">
          <a:xfrm>
            <a:off x="683568" y="1268760"/>
            <a:ext cx="7920880" cy="424847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9525" y="0"/>
            <a:ext cx="9153525" cy="1343025"/>
          </a:xfrm>
          <a:prstGeom prst="rect">
            <a:avLst/>
          </a:prstGeom>
          <a:noFill/>
          <a:ln w="9525">
            <a:noFill/>
            <a:miter lim="800000"/>
            <a:headEnd/>
            <a:tailEnd/>
          </a:ln>
        </p:spPr>
      </p:pic>
      <p:sp>
        <p:nvSpPr>
          <p:cNvPr id="8" name="Segnaposto numero diapositiva 7"/>
          <p:cNvSpPr>
            <a:spLocks noGrp="1"/>
          </p:cNvSpPr>
          <p:nvPr>
            <p:ph type="sldNum" sz="quarter" idx="12"/>
          </p:nvPr>
        </p:nvSpPr>
        <p:spPr/>
        <p:txBody>
          <a:bodyPr/>
          <a:lstStyle/>
          <a:p>
            <a:fld id="{FC95C98E-5BCA-4BCB-9F29-420E1AD00F34}" type="slidenum">
              <a:rPr lang="it-IT" smtClean="0"/>
              <a:pPr/>
              <a:t>27</a:t>
            </a:fld>
            <a:endParaRPr lang="it-IT"/>
          </a:p>
        </p:txBody>
      </p:sp>
      <p:sp>
        <p:nvSpPr>
          <p:cNvPr id="9" name="Segnaposto piè di pagina 8"/>
          <p:cNvSpPr>
            <a:spLocks noGrp="1"/>
          </p:cNvSpPr>
          <p:nvPr>
            <p:ph type="ftr" sz="quarter" idx="11"/>
          </p:nvPr>
        </p:nvSpPr>
        <p:spPr/>
        <p:txBody>
          <a:bodyPr/>
          <a:lstStyle/>
          <a:p>
            <a:r>
              <a:rPr lang="it-IT" smtClean="0"/>
              <a:t>dir.generale@unisrita.com</a:t>
            </a:r>
            <a:endParaRPr lang="it-IT"/>
          </a:p>
        </p:txBody>
      </p:sp>
      <p:pic>
        <p:nvPicPr>
          <p:cNvPr id="7169" name="Picture 1"/>
          <p:cNvPicPr>
            <a:picLocks noChangeAspect="1" noChangeArrowheads="1"/>
          </p:cNvPicPr>
          <p:nvPr/>
        </p:nvPicPr>
        <p:blipFill>
          <a:blip r:embed="rId3" cstate="print"/>
          <a:srcRect/>
          <a:stretch>
            <a:fillRect/>
          </a:stretch>
        </p:blipFill>
        <p:spPr bwMode="auto">
          <a:xfrm>
            <a:off x="522288" y="1485900"/>
            <a:ext cx="8097837" cy="3886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0"/>
            <a:ext cx="9153525" cy="1343025"/>
          </a:xfrm>
          <a:prstGeom prst="rect">
            <a:avLst/>
          </a:prstGeom>
          <a:noFill/>
          <a:ln w="9525">
            <a:noFill/>
            <a:miter lim="800000"/>
            <a:headEnd/>
            <a:tailEnd/>
          </a:ln>
        </p:spPr>
      </p:pic>
      <p:sp>
        <p:nvSpPr>
          <p:cNvPr id="9" name="Segnaposto numero diapositiva 8"/>
          <p:cNvSpPr>
            <a:spLocks noGrp="1"/>
          </p:cNvSpPr>
          <p:nvPr>
            <p:ph type="sldNum" sz="quarter" idx="12"/>
          </p:nvPr>
        </p:nvSpPr>
        <p:spPr/>
        <p:txBody>
          <a:bodyPr/>
          <a:lstStyle/>
          <a:p>
            <a:fld id="{FC95C98E-5BCA-4BCB-9F29-420E1AD00F34}" type="slidenum">
              <a:rPr lang="it-IT" smtClean="0"/>
              <a:pPr/>
              <a:t>28</a:t>
            </a:fld>
            <a:endParaRPr lang="it-IT"/>
          </a:p>
        </p:txBody>
      </p:sp>
      <p:sp>
        <p:nvSpPr>
          <p:cNvPr id="10" name="Segnaposto piè di pagina 9"/>
          <p:cNvSpPr>
            <a:spLocks noGrp="1"/>
          </p:cNvSpPr>
          <p:nvPr>
            <p:ph type="ftr" sz="quarter" idx="11"/>
          </p:nvPr>
        </p:nvSpPr>
        <p:spPr/>
        <p:txBody>
          <a:bodyPr/>
          <a:lstStyle/>
          <a:p>
            <a:r>
              <a:rPr lang="it-IT" smtClean="0"/>
              <a:t>dir.generale@unisrita.com</a:t>
            </a:r>
            <a:endParaRPr lang="it-IT"/>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53525" cy="1343025"/>
          </a:xfrm>
          <a:prstGeom prst="rect">
            <a:avLst/>
          </a:prstGeom>
          <a:noFill/>
          <a:ln w="9525">
            <a:noFill/>
            <a:miter lim="800000"/>
            <a:headEnd/>
            <a:tailEnd/>
          </a:ln>
        </p:spPr>
      </p:pic>
      <p:sp>
        <p:nvSpPr>
          <p:cNvPr id="8" name="Segnaposto numero diapositiva 7"/>
          <p:cNvSpPr>
            <a:spLocks noGrp="1"/>
          </p:cNvSpPr>
          <p:nvPr>
            <p:ph type="sldNum" sz="quarter" idx="12"/>
          </p:nvPr>
        </p:nvSpPr>
        <p:spPr/>
        <p:txBody>
          <a:bodyPr/>
          <a:lstStyle/>
          <a:p>
            <a:fld id="{FC95C98E-5BCA-4BCB-9F29-420E1AD00F34}" type="slidenum">
              <a:rPr lang="it-IT" smtClean="0"/>
              <a:pPr/>
              <a:t>29</a:t>
            </a:fld>
            <a:endParaRPr lang="it-IT"/>
          </a:p>
        </p:txBody>
      </p:sp>
      <p:sp>
        <p:nvSpPr>
          <p:cNvPr id="9" name="Segnaposto piè di pagina 8"/>
          <p:cNvSpPr>
            <a:spLocks noGrp="1"/>
          </p:cNvSpPr>
          <p:nvPr>
            <p:ph type="ftr" sz="quarter" idx="11"/>
          </p:nvPr>
        </p:nvSpPr>
        <p:spPr/>
        <p:txBody>
          <a:bodyPr/>
          <a:lstStyle/>
          <a:p>
            <a:r>
              <a:rPr lang="it-IT" smtClean="0"/>
              <a:t>dir.generale@unisrita.com</a:t>
            </a:r>
            <a:endParaRPr lang="it-IT"/>
          </a:p>
        </p:txBody>
      </p:sp>
      <p:sp>
        <p:nvSpPr>
          <p:cNvPr id="10" name="Rectangle 3"/>
          <p:cNvSpPr>
            <a:spLocks noChangeArrowheads="1"/>
          </p:cNvSpPr>
          <p:nvPr/>
        </p:nvSpPr>
        <p:spPr bwMode="auto">
          <a:xfrm>
            <a:off x="179512" y="1556792"/>
            <a:ext cx="896448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it-IT" sz="3200" b="1"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La tossicologia </a:t>
            </a:r>
            <a:r>
              <a:rPr lang="it-IT" sz="3200" dirty="0" smtClean="0"/>
              <a:t> </a:t>
            </a:r>
            <a:r>
              <a:rPr lang="it-IT" sz="3200" b="1" dirty="0">
                <a:solidFill>
                  <a:srgbClr val="FF0000"/>
                </a:solidFill>
              </a:rPr>
              <a:t>è la disciplina che si occupa degli effetti dannosi esercitati dagli agenti </a:t>
            </a:r>
            <a:r>
              <a:rPr lang="it-IT" sz="3200" b="1" dirty="0" smtClean="0">
                <a:solidFill>
                  <a:srgbClr val="FF0000"/>
                </a:solidFill>
              </a:rPr>
              <a:t>e </a:t>
            </a:r>
            <a:r>
              <a:rPr lang="it-IT" sz="3200" b="1" dirty="0" err="1" smtClean="0">
                <a:solidFill>
                  <a:srgbClr val="FF0000"/>
                </a:solidFill>
              </a:rPr>
              <a:t>fattoi</a:t>
            </a:r>
            <a:r>
              <a:rPr lang="it-IT" sz="3200" b="1" dirty="0" smtClean="0">
                <a:solidFill>
                  <a:srgbClr val="FF0000"/>
                </a:solidFill>
              </a:rPr>
              <a:t> ambientali (chimici, fisici ecc.) </a:t>
            </a:r>
            <a:r>
              <a:rPr lang="it-IT" sz="3200" b="1" dirty="0">
                <a:solidFill>
                  <a:srgbClr val="FF0000"/>
                </a:solidFill>
              </a:rPr>
              <a:t>su tutti gli esseri viventi e in base ai gas serra, </a:t>
            </a:r>
            <a:r>
              <a:rPr lang="it-IT" sz="3200" b="1" dirty="0" smtClean="0">
                <a:solidFill>
                  <a:srgbClr val="FF0000"/>
                </a:solidFill>
              </a:rPr>
              <a:t>individua gli agenti:</a:t>
            </a:r>
          </a:p>
          <a:p>
            <a:r>
              <a:rPr lang="it-IT" sz="3200" b="1" dirty="0" smtClean="0">
                <a:solidFill>
                  <a:srgbClr val="FF0000"/>
                </a:solidFill>
              </a:rPr>
              <a:t> </a:t>
            </a:r>
            <a:r>
              <a:rPr lang="it-IT" sz="3200" b="1" dirty="0">
                <a:solidFill>
                  <a:srgbClr val="FF0000"/>
                </a:solidFill>
              </a:rPr>
              <a:t>cancerogeni, i teratogeni, i mutageni, gli allergeni e i composti tossici e nocivi.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3200" b="1"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gli agenti cancerogeni, i teratogeni, i mutageni, gli allergeni e i composti tossici e nocivi.</a:t>
            </a:r>
            <a:endParaRPr kumimoji="0" lang="it-IT" sz="32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dir.generale@unisrita.com</a:t>
            </a:r>
            <a:endParaRPr lang="it-IT"/>
          </a:p>
        </p:txBody>
      </p:sp>
      <p:sp>
        <p:nvSpPr>
          <p:cNvPr id="5" name="Segnaposto numero diapositiva 4"/>
          <p:cNvSpPr>
            <a:spLocks noGrp="1"/>
          </p:cNvSpPr>
          <p:nvPr>
            <p:ph type="sldNum" sz="quarter" idx="12"/>
          </p:nvPr>
        </p:nvSpPr>
        <p:spPr/>
        <p:txBody>
          <a:bodyPr/>
          <a:lstStyle/>
          <a:p>
            <a:fld id="{FC95C98E-5BCA-4BCB-9F29-420E1AD00F34}" type="slidenum">
              <a:rPr lang="it-IT" smtClean="0"/>
              <a:pPr/>
              <a:t>3</a:t>
            </a:fld>
            <a:endParaRPr lang="it-IT"/>
          </a:p>
        </p:txBody>
      </p:sp>
      <p:pic>
        <p:nvPicPr>
          <p:cNvPr id="7" name="Picture 2"/>
          <p:cNvPicPr>
            <a:picLocks noChangeAspect="1" noChangeArrowheads="1"/>
          </p:cNvPicPr>
          <p:nvPr/>
        </p:nvPicPr>
        <p:blipFill>
          <a:blip r:embed="rId2" cstate="print"/>
          <a:srcRect/>
          <a:stretch>
            <a:fillRect/>
          </a:stretch>
        </p:blipFill>
        <p:spPr bwMode="auto">
          <a:xfrm>
            <a:off x="-9525" y="0"/>
            <a:ext cx="9153525" cy="1343025"/>
          </a:xfrm>
          <a:prstGeom prst="rect">
            <a:avLst/>
          </a:prstGeom>
          <a:noFill/>
          <a:ln w="9525">
            <a:noFill/>
            <a:miter lim="800000"/>
            <a:headEnd/>
            <a:tailEnd/>
          </a:ln>
        </p:spPr>
      </p:pic>
      <p:pic>
        <p:nvPicPr>
          <p:cNvPr id="8" name="Immagine 7"/>
          <p:cNvPicPr/>
          <p:nvPr/>
        </p:nvPicPr>
        <p:blipFill>
          <a:blip r:embed="rId3" cstate="print"/>
          <a:srcRect/>
          <a:stretch>
            <a:fillRect/>
          </a:stretch>
        </p:blipFill>
        <p:spPr bwMode="auto">
          <a:xfrm>
            <a:off x="971600" y="1781362"/>
            <a:ext cx="6162711" cy="409591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dirty="0"/>
          </a:p>
        </p:txBody>
      </p:sp>
      <p:pic>
        <p:nvPicPr>
          <p:cNvPr id="5" name="Picture 2"/>
          <p:cNvPicPr>
            <a:picLocks noChangeAspect="1" noChangeArrowheads="1"/>
          </p:cNvPicPr>
          <p:nvPr/>
        </p:nvPicPr>
        <p:blipFill>
          <a:blip r:embed="rId2" cstate="print"/>
          <a:srcRect/>
          <a:stretch>
            <a:fillRect/>
          </a:stretch>
        </p:blipFill>
        <p:spPr bwMode="auto">
          <a:xfrm>
            <a:off x="-9525" y="0"/>
            <a:ext cx="9153525" cy="1343025"/>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fld id="{FC95C98E-5BCA-4BCB-9F29-420E1AD00F34}" type="slidenum">
              <a:rPr lang="it-IT" smtClean="0"/>
              <a:pPr/>
              <a:t>30</a:t>
            </a:fld>
            <a:endParaRPr lang="it-IT"/>
          </a:p>
        </p:txBody>
      </p:sp>
      <p:sp>
        <p:nvSpPr>
          <p:cNvPr id="7" name="Segnaposto piè di pagina 6"/>
          <p:cNvSpPr>
            <a:spLocks noGrp="1"/>
          </p:cNvSpPr>
          <p:nvPr>
            <p:ph type="ftr" sz="quarter" idx="11"/>
          </p:nvPr>
        </p:nvSpPr>
        <p:spPr/>
        <p:txBody>
          <a:bodyPr/>
          <a:lstStyle/>
          <a:p>
            <a:r>
              <a:rPr lang="it-IT" smtClean="0"/>
              <a:t>dir.generale@unisrita.com</a:t>
            </a:r>
            <a:endParaRPr lang="it-IT"/>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9525" y="0"/>
            <a:ext cx="9153525" cy="1343025"/>
          </a:xfrm>
          <a:prstGeom prst="rect">
            <a:avLst/>
          </a:prstGeom>
          <a:noFill/>
          <a:ln w="9525">
            <a:noFill/>
            <a:miter lim="800000"/>
            <a:headEnd/>
            <a:tailEnd/>
          </a:ln>
        </p:spPr>
      </p:pic>
      <p:sp>
        <p:nvSpPr>
          <p:cNvPr id="8" name="Segnaposto numero diapositiva 7"/>
          <p:cNvSpPr>
            <a:spLocks noGrp="1"/>
          </p:cNvSpPr>
          <p:nvPr>
            <p:ph type="sldNum" sz="quarter" idx="12"/>
          </p:nvPr>
        </p:nvSpPr>
        <p:spPr/>
        <p:txBody>
          <a:bodyPr/>
          <a:lstStyle/>
          <a:p>
            <a:fld id="{FC95C98E-5BCA-4BCB-9F29-420E1AD00F34}" type="slidenum">
              <a:rPr lang="it-IT" smtClean="0"/>
              <a:pPr/>
              <a:t>31</a:t>
            </a:fld>
            <a:endParaRPr lang="it-IT"/>
          </a:p>
        </p:txBody>
      </p:sp>
      <p:sp>
        <p:nvSpPr>
          <p:cNvPr id="9" name="Segnaposto piè di pagina 8"/>
          <p:cNvSpPr>
            <a:spLocks noGrp="1"/>
          </p:cNvSpPr>
          <p:nvPr>
            <p:ph type="ftr" sz="quarter" idx="11"/>
          </p:nvPr>
        </p:nvSpPr>
        <p:spPr/>
        <p:txBody>
          <a:bodyPr/>
          <a:lstStyle/>
          <a:p>
            <a:r>
              <a:rPr lang="it-IT" smtClean="0"/>
              <a:t>dir.generale@unisrita.com</a:t>
            </a:r>
            <a:endParaRPr lang="it-IT"/>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9525" y="0"/>
            <a:ext cx="9153525" cy="1343025"/>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fld id="{FC95C98E-5BCA-4BCB-9F29-420E1AD00F34}" type="slidenum">
              <a:rPr lang="it-IT" smtClean="0"/>
              <a:pPr/>
              <a:t>32</a:t>
            </a:fld>
            <a:endParaRPr lang="it-IT"/>
          </a:p>
        </p:txBody>
      </p:sp>
      <p:sp>
        <p:nvSpPr>
          <p:cNvPr id="7" name="Segnaposto piè di pagina 6"/>
          <p:cNvSpPr>
            <a:spLocks noGrp="1"/>
          </p:cNvSpPr>
          <p:nvPr>
            <p:ph type="ftr" sz="quarter" idx="11"/>
          </p:nvPr>
        </p:nvSpPr>
        <p:spPr/>
        <p:txBody>
          <a:bodyPr/>
          <a:lstStyle/>
          <a:p>
            <a:r>
              <a:rPr lang="it-IT" smtClean="0"/>
              <a:t>dir.generale@unisrita.com</a:t>
            </a:r>
            <a:endParaRPr lang="it-IT"/>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9525" y="0"/>
            <a:ext cx="9153525" cy="1343025"/>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fld id="{FC95C98E-5BCA-4BCB-9F29-420E1AD00F34}" type="slidenum">
              <a:rPr lang="it-IT" smtClean="0"/>
              <a:pPr/>
              <a:t>33</a:t>
            </a:fld>
            <a:endParaRPr lang="it-IT"/>
          </a:p>
        </p:txBody>
      </p:sp>
      <p:sp>
        <p:nvSpPr>
          <p:cNvPr id="7" name="Segnaposto piè di pagina 6"/>
          <p:cNvSpPr>
            <a:spLocks noGrp="1"/>
          </p:cNvSpPr>
          <p:nvPr>
            <p:ph type="ftr" sz="quarter" idx="11"/>
          </p:nvPr>
        </p:nvSpPr>
        <p:spPr/>
        <p:txBody>
          <a:bodyPr/>
          <a:lstStyle/>
          <a:p>
            <a:r>
              <a:rPr lang="it-IT" smtClean="0"/>
              <a:t>dir.generale@unisrita.com</a:t>
            </a:r>
            <a:endParaRPr lang="it-IT"/>
          </a:p>
        </p:txBody>
      </p:sp>
      <p:sp>
        <p:nvSpPr>
          <p:cNvPr id="10" name="Titolo 1"/>
          <p:cNvSpPr txBox="1">
            <a:spLocks/>
          </p:cNvSpPr>
          <p:nvPr/>
        </p:nvSpPr>
        <p:spPr>
          <a:xfrm>
            <a:off x="611560" y="1628800"/>
            <a:ext cx="8229600" cy="4680520"/>
          </a:xfrm>
          <a:prstGeom prst="rect">
            <a:avLst/>
          </a:prstGeom>
        </p:spPr>
        <p:txBody>
          <a:bodyPr vert="horz" lIns="91440" tIns="45720" rIns="91440" bIns="45720" rtlCol="0" anchor="ctr">
            <a:normAutofit fontScale="40000" lnSpcReduction="2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it-IT" sz="9000" b="1" i="1" u="sng" strike="noStrike" kern="1200" cap="none" spc="0" normalizeH="0" baseline="0" noProof="0" dirty="0" smtClean="0">
                <a:ln>
                  <a:noFill/>
                </a:ln>
                <a:solidFill>
                  <a:srgbClr val="FF0000"/>
                </a:solidFill>
                <a:effectLst/>
                <a:uLnTx/>
                <a:uFillTx/>
                <a:latin typeface="+mj-lt"/>
                <a:ea typeface="+mj-ea"/>
                <a:cs typeface="+mj-cs"/>
              </a:rPr>
              <a:t>CONCLUSIONI:</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it-IT" sz="9000" b="1" i="1" u="sng" strike="noStrike" kern="1200" cap="none" spc="0" normalizeH="0" baseline="0" noProof="0" dirty="0" smtClean="0">
              <a:ln>
                <a:noFill/>
              </a:ln>
              <a:solidFill>
                <a:srgbClr val="FF0000"/>
              </a:solidFill>
              <a:effectLst/>
              <a:uLnTx/>
              <a:uFillTx/>
              <a:latin typeface="+mj-lt"/>
              <a:ea typeface="+mj-ea"/>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it-IT" sz="5900" b="1" i="0" u="none" strike="noStrike" kern="1200" cap="none" spc="0" normalizeH="0" baseline="0" noProof="0" dirty="0" smtClean="0">
                <a:ln>
                  <a:noFill/>
                </a:ln>
                <a:solidFill>
                  <a:srgbClr val="FF0000"/>
                </a:solidFill>
                <a:effectLst/>
                <a:uLnTx/>
                <a:uFillTx/>
                <a:latin typeface="+mj-lt"/>
                <a:ea typeface="+mj-ea"/>
                <a:cs typeface="+mj-cs"/>
              </a:rPr>
              <a:t>ESISTE</a:t>
            </a:r>
            <a:r>
              <a:rPr kumimoji="0" lang="it-IT" sz="5900" b="1" i="0" u="none" strike="noStrike" kern="1200" cap="none" spc="0" normalizeH="0" noProof="0" dirty="0" smtClean="0">
                <a:ln>
                  <a:noFill/>
                </a:ln>
                <a:solidFill>
                  <a:srgbClr val="FF0000"/>
                </a:solidFill>
                <a:effectLst/>
                <a:uLnTx/>
                <a:uFillTx/>
                <a:latin typeface="+mj-lt"/>
                <a:ea typeface="+mj-ea"/>
                <a:cs typeface="+mj-cs"/>
              </a:rPr>
              <a:t> UNA SOLUZIONE SEMPLICE ED UNICA: RITORNARE AL “NUCLEARE”: LE MORTI PRODOTTE DALLA CANGEROGENESI DA FOSSILI SONO DELL’ORDINE </a:t>
            </a:r>
            <a:r>
              <a:rPr kumimoji="0" lang="it-IT" sz="5900" b="1" i="0" u="none" strike="noStrike" kern="1200" cap="none" spc="0" normalizeH="0" noProof="0" dirty="0" err="1" smtClean="0">
                <a:ln>
                  <a:noFill/>
                </a:ln>
                <a:solidFill>
                  <a:srgbClr val="FF0000"/>
                </a:solidFill>
                <a:effectLst/>
                <a:uLnTx/>
                <a:uFillTx/>
                <a:latin typeface="+mj-lt"/>
                <a:ea typeface="+mj-ea"/>
                <a:cs typeface="+mj-cs"/>
              </a:rPr>
              <a:t>DI</a:t>
            </a:r>
            <a:r>
              <a:rPr kumimoji="0" lang="it-IT" sz="5900" b="1" i="0" u="none" strike="noStrike" kern="1200" cap="none" spc="0" normalizeH="0" noProof="0" dirty="0" smtClean="0">
                <a:ln>
                  <a:noFill/>
                </a:ln>
                <a:solidFill>
                  <a:srgbClr val="FF0000"/>
                </a:solidFill>
                <a:effectLst/>
                <a:uLnTx/>
                <a:uFillTx/>
                <a:latin typeface="+mj-lt"/>
                <a:ea typeface="+mj-ea"/>
                <a:cs typeface="+mj-cs"/>
              </a:rPr>
              <a:t> 1 MILIONE ALL’ANNO; NELLO STESSO ANNO Le MORTI PROCURATE DA CIRCA 500 CENTRALI NUCLEARE AL MONDO SONO </a:t>
            </a:r>
            <a:r>
              <a:rPr kumimoji="0" lang="it-IT" sz="5900" b="1" i="0" u="none" strike="noStrike" kern="1200" cap="none" spc="0" normalizeH="0" noProof="0" dirty="0" err="1" smtClean="0">
                <a:ln>
                  <a:noFill/>
                </a:ln>
                <a:solidFill>
                  <a:srgbClr val="FF0000"/>
                </a:solidFill>
                <a:effectLst/>
                <a:uLnTx/>
                <a:uFillTx/>
                <a:latin typeface="+mj-lt"/>
                <a:ea typeface="+mj-ea"/>
                <a:cs typeface="+mj-cs"/>
              </a:rPr>
              <a:t>DI</a:t>
            </a:r>
            <a:r>
              <a:rPr kumimoji="0" lang="it-IT" sz="5900" b="1" i="0" u="none" strike="noStrike" kern="1200" cap="none" spc="0" normalizeH="0" noProof="0" dirty="0" smtClean="0">
                <a:ln>
                  <a:noFill/>
                </a:ln>
                <a:solidFill>
                  <a:srgbClr val="FF0000"/>
                </a:solidFill>
                <a:effectLst/>
                <a:uLnTx/>
                <a:uFillTx/>
                <a:latin typeface="+mj-lt"/>
                <a:ea typeface="+mj-ea"/>
                <a:cs typeface="+mj-cs"/>
              </a:rPr>
              <a:t> UN MILLESIMO cioè DEL TUTTO TRASCURABILI RISPETTO ALLE MORTI DA COMMBUSTIONE </a:t>
            </a:r>
            <a:r>
              <a:rPr kumimoji="0" lang="it-IT" sz="5900" b="1" i="0" u="none" strike="noStrike" kern="1200" cap="none" spc="0" normalizeH="0" noProof="0" dirty="0" err="1" smtClean="0">
                <a:ln>
                  <a:noFill/>
                </a:ln>
                <a:solidFill>
                  <a:srgbClr val="FF0000"/>
                </a:solidFill>
                <a:effectLst/>
                <a:uLnTx/>
                <a:uFillTx/>
                <a:latin typeface="+mj-lt"/>
                <a:ea typeface="+mj-ea"/>
                <a:cs typeface="+mj-cs"/>
              </a:rPr>
              <a:t>DI</a:t>
            </a:r>
            <a:r>
              <a:rPr kumimoji="0" lang="it-IT" sz="5900" b="1" i="0" u="none" strike="noStrike" kern="1200" cap="none" spc="0" normalizeH="0" noProof="0" dirty="0" smtClean="0">
                <a:ln>
                  <a:noFill/>
                </a:ln>
                <a:solidFill>
                  <a:srgbClr val="FF0000"/>
                </a:solidFill>
                <a:effectLst/>
                <a:uLnTx/>
                <a:uFillTx/>
                <a:latin typeface="+mj-lt"/>
                <a:ea typeface="+mj-ea"/>
                <a:cs typeface="+mj-cs"/>
              </a:rPr>
              <a:t> FOSSILI.</a:t>
            </a:r>
          </a:p>
          <a:p>
            <a:pPr marL="0" marR="0" lvl="0" indent="0" algn="just" defTabSz="914400" rtl="0" eaLnBrk="1" fontAlgn="auto" latinLnBrk="0" hangingPunct="1">
              <a:lnSpc>
                <a:spcPct val="100000"/>
              </a:lnSpc>
              <a:spcBef>
                <a:spcPct val="0"/>
              </a:spcBef>
              <a:spcAft>
                <a:spcPts val="0"/>
              </a:spcAft>
              <a:buClrTx/>
              <a:buSzTx/>
              <a:buFontTx/>
              <a:buNone/>
              <a:tabLst/>
              <a:defRPr/>
            </a:pPr>
            <a:r>
              <a:rPr lang="it-IT" sz="7600" b="1" dirty="0" smtClean="0">
                <a:solidFill>
                  <a:srgbClr val="FF0000"/>
                </a:solidFill>
                <a:latin typeface="+mj-lt"/>
                <a:ea typeface="+mj-ea"/>
                <a:cs typeface="+mj-cs"/>
              </a:rPr>
              <a:t>QUESTO E’ IL VERO INGANNO DEI FOSSILI!</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it-IT" sz="7600" b="1" i="0" u="none" strike="noStrike" kern="1200" cap="none" spc="0" normalizeH="0" noProof="0" dirty="0" smtClean="0">
              <a:ln>
                <a:noFill/>
              </a:ln>
              <a:solidFill>
                <a:srgbClr val="FF0000"/>
              </a:solidFill>
              <a:effectLst/>
              <a:uLnTx/>
              <a:uFillTx/>
              <a:latin typeface="+mj-lt"/>
              <a:ea typeface="+mj-ea"/>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it-IT" sz="7600" b="1" i="0" u="none" strike="noStrike" kern="1200" cap="none" spc="0" normalizeH="0" noProof="0" dirty="0" smtClean="0">
                <a:ln>
                  <a:noFill/>
                </a:ln>
                <a:solidFill>
                  <a:srgbClr val="FF0000"/>
                </a:solidFill>
                <a:effectLst/>
                <a:uLnTx/>
                <a:uFillTx/>
                <a:latin typeface="+mj-lt"/>
                <a:ea typeface="+mj-ea"/>
                <a:cs typeface="+mj-cs"/>
              </a:rPr>
              <a:t>  </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it-IT" sz="5900" b="1" i="0" u="none" strike="noStrike" kern="1200" cap="none" spc="0" normalizeH="0" noProof="0" dirty="0" smtClean="0">
                <a:ln>
                  <a:noFill/>
                </a:ln>
                <a:solidFill>
                  <a:srgbClr val="FF0000"/>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sz="4400" b="0" i="0" u="none" strike="noStrike" kern="1200" cap="none" spc="0" normalizeH="0" baseline="0" noProof="0" dirty="0" smtClean="0">
              <a:ln>
                <a:noFill/>
              </a:ln>
              <a:solidFill>
                <a:srgbClr val="FF0000"/>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dir.generale@unisrita.com</a:t>
            </a:r>
            <a:endParaRPr lang="it-IT"/>
          </a:p>
        </p:txBody>
      </p:sp>
      <p:sp>
        <p:nvSpPr>
          <p:cNvPr id="5" name="Segnaposto numero diapositiva 4"/>
          <p:cNvSpPr>
            <a:spLocks noGrp="1"/>
          </p:cNvSpPr>
          <p:nvPr>
            <p:ph type="sldNum" sz="quarter" idx="12"/>
          </p:nvPr>
        </p:nvSpPr>
        <p:spPr/>
        <p:txBody>
          <a:bodyPr/>
          <a:lstStyle/>
          <a:p>
            <a:fld id="{FC95C98E-5BCA-4BCB-9F29-420E1AD00F34}" type="slidenum">
              <a:rPr lang="it-IT" smtClean="0"/>
              <a:pPr/>
              <a:t>4</a:t>
            </a:fld>
            <a:endParaRPr lang="it-IT"/>
          </a:p>
        </p:txBody>
      </p:sp>
      <p:pic>
        <p:nvPicPr>
          <p:cNvPr id="6" name="Picture 2"/>
          <p:cNvPicPr>
            <a:picLocks noChangeAspect="1" noChangeArrowheads="1"/>
          </p:cNvPicPr>
          <p:nvPr/>
        </p:nvPicPr>
        <p:blipFill>
          <a:blip r:embed="rId2" cstate="print"/>
          <a:srcRect/>
          <a:stretch>
            <a:fillRect/>
          </a:stretch>
        </p:blipFill>
        <p:spPr bwMode="auto">
          <a:xfrm>
            <a:off x="-9525" y="0"/>
            <a:ext cx="9153525" cy="1343025"/>
          </a:xfrm>
          <a:prstGeom prst="rect">
            <a:avLst/>
          </a:prstGeom>
          <a:noFill/>
          <a:ln w="9525">
            <a:noFill/>
            <a:miter lim="800000"/>
            <a:headEnd/>
            <a:tailEnd/>
          </a:ln>
        </p:spPr>
      </p:pic>
      <p:sp>
        <p:nvSpPr>
          <p:cNvPr id="40962" name="Rectangle 2"/>
          <p:cNvSpPr>
            <a:spLocks noChangeArrowheads="1"/>
          </p:cNvSpPr>
          <p:nvPr/>
        </p:nvSpPr>
        <p:spPr bwMode="auto">
          <a:xfrm>
            <a:off x="323528" y="1331476"/>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it-IT" sz="2400" b="1" dirty="0" smtClean="0">
              <a:solidFill>
                <a:srgbClr val="FF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ttangolo 6"/>
          <p:cNvSpPr/>
          <p:nvPr/>
        </p:nvSpPr>
        <p:spPr>
          <a:xfrm>
            <a:off x="395536" y="1700808"/>
            <a:ext cx="8280920" cy="4893647"/>
          </a:xfrm>
          <a:prstGeom prst="rect">
            <a:avLst/>
          </a:prstGeom>
        </p:spPr>
        <p:txBody>
          <a:bodyPr wrap="square">
            <a:spAutoFit/>
          </a:bodyPr>
          <a:lstStyle/>
          <a:p>
            <a:pPr algn="just"/>
            <a:r>
              <a:rPr lang="en-US" sz="2400" b="1" dirty="0" smtClean="0"/>
              <a:t>The global system is nowadays complicated by many other artificial factors (electromagnetic waves, artificial radioactivity, car exhausting gas such as CO</a:t>
            </a:r>
            <a:r>
              <a:rPr lang="en-US" sz="2400" b="1" baseline="-25000" dirty="0" smtClean="0"/>
              <a:t>2</a:t>
            </a:r>
            <a:r>
              <a:rPr lang="en-US" sz="2400" b="1" dirty="0" smtClean="0"/>
              <a:t>, and others: benzene, NOx, etc.) extremely polluting the Earth and Biosphere. According to (our) interpretation it is possible to create a simple model of the brand new IPCC approach by referring to the antique Platonic five geometrical solids approach. In this frame, recently IPCC has synthesized the overall environmental factor effects with the only behavior of one parameter: the temperature T supported by rain. According to IPCC predictions, the T average patterns around the World has to face the maximum increase of 2°C. Otherwise, big climate and/or ecologic catastrophes should happen all over the World.</a:t>
            </a:r>
            <a:endParaRPr lang="it-IT"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dir.generale@unisrita.com</a:t>
            </a:r>
            <a:endParaRPr lang="it-IT"/>
          </a:p>
        </p:txBody>
      </p:sp>
      <p:sp>
        <p:nvSpPr>
          <p:cNvPr id="5" name="Segnaposto numero diapositiva 4"/>
          <p:cNvSpPr>
            <a:spLocks noGrp="1"/>
          </p:cNvSpPr>
          <p:nvPr>
            <p:ph type="sldNum" sz="quarter" idx="12"/>
          </p:nvPr>
        </p:nvSpPr>
        <p:spPr/>
        <p:txBody>
          <a:bodyPr/>
          <a:lstStyle/>
          <a:p>
            <a:fld id="{FC95C98E-5BCA-4BCB-9F29-420E1AD00F34}" type="slidenum">
              <a:rPr lang="it-IT" smtClean="0"/>
              <a:pPr/>
              <a:t>5</a:t>
            </a:fld>
            <a:endParaRPr lang="it-IT"/>
          </a:p>
        </p:txBody>
      </p:sp>
      <p:pic>
        <p:nvPicPr>
          <p:cNvPr id="7" name="Picture 2"/>
          <p:cNvPicPr>
            <a:picLocks noChangeAspect="1" noChangeArrowheads="1"/>
          </p:cNvPicPr>
          <p:nvPr/>
        </p:nvPicPr>
        <p:blipFill>
          <a:blip r:embed="rId2" cstate="print"/>
          <a:srcRect/>
          <a:stretch>
            <a:fillRect/>
          </a:stretch>
        </p:blipFill>
        <p:spPr bwMode="auto">
          <a:xfrm>
            <a:off x="-9525" y="0"/>
            <a:ext cx="9153525" cy="13430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9525" y="0"/>
            <a:ext cx="9153525" cy="1343025"/>
          </a:xfrm>
          <a:prstGeom prst="rect">
            <a:avLst/>
          </a:prstGeom>
          <a:noFill/>
          <a:ln w="9525">
            <a:noFill/>
            <a:miter lim="800000"/>
            <a:headEnd/>
            <a:tailEnd/>
          </a:ln>
        </p:spPr>
      </p:pic>
      <p:sp>
        <p:nvSpPr>
          <p:cNvPr id="14" name="Segnaposto numero diapositiva 13"/>
          <p:cNvSpPr>
            <a:spLocks noGrp="1"/>
          </p:cNvSpPr>
          <p:nvPr>
            <p:ph type="sldNum" sz="quarter" idx="12"/>
          </p:nvPr>
        </p:nvSpPr>
        <p:spPr/>
        <p:txBody>
          <a:bodyPr/>
          <a:lstStyle/>
          <a:p>
            <a:fld id="{FC95C98E-5BCA-4BCB-9F29-420E1AD00F34}" type="slidenum">
              <a:rPr lang="it-IT" smtClean="0"/>
              <a:pPr/>
              <a:t>6</a:t>
            </a:fld>
            <a:endParaRPr lang="it-IT"/>
          </a:p>
        </p:txBody>
      </p:sp>
      <p:sp>
        <p:nvSpPr>
          <p:cNvPr id="15" name="Segnaposto piè di pagina 14"/>
          <p:cNvSpPr>
            <a:spLocks noGrp="1"/>
          </p:cNvSpPr>
          <p:nvPr>
            <p:ph type="ftr" sz="quarter" idx="11"/>
          </p:nvPr>
        </p:nvSpPr>
        <p:spPr/>
        <p:txBody>
          <a:bodyPr/>
          <a:lstStyle/>
          <a:p>
            <a:r>
              <a:rPr lang="it-IT" dirty="0" smtClean="0"/>
              <a:t>dir.generale@unisrita.com</a:t>
            </a:r>
            <a:endParaRPr lang="it-IT" dirty="0"/>
          </a:p>
        </p:txBody>
      </p:sp>
      <p:pic>
        <p:nvPicPr>
          <p:cNvPr id="16" name="Immagine 15"/>
          <p:cNvPicPr/>
          <p:nvPr/>
        </p:nvPicPr>
        <p:blipFill>
          <a:blip r:embed="rId3" cstate="print"/>
          <a:srcRect/>
          <a:stretch>
            <a:fillRect/>
          </a:stretch>
        </p:blipFill>
        <p:spPr bwMode="auto">
          <a:xfrm>
            <a:off x="1475656" y="1484784"/>
            <a:ext cx="6192688" cy="489654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dir.generale@unisrita.com</a:t>
            </a:r>
            <a:endParaRPr lang="it-IT"/>
          </a:p>
        </p:txBody>
      </p:sp>
      <p:sp>
        <p:nvSpPr>
          <p:cNvPr id="3" name="Segnaposto numero diapositiva 2"/>
          <p:cNvSpPr>
            <a:spLocks noGrp="1"/>
          </p:cNvSpPr>
          <p:nvPr>
            <p:ph type="sldNum" sz="quarter" idx="12"/>
          </p:nvPr>
        </p:nvSpPr>
        <p:spPr/>
        <p:txBody>
          <a:bodyPr/>
          <a:lstStyle/>
          <a:p>
            <a:fld id="{FC95C98E-5BCA-4BCB-9F29-420E1AD00F34}" type="slidenum">
              <a:rPr lang="it-IT" smtClean="0"/>
              <a:pPr/>
              <a:t>7</a:t>
            </a:fld>
            <a:endParaRPr lang="it-IT"/>
          </a:p>
        </p:txBody>
      </p:sp>
      <p:pic>
        <p:nvPicPr>
          <p:cNvPr id="5" name="Picture 2"/>
          <p:cNvPicPr>
            <a:picLocks noChangeAspect="1" noChangeArrowheads="1"/>
          </p:cNvPicPr>
          <p:nvPr/>
        </p:nvPicPr>
        <p:blipFill>
          <a:blip r:embed="rId2" cstate="print"/>
          <a:srcRect/>
          <a:stretch>
            <a:fillRect/>
          </a:stretch>
        </p:blipFill>
        <p:spPr bwMode="auto">
          <a:xfrm>
            <a:off x="-9525" y="0"/>
            <a:ext cx="9153525" cy="1343025"/>
          </a:xfrm>
          <a:prstGeom prst="rect">
            <a:avLst/>
          </a:prstGeom>
          <a:noFill/>
          <a:ln w="9525">
            <a:noFill/>
            <a:miter lim="800000"/>
            <a:headEnd/>
            <a:tailEnd/>
          </a:ln>
        </p:spPr>
      </p:pic>
      <p:pic>
        <p:nvPicPr>
          <p:cNvPr id="7" name="Immagine 6"/>
          <p:cNvPicPr/>
          <p:nvPr/>
        </p:nvPicPr>
        <p:blipFill>
          <a:blip r:embed="rId3" cstate="print"/>
          <a:srcRect/>
          <a:stretch>
            <a:fillRect/>
          </a:stretch>
        </p:blipFill>
        <p:spPr bwMode="auto">
          <a:xfrm>
            <a:off x="467544" y="1748194"/>
            <a:ext cx="8136904" cy="448911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53525" cy="1343025"/>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fld id="{FC95C98E-5BCA-4BCB-9F29-420E1AD00F34}" type="slidenum">
              <a:rPr lang="it-IT" smtClean="0"/>
              <a:pPr/>
              <a:t>8</a:t>
            </a:fld>
            <a:endParaRPr lang="it-IT"/>
          </a:p>
        </p:txBody>
      </p:sp>
      <p:sp>
        <p:nvSpPr>
          <p:cNvPr id="4" name="Segnaposto piè di pagina 3"/>
          <p:cNvSpPr>
            <a:spLocks noGrp="1"/>
          </p:cNvSpPr>
          <p:nvPr>
            <p:ph type="ftr" sz="quarter" idx="11"/>
          </p:nvPr>
        </p:nvSpPr>
        <p:spPr/>
        <p:txBody>
          <a:bodyPr/>
          <a:lstStyle/>
          <a:p>
            <a:r>
              <a:rPr lang="it-IT" smtClean="0"/>
              <a:t>dir.generale@unisrita.com</a:t>
            </a:r>
            <a:endParaRPr lang="it-IT"/>
          </a:p>
        </p:txBody>
      </p:sp>
      <p:pic>
        <p:nvPicPr>
          <p:cNvPr id="7" name="Immagine 6"/>
          <p:cNvPicPr/>
          <p:nvPr/>
        </p:nvPicPr>
        <p:blipFill>
          <a:blip r:embed="rId3" cstate="print"/>
          <a:srcRect/>
          <a:stretch>
            <a:fillRect/>
          </a:stretch>
        </p:blipFill>
        <p:spPr bwMode="auto">
          <a:xfrm>
            <a:off x="1547664" y="2023007"/>
            <a:ext cx="5451460" cy="399828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9525" y="44624"/>
            <a:ext cx="9153525" cy="1343025"/>
          </a:xfrm>
          <a:prstGeom prst="rect">
            <a:avLst/>
          </a:prstGeom>
          <a:noFill/>
          <a:ln w="9525">
            <a:noFill/>
            <a:miter lim="800000"/>
            <a:headEnd/>
            <a:tailEnd/>
          </a:ln>
        </p:spPr>
      </p:pic>
      <p:sp>
        <p:nvSpPr>
          <p:cNvPr id="8" name="Segnaposto numero diapositiva 7"/>
          <p:cNvSpPr>
            <a:spLocks noGrp="1"/>
          </p:cNvSpPr>
          <p:nvPr>
            <p:ph type="sldNum" sz="quarter" idx="12"/>
          </p:nvPr>
        </p:nvSpPr>
        <p:spPr/>
        <p:txBody>
          <a:bodyPr/>
          <a:lstStyle/>
          <a:p>
            <a:fld id="{FC95C98E-5BCA-4BCB-9F29-420E1AD00F34}" type="slidenum">
              <a:rPr lang="it-IT" smtClean="0"/>
              <a:pPr/>
              <a:t>9</a:t>
            </a:fld>
            <a:endParaRPr lang="it-IT"/>
          </a:p>
        </p:txBody>
      </p:sp>
      <p:sp>
        <p:nvSpPr>
          <p:cNvPr id="9" name="Segnaposto piè di pagina 8"/>
          <p:cNvSpPr>
            <a:spLocks noGrp="1"/>
          </p:cNvSpPr>
          <p:nvPr>
            <p:ph type="ftr" sz="quarter" idx="11"/>
          </p:nvPr>
        </p:nvSpPr>
        <p:spPr/>
        <p:txBody>
          <a:bodyPr/>
          <a:lstStyle/>
          <a:p>
            <a:r>
              <a:rPr lang="it-IT" smtClean="0"/>
              <a:t>dir.generale@unisrita.com</a:t>
            </a:r>
            <a:endParaRPr lang="it-IT"/>
          </a:p>
        </p:txBody>
      </p:sp>
      <p:pic>
        <p:nvPicPr>
          <p:cNvPr id="10" name="Immagine 9"/>
          <p:cNvPicPr/>
          <p:nvPr/>
        </p:nvPicPr>
        <p:blipFill>
          <a:blip r:embed="rId3" cstate="print"/>
          <a:srcRect/>
          <a:stretch>
            <a:fillRect/>
          </a:stretch>
        </p:blipFill>
        <p:spPr bwMode="auto">
          <a:xfrm>
            <a:off x="827584" y="1484784"/>
            <a:ext cx="6763757" cy="4750048"/>
          </a:xfrm>
          <a:prstGeom prst="rect">
            <a:avLst/>
          </a:prstGeom>
          <a:noFill/>
          <a:ln w="9525">
            <a:noFill/>
            <a:miter lim="800000"/>
            <a:headEnd/>
            <a:tailEnd/>
          </a:ln>
        </p:spPr>
      </p:pic>
      <p:pic>
        <p:nvPicPr>
          <p:cNvPr id="11" name="Picture 2"/>
          <p:cNvPicPr>
            <a:picLocks noChangeAspect="1" noChangeArrowheads="1"/>
          </p:cNvPicPr>
          <p:nvPr/>
        </p:nvPicPr>
        <p:blipFill>
          <a:blip r:embed="rId2" cstate="print"/>
          <a:srcRect/>
          <a:stretch>
            <a:fillRect/>
          </a:stretch>
        </p:blipFill>
        <p:spPr bwMode="auto">
          <a:xfrm>
            <a:off x="0" y="0"/>
            <a:ext cx="9153525" cy="13430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1647</TotalTime>
  <Words>1281</Words>
  <Application>Microsoft Office PowerPoint</Application>
  <PresentationFormat>Presentazione su schermo (4:3)</PresentationFormat>
  <Paragraphs>124</Paragraphs>
  <Slides>33</Slides>
  <Notes>1</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33</vt:i4>
      </vt:variant>
    </vt:vector>
  </HeadingPairs>
  <TitlesOfParts>
    <vt:vector size="35" baseType="lpstr">
      <vt:lpstr>Tema di Office</vt:lpstr>
      <vt:lpstr>Bitmap Image</vt:lpstr>
      <vt:lpstr>SYSTEM APPROCH to  CLIMATE CHANGE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SOTTOSISTEMI ECOLOGICI e LE IMPLICAZIONI DI MALATTIE AUTOIMMUNI</dc:title>
  <dc:creator>MrKun</dc:creator>
  <cp:lastModifiedBy>User</cp:lastModifiedBy>
  <cp:revision>143</cp:revision>
  <dcterms:created xsi:type="dcterms:W3CDTF">2016-03-30T16:27:36Z</dcterms:created>
  <dcterms:modified xsi:type="dcterms:W3CDTF">2017-02-21T11:48:46Z</dcterms:modified>
</cp:coreProperties>
</file>