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56" r:id="rId3"/>
    <p:sldId id="353" r:id="rId4"/>
    <p:sldId id="361" r:id="rId5"/>
    <p:sldId id="335" r:id="rId6"/>
    <p:sldId id="350" r:id="rId7"/>
    <p:sldId id="349" r:id="rId8"/>
    <p:sldId id="362" r:id="rId9"/>
    <p:sldId id="274" r:id="rId10"/>
    <p:sldId id="346" r:id="rId11"/>
    <p:sldId id="364" r:id="rId12"/>
    <p:sldId id="272" r:id="rId13"/>
    <p:sldId id="292" r:id="rId14"/>
    <p:sldId id="293" r:id="rId15"/>
    <p:sldId id="357" r:id="rId16"/>
    <p:sldId id="366" r:id="rId17"/>
  </p:sldIdLst>
  <p:sldSz cx="9144000" cy="6858000" type="screen4x3"/>
  <p:notesSz cx="6797675" cy="987266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668" autoAdjust="0"/>
    <p:restoredTop sz="86379" autoAdjust="0"/>
  </p:normalViewPr>
  <p:slideViewPr>
    <p:cSldViewPr>
      <p:cViewPr>
        <p:scale>
          <a:sx n="50" d="100"/>
          <a:sy n="50" d="100"/>
        </p:scale>
        <p:origin x="-1722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AD8C9-56AC-45EB-AD20-0433FF23A02E}" type="datetimeFigureOut">
              <a:rPr lang="it-IT" smtClean="0"/>
              <a:pPr/>
              <a:t>13/10/2017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669A5-8560-43BD-B504-746D1684ECB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17106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669A5-8560-43BD-B504-746D1684ECBC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66165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669A5-8560-43BD-B504-746D1684ECBC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74381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669A5-8560-43BD-B504-746D1684ECBC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97117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8B284-52E4-4724-9C7B-544DB1B16D76}" type="datetimeFigureOut">
              <a:rPr lang="it-IT" smtClean="0"/>
              <a:pPr/>
              <a:t>13/10/2017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D445C-238B-4C2C-AB7A-E8317BDFF50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49693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8B284-52E4-4724-9C7B-544DB1B16D76}" type="datetimeFigureOut">
              <a:rPr lang="it-IT" smtClean="0"/>
              <a:pPr/>
              <a:t>13/10/2017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D445C-238B-4C2C-AB7A-E8317BDFF50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63167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8B284-52E4-4724-9C7B-544DB1B16D76}" type="datetimeFigureOut">
              <a:rPr lang="it-IT" smtClean="0"/>
              <a:pPr/>
              <a:t>13/10/2017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D445C-238B-4C2C-AB7A-E8317BDFF50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27007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8B284-52E4-4724-9C7B-544DB1B16D76}" type="datetimeFigureOut">
              <a:rPr lang="it-IT" smtClean="0"/>
              <a:pPr/>
              <a:t>13/10/2017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D445C-238B-4C2C-AB7A-E8317BDFF50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92468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8B284-52E4-4724-9C7B-544DB1B16D76}" type="datetimeFigureOut">
              <a:rPr lang="it-IT" smtClean="0"/>
              <a:pPr/>
              <a:t>13/10/2017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D445C-238B-4C2C-AB7A-E8317BDFF50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666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8B284-52E4-4724-9C7B-544DB1B16D76}" type="datetimeFigureOut">
              <a:rPr lang="it-IT" smtClean="0"/>
              <a:pPr/>
              <a:t>13/10/2017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D445C-238B-4C2C-AB7A-E8317BDFF50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33936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8B284-52E4-4724-9C7B-544DB1B16D76}" type="datetimeFigureOut">
              <a:rPr lang="it-IT" smtClean="0"/>
              <a:pPr/>
              <a:t>13/10/2017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D445C-238B-4C2C-AB7A-E8317BDFF50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5605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8B284-52E4-4724-9C7B-544DB1B16D76}" type="datetimeFigureOut">
              <a:rPr lang="it-IT" smtClean="0"/>
              <a:pPr/>
              <a:t>13/10/2017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D445C-238B-4C2C-AB7A-E8317BDFF50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06648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8B284-52E4-4724-9C7B-544DB1B16D76}" type="datetimeFigureOut">
              <a:rPr lang="it-IT" smtClean="0"/>
              <a:pPr/>
              <a:t>13/10/2017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D445C-238B-4C2C-AB7A-E8317BDFF50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43500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8B284-52E4-4724-9C7B-544DB1B16D76}" type="datetimeFigureOut">
              <a:rPr lang="it-IT" smtClean="0"/>
              <a:pPr/>
              <a:t>13/10/2017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D445C-238B-4C2C-AB7A-E8317BDFF50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0332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8B284-52E4-4724-9C7B-544DB1B16D76}" type="datetimeFigureOut">
              <a:rPr lang="it-IT" smtClean="0"/>
              <a:pPr/>
              <a:t>13/10/2017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D445C-238B-4C2C-AB7A-E8317BDFF50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18423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8B284-52E4-4724-9C7B-544DB1B16D76}" type="datetimeFigureOut">
              <a:rPr lang="it-IT" smtClean="0"/>
              <a:pPr/>
              <a:t>13/10/2017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D445C-238B-4C2C-AB7A-E8317BDFF50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7173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ierfranco.ventura@stesecoetica.it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stesecoetica.it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it/imgres?imgurl=https://s.iha.com/00117746976/Riunione-West-coast-reunion.jpeg&amp;imgrefurl=https://www.iha.it/Case-vacanze-Appartamento-Riunione/1$3/&amp;docid=qHe_Axc_I6si4M&amp;tbnid=65osIDUjvBxPhM:&amp;w=1600&amp;h=1200&amp;itg=1&amp;hl=it&amp;ved=0ahUKEwiun669uu_LAhWE5xoKHVNwDcMQxiAIAg&amp;iact=c&amp;ictx=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it/url?sa=i&amp;rct=j&amp;q=&amp;esrc=s&amp;source=images&amp;cd=&amp;cad=rja&amp;uact=8&amp;ved=0ahUKEwjYxIj6yNnWAhUMORoKHc_iD30QjRwIBw&amp;url=http://www.ildispariquotidiano.it/it/scogliere-incomplete-cosi-la-furia-del-mare-flagella-forio/&amp;psig=AOvVaw1DV2cAe5xdE5xme4ub5y4I&amp;ust=1507295763555862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ierfranco\Desktop\Conferenza 8 maggio 2014 Pane e Olio\1 Logo ST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-60783"/>
            <a:ext cx="4742071" cy="670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426523" y="5168703"/>
            <a:ext cx="64807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Arial" pitchFamily="34" charset="0"/>
                <a:ea typeface="Times New Roman" pitchFamily="18" charset="0"/>
                <a:cs typeface="Arial" pitchFamily="34" charset="0"/>
              </a:rPr>
              <a:t>ORGANIZZAZIONE DI VOLONTARIATO</a:t>
            </a:r>
            <a:br>
              <a:rPr lang="it-IT" dirty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it-IT" dirty="0">
                <a:latin typeface="Arial" pitchFamily="34" charset="0"/>
                <a:ea typeface="Times New Roman" pitchFamily="18" charset="0"/>
                <a:cs typeface="Arial" pitchFamily="34" charset="0"/>
              </a:rPr>
              <a:t>00137 </a:t>
            </a:r>
            <a:r>
              <a:rPr lang="it-IT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Roma </a:t>
            </a:r>
            <a:r>
              <a:rPr lang="it-IT" dirty="0">
                <a:latin typeface="Arial" pitchFamily="34" charset="0"/>
                <a:ea typeface="Times New Roman" pitchFamily="18" charset="0"/>
                <a:cs typeface="Arial" pitchFamily="34" charset="0"/>
              </a:rPr>
              <a:t>- Via Veronica Gambara, 16 – </a:t>
            </a:r>
            <a:br>
              <a:rPr lang="it-IT" dirty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it-IT" dirty="0">
                <a:latin typeface="Arial" pitchFamily="34" charset="0"/>
                <a:ea typeface="Times New Roman" pitchFamily="18" charset="0"/>
                <a:cs typeface="Arial" pitchFamily="34" charset="0"/>
              </a:rPr>
              <a:t>Cell 0039 335 6434580 - Fax 0039 06 4512401</a:t>
            </a:r>
            <a:br>
              <a:rPr lang="it-IT" dirty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it-IT" dirty="0">
                <a:latin typeface="Arial" pitchFamily="34" charset="0"/>
                <a:ea typeface="Times New Roman" pitchFamily="18" charset="0"/>
                <a:cs typeface="Arial" pitchFamily="34" charset="0"/>
              </a:rPr>
              <a:t>E-mail: </a:t>
            </a:r>
            <a:r>
              <a:rPr lang="it-IT" dirty="0"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pierfranco.ventura@stesecoetica.it</a:t>
            </a:r>
            <a:r>
              <a:rPr lang="it-IT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it-IT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algn="ctr"/>
            <a:r>
              <a:rPr lang="it-IT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Sito web: </a:t>
            </a:r>
            <a:r>
              <a:rPr lang="it-IT" dirty="0"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www.stesecoetica.it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93103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970671" y="5345723"/>
            <a:ext cx="7489761" cy="832355"/>
          </a:xfrm>
        </p:spPr>
        <p:txBody>
          <a:bodyPr>
            <a:normAutofit fontScale="85000" lnSpcReduction="10000"/>
          </a:bodyPr>
          <a:lstStyle/>
          <a:p>
            <a:r>
              <a:rPr lang="it-IT" sz="1600" b="1" dirty="0" smtClean="0"/>
              <a:t>     </a:t>
            </a:r>
          </a:p>
          <a:p>
            <a:r>
              <a:rPr lang="it-IT" sz="1600" b="1" dirty="0"/>
              <a:t> </a:t>
            </a:r>
            <a:r>
              <a:rPr lang="it-IT" sz="1600" b="1" dirty="0" smtClean="0"/>
              <a:t>               </a:t>
            </a:r>
          </a:p>
          <a:p>
            <a:r>
              <a:rPr lang="it-IT" sz="1600" b="1" dirty="0"/>
              <a:t> </a:t>
            </a:r>
            <a:r>
              <a:rPr lang="it-IT" sz="1600" b="1" dirty="0" smtClean="0"/>
              <a:t>                     </a:t>
            </a:r>
            <a:r>
              <a:rPr lang="it-IT" sz="1900" b="1" dirty="0" smtClean="0"/>
              <a:t>PLANIMETRIA </a:t>
            </a:r>
            <a:r>
              <a:rPr lang="it-IT" sz="1900" b="1" dirty="0"/>
              <a:t>TURBINE </a:t>
            </a:r>
            <a:r>
              <a:rPr lang="it-IT" sz="1900" b="1" dirty="0" smtClean="0"/>
              <a:t>SFALSATE </a:t>
            </a:r>
            <a:r>
              <a:rPr lang="it-IT" sz="1900" b="1" dirty="0"/>
              <a:t>IN SOSTITUZIONE DELLE SCOGLIERE</a:t>
            </a:r>
            <a:endParaRPr lang="it-IT" sz="1900" dirty="0"/>
          </a:p>
          <a:p>
            <a:endParaRPr lang="it-IT" dirty="0"/>
          </a:p>
        </p:txBody>
      </p:sp>
      <p:pic>
        <p:nvPicPr>
          <p:cNvPr id="6" name="Immagine 5" descr="FIG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82265" y="27096"/>
            <a:ext cx="4283525" cy="64087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79537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TURBINE SFALSATE E FULCRATE SU TERNE SOLIDALI DI TUBI VIBROINFISSI IN FONDALI SABBIOSI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 descr="C:\Users\Pierfranco\Desktop\turbine multiple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93" r="18825" b="56451"/>
          <a:stretch/>
        </p:blipFill>
        <p:spPr bwMode="auto">
          <a:xfrm rot="21600000">
            <a:off x="729233" y="1365624"/>
            <a:ext cx="7129612" cy="29566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653707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47006" y="712292"/>
            <a:ext cx="84653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  VANTAGGI DELLE BARRIERE DI TURBINE </a:t>
            </a:r>
          </a:p>
          <a:p>
            <a:pPr algn="ctr"/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PER LA DIFESA DELLE COSTE</a:t>
            </a:r>
          </a:p>
          <a:p>
            <a:pPr algn="ctr"/>
            <a:endParaRPr lang="it-IT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Riconversione</a:t>
            </a:r>
            <a:r>
              <a:rPr lang="it-IT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dei costi 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di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protezione e manutenzione periodica</a:t>
            </a:r>
          </a:p>
          <a:p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 dei 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ripascimenti e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scogliere emergenti a difesa 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delle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spiagge, 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in </a:t>
            </a:r>
            <a:endParaRPr lang="it-IT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 investimenti 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connessi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alla produzione di energia marina</a:t>
            </a:r>
          </a:p>
          <a:p>
            <a:endParaRPr lang="it-IT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Efficienza maggiore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delle 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turbine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proposte,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specie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rispetto alle</a:t>
            </a:r>
          </a:p>
          <a:p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  eoliche, 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essendo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di peso 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indifferente in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acqua per cui sono </a:t>
            </a:r>
          </a:p>
          <a:p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  sensibili 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alle più deboli correnti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marine</a:t>
            </a:r>
          </a:p>
          <a:p>
            <a:endParaRPr lang="it-IT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Produzione  </a:t>
            </a:r>
            <a:r>
              <a:rPr lang="it-IT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 energia rinnovabile 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÷ 5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GWh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/km 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per anno </a:t>
            </a:r>
            <a:endParaRPr lang="it-IT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  che consentono  entrate di ÷1 milioni € nei 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bilanci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comunali e </a:t>
            </a:r>
          </a:p>
          <a:p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  per l’ammortamento già con 1 MW/km di stesa di turbine. 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xmlns="" val="382402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47006" y="692696"/>
            <a:ext cx="846532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  VANTAGGI DELLE BARRIERE DI TURBINE </a:t>
            </a:r>
          </a:p>
          <a:p>
            <a:pPr algn="ctr"/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PER LA DIFESA DELLE COSTE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it-IT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Ridotta manutenzione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in quanto le turbine sono semplici e </a:t>
            </a:r>
          </a:p>
          <a:p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   a 300÷500 m dalla costa ove le mareggiate sono contenute </a:t>
            </a:r>
          </a:p>
          <a:p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   a causa della trasformazione dell’energia delle onde verticali </a:t>
            </a:r>
          </a:p>
          <a:p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   in correnti orizzontali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it-IT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Smorzamento dell’energia marina 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tramite barriere che </a:t>
            </a:r>
          </a:p>
          <a:p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   realizzando la perdita di velocità delle correnti  favoriscono </a:t>
            </a:r>
          </a:p>
          <a:p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    il  deposito naturale delle sabbie  trascinate in sospensione</a:t>
            </a:r>
          </a:p>
          <a:p>
            <a:pPr marL="342900" indent="-342900">
              <a:buFontTx/>
              <a:buChar char="-"/>
            </a:pPr>
            <a:r>
              <a:rPr lang="it-IT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Conseguente innalzamento </a:t>
            </a:r>
            <a:r>
              <a:rPr lang="it-IT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dei litorali 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in modo da opporsi all’incremento del livello 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del mare dovuto ai cambiamenti climatici, evitando il prelievo stagionale delle sabbie a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largo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it-IT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Nuovo attecchimento </a:t>
            </a:r>
            <a:r>
              <a:rPr lang="it-IT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delle praterie marine</a:t>
            </a:r>
            <a:r>
              <a:rPr lang="it-IT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con il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ripristino</a:t>
            </a:r>
          </a:p>
          <a:p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dell’ecosistema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tramite 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lo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sviluppo della posidonia 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e il </a:t>
            </a:r>
            <a:endParaRPr lang="it-IT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   ripopolamento 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ittico lungo le fasce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costiere (no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fishing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zone) 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xmlns="" val="9583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47006" y="692696"/>
            <a:ext cx="84653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  VANTAGGI DELLE BARRIERE DI TURBINE </a:t>
            </a:r>
          </a:p>
          <a:p>
            <a:pPr algn="ctr"/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PER LA DIFESA DELLE COSTE</a:t>
            </a:r>
          </a:p>
          <a:p>
            <a:pPr algn="ctr"/>
            <a:endParaRPr lang="it-IT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it-IT" sz="24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it-IT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Riqualificazione </a:t>
            </a:r>
            <a:r>
              <a:rPr lang="it-IT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del paesaggio</a:t>
            </a:r>
            <a:r>
              <a:rPr lang="it-IT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costiero per eliminazione dalle</a:t>
            </a:r>
          </a:p>
          <a:p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   spiagge, specie turistiche,  delle scogliere emergenti, evitando</a:t>
            </a:r>
          </a:p>
          <a:p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   anche 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le alghe da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eutrofizzazione per eccesso di fertilizzanti</a:t>
            </a:r>
          </a:p>
          <a:p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it-IT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Produzione di acqua desalinizzata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pompata da membrane </a:t>
            </a:r>
          </a:p>
          <a:p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   osmotiche poste sui fondali profondi</a:t>
            </a:r>
            <a:endParaRPr lang="it-IT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 Attracchi </a:t>
            </a:r>
            <a:r>
              <a:rPr lang="it-IT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 la nautica da diporto </a:t>
            </a:r>
            <a:r>
              <a:rPr lang="it-IT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lungo le barriere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con </a:t>
            </a:r>
          </a:p>
          <a:p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   disponibilità 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di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energia elettrica e illuminazione notturna sia </a:t>
            </a:r>
          </a:p>
          <a:p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   delle barriere sottocosta sia per la sicurezza lungo 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i litorali </a:t>
            </a:r>
            <a:endParaRPr lang="it-IT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it-IT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Pulizia dell’immondizia in mare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tramite reti sopraflutto</a:t>
            </a:r>
          </a:p>
          <a:p>
            <a:r>
              <a:rPr lang="it-IT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it-IT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Sviluppo </a:t>
            </a:r>
            <a:r>
              <a:rPr lang="it-IT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 nuovi posti di lavoro</a:t>
            </a:r>
            <a:r>
              <a:rPr lang="it-IT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nell’elettromeccanica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, n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ello </a:t>
            </a:r>
          </a:p>
          <a:p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   stoccaggio dell’energia, nelle opere marittime, manutenzione e</a:t>
            </a:r>
          </a:p>
          <a:p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   sicurezza, e  costituendo un Centro Ricerca Interdisciplinare.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83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043608" y="1468156"/>
            <a:ext cx="72728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it-IT" sz="2400" b="1" i="1" dirty="0" smtClean="0">
                <a:solidFill>
                  <a:srgbClr val="FF0000"/>
                </a:solidFill>
                <a:latin typeface="Times New Roman"/>
                <a:ea typeface="Calibri"/>
              </a:rPr>
              <a:t>Contributo </a:t>
            </a:r>
            <a:r>
              <a:rPr lang="it-IT" sz="2400" b="1" i="1" dirty="0">
                <a:solidFill>
                  <a:srgbClr val="FF0000"/>
                </a:solidFill>
                <a:latin typeface="Times New Roman"/>
                <a:ea typeface="Calibri"/>
              </a:rPr>
              <a:t>alla riduzione di CO</a:t>
            </a:r>
            <a:r>
              <a:rPr lang="it-IT" sz="2400" b="1" i="1" baseline="-25000" dirty="0">
                <a:solidFill>
                  <a:srgbClr val="FF0000"/>
                </a:solidFill>
                <a:latin typeface="Times New Roman"/>
                <a:ea typeface="Calibri"/>
              </a:rPr>
              <a:t>2</a:t>
            </a:r>
            <a:r>
              <a:rPr lang="it-IT" sz="24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endParaRPr lang="it-IT" sz="2400" dirty="0" smtClean="0">
              <a:latin typeface="Times New Roman"/>
              <a:ea typeface="Calibri"/>
            </a:endParaRPr>
          </a:p>
          <a:p>
            <a:pPr>
              <a:spcAft>
                <a:spcPts val="0"/>
              </a:spcAft>
            </a:pPr>
            <a:r>
              <a:rPr lang="it-IT" sz="2400" dirty="0" smtClean="0">
                <a:latin typeface="Times New Roman"/>
                <a:ea typeface="Calibri"/>
              </a:rPr>
              <a:t>funzionamento </a:t>
            </a:r>
            <a:r>
              <a:rPr lang="it-IT" sz="2400" dirty="0">
                <a:latin typeface="Times New Roman"/>
                <a:ea typeface="Calibri"/>
              </a:rPr>
              <a:t>anche </a:t>
            </a:r>
            <a:r>
              <a:rPr lang="it-IT" sz="2400" dirty="0" smtClean="0">
                <a:latin typeface="Times New Roman"/>
                <a:ea typeface="Calibri"/>
              </a:rPr>
              <a:t>notturno con </a:t>
            </a:r>
            <a:r>
              <a:rPr lang="it-IT" sz="2400" dirty="0">
                <a:latin typeface="Times New Roman"/>
                <a:ea typeface="Calibri"/>
              </a:rPr>
              <a:t>semplificazione delle </a:t>
            </a:r>
            <a:r>
              <a:rPr lang="it-IT" sz="2400" dirty="0" err="1">
                <a:latin typeface="Times New Roman"/>
                <a:ea typeface="Calibri"/>
              </a:rPr>
              <a:t>smart</a:t>
            </a:r>
            <a:r>
              <a:rPr lang="it-IT" sz="2400" dirty="0">
                <a:latin typeface="Times New Roman"/>
                <a:ea typeface="Calibri"/>
              </a:rPr>
              <a:t> </a:t>
            </a:r>
            <a:r>
              <a:rPr lang="it-IT" sz="2400" dirty="0" err="1">
                <a:latin typeface="Times New Roman"/>
                <a:ea typeface="Calibri"/>
              </a:rPr>
              <a:t>grid</a:t>
            </a:r>
            <a:r>
              <a:rPr lang="it-IT" sz="2400" dirty="0">
                <a:latin typeface="Times New Roman"/>
                <a:ea typeface="Calibri"/>
              </a:rPr>
              <a:t> e avvio dello stoccaggio autonomo </a:t>
            </a:r>
            <a:r>
              <a:rPr lang="it-IT" sz="2400" dirty="0" smtClean="0">
                <a:latin typeface="Times New Roman"/>
                <a:ea typeface="Calibri"/>
              </a:rPr>
              <a:t>con </a:t>
            </a:r>
            <a:r>
              <a:rPr lang="it-IT" sz="2400" dirty="0">
                <a:latin typeface="Times New Roman"/>
                <a:ea typeface="Calibri"/>
              </a:rPr>
              <a:t>turbine e colonnine elettriche in particolare acquisite da posti barca</a:t>
            </a:r>
          </a:p>
          <a:p>
            <a:pPr>
              <a:spcAft>
                <a:spcPts val="0"/>
              </a:spcAft>
            </a:pPr>
            <a:r>
              <a:rPr lang="it-IT" sz="2400" dirty="0" smtClean="0">
                <a:latin typeface="Times New Roman"/>
                <a:ea typeface="Calibri"/>
              </a:rPr>
              <a:t> </a:t>
            </a:r>
            <a:r>
              <a:rPr lang="it-IT" sz="2400" b="1" i="1" dirty="0" smtClean="0">
                <a:solidFill>
                  <a:srgbClr val="FF0000"/>
                </a:solidFill>
                <a:latin typeface="Times New Roman"/>
                <a:ea typeface="Calibri"/>
              </a:rPr>
              <a:t>Funzionamento anche in caso di terremoto</a:t>
            </a:r>
            <a:r>
              <a:rPr lang="it-IT" sz="2400" dirty="0" smtClean="0">
                <a:latin typeface="Times New Roman"/>
                <a:ea typeface="Calibri"/>
              </a:rPr>
              <a:t> </a:t>
            </a:r>
          </a:p>
          <a:p>
            <a:pPr>
              <a:spcAft>
                <a:spcPts val="0"/>
              </a:spcAft>
            </a:pPr>
            <a:r>
              <a:rPr lang="it-IT" sz="2400" dirty="0">
                <a:latin typeface="Times New Roman"/>
                <a:ea typeface="Calibri"/>
              </a:rPr>
              <a:t> </a:t>
            </a:r>
            <a:r>
              <a:rPr lang="it-IT" sz="2400" dirty="0" smtClean="0">
                <a:latin typeface="Times New Roman"/>
                <a:ea typeface="Calibri"/>
              </a:rPr>
              <a:t> avendo le turbine periodo proprio </a:t>
            </a:r>
            <a:r>
              <a:rPr lang="it-IT" sz="2400" dirty="0">
                <a:latin typeface="Times New Roman"/>
                <a:ea typeface="Calibri"/>
              </a:rPr>
              <a:t>nullo (massa </a:t>
            </a:r>
            <a:endParaRPr lang="it-IT" sz="2400" dirty="0" smtClean="0">
              <a:latin typeface="Times New Roman"/>
              <a:ea typeface="Calibri"/>
            </a:endParaRPr>
          </a:p>
          <a:p>
            <a:pPr>
              <a:spcAft>
                <a:spcPts val="0"/>
              </a:spcAft>
            </a:pPr>
            <a:r>
              <a:rPr lang="it-IT" sz="2400" dirty="0" smtClean="0">
                <a:latin typeface="Times New Roman"/>
                <a:ea typeface="Calibri"/>
              </a:rPr>
              <a:t>  indifferente</a:t>
            </a:r>
            <a:r>
              <a:rPr lang="it-IT" sz="2400" dirty="0">
                <a:latin typeface="Times New Roman"/>
                <a:ea typeface="Calibri"/>
              </a:rPr>
              <a:t>) </a:t>
            </a:r>
            <a:r>
              <a:rPr lang="it-IT" sz="2400" dirty="0" smtClean="0">
                <a:latin typeface="Times New Roman"/>
                <a:ea typeface="Calibri"/>
              </a:rPr>
              <a:t>che sfugge </a:t>
            </a:r>
            <a:r>
              <a:rPr lang="it-IT" sz="2400" dirty="0">
                <a:latin typeface="Times New Roman"/>
                <a:ea typeface="Calibri"/>
              </a:rPr>
              <a:t>ai periodi di risonanza sismici</a:t>
            </a:r>
            <a:r>
              <a:rPr lang="it-IT" sz="2400" b="1" i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endParaRPr lang="it-IT" sz="2400" dirty="0">
              <a:latin typeface="Times New Roman"/>
              <a:ea typeface="Calibri"/>
            </a:endParaRPr>
          </a:p>
          <a:p>
            <a:pPr>
              <a:spcAft>
                <a:spcPts val="0"/>
              </a:spcAft>
            </a:pPr>
            <a:r>
              <a:rPr lang="it-IT" sz="2400" b="1" i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it-IT" sz="2400" b="1" i="1" dirty="0" smtClean="0">
                <a:solidFill>
                  <a:srgbClr val="FF0000"/>
                </a:solidFill>
                <a:latin typeface="Times New Roman"/>
                <a:ea typeface="Calibri"/>
              </a:rPr>
              <a:t>Turbine </a:t>
            </a:r>
            <a:r>
              <a:rPr lang="it-IT" sz="2400" b="1" i="1" dirty="0">
                <a:solidFill>
                  <a:srgbClr val="FF0000"/>
                </a:solidFill>
                <a:latin typeface="Times New Roman"/>
                <a:ea typeface="Calibri"/>
              </a:rPr>
              <a:t>utilizzabili anche nei fiumi</a:t>
            </a:r>
            <a:r>
              <a:rPr lang="it-IT" sz="24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endParaRPr lang="it-IT" sz="2400" dirty="0" smtClean="0">
              <a:solidFill>
                <a:srgbClr val="FF0000"/>
              </a:solidFill>
              <a:latin typeface="Times New Roman"/>
              <a:ea typeface="Calibri"/>
            </a:endParaRPr>
          </a:p>
          <a:p>
            <a:pPr>
              <a:spcAft>
                <a:spcPts val="0"/>
              </a:spcAft>
            </a:pPr>
            <a:r>
              <a:rPr lang="it-IT" sz="24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endParaRPr lang="it-IT" sz="2400" dirty="0">
              <a:latin typeface="Times New Roman"/>
              <a:ea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27734"/>
            <a:ext cx="8100392" cy="940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08021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magine correlat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8048" y="908720"/>
            <a:ext cx="5760640" cy="431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olo 4"/>
          <p:cNvSpPr txBox="1">
            <a:spLocks/>
          </p:cNvSpPr>
          <p:nvPr/>
        </p:nvSpPr>
        <p:spPr>
          <a:xfrm>
            <a:off x="1640868" y="5223642"/>
            <a:ext cx="5515000" cy="1440160"/>
          </a:xfrm>
          <a:prstGeom prst="rect">
            <a:avLst/>
          </a:prstGeom>
        </p:spPr>
        <p:txBody>
          <a:bodyPr>
            <a:normAutofit fontScale="3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BARRIERA CORALLINA </a:t>
            </a:r>
            <a:b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NELLA TRANSIZIONE OFFSHORE/INSHORE </a:t>
            </a:r>
            <a:b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IMITARE CON LA BARRIERA ENERGIZZATA </a:t>
            </a:r>
            <a:b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 LA RICONVERSIONE DELLA DIFESA COSTE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586874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9552" y="980728"/>
            <a:ext cx="8064896" cy="3456384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DAI CAMBIAMENTI CLIMATICI</a:t>
            </a:r>
            <a:br>
              <a:rPr lang="it-IT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ALLA DIFESA DELLE COSTE</a:t>
            </a:r>
            <a:br>
              <a:rPr lang="it-IT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>E ALL’ENERGIA MARINA</a:t>
            </a:r>
            <a:br>
              <a:rPr lang="it-IT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it-IT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it-IT" b="1" dirty="0" smtClean="0">
                <a:latin typeface="Times New Roman" pitchFamily="18" charset="0"/>
                <a:cs typeface="Times New Roman" pitchFamily="18" charset="0"/>
              </a:rPr>
            </a:br>
            <a:endParaRPr lang="it-IT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03648" y="4221088"/>
            <a:ext cx="6368752" cy="2088232"/>
          </a:xfrm>
        </p:spPr>
        <p:txBody>
          <a:bodyPr>
            <a:normAutofit/>
          </a:bodyPr>
          <a:lstStyle/>
          <a:p>
            <a:endParaRPr lang="it-IT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it-IT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Ing. Manlio </a:t>
            </a:r>
            <a:r>
              <a:rPr lang="it-IT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Palmarocchi</a:t>
            </a:r>
            <a:endParaRPr lang="it-IT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it-IT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Ing. </a:t>
            </a:r>
            <a:r>
              <a:rPr lang="it-IT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Pierfranco</a:t>
            </a:r>
            <a:r>
              <a:rPr lang="it-IT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Ventura </a:t>
            </a:r>
          </a:p>
          <a:p>
            <a:endParaRPr lang="it-IT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239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magin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99" t="6583" r="9979" b="15834"/>
          <a:stretch>
            <a:fillRect/>
          </a:stretch>
        </p:blipFill>
        <p:spPr bwMode="auto">
          <a:xfrm>
            <a:off x="379019" y="680119"/>
            <a:ext cx="737785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755576" y="280010"/>
            <a:ext cx="6624736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               LA TRANSIZIONE DAL FOSSILE AL RINNOVABILE</a:t>
            </a:r>
            <a:endParaRPr kumimoji="0" lang="it-IT" altLang="it-I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44323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82613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3435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80" t="6416" r="7813" b="17111"/>
          <a:stretch>
            <a:fillRect/>
          </a:stretch>
        </p:blipFill>
        <p:spPr bwMode="auto">
          <a:xfrm>
            <a:off x="683568" y="915437"/>
            <a:ext cx="7621864" cy="503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51219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ierfranco\Desktop\Conferenza 8 maggio 2014 Pane e Olio\4) Giornata di studio ST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7107" y="260648"/>
            <a:ext cx="4464496" cy="636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6371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Pierfranco\Desktop\Progetto Prototipi\RELAZIONI E DISEGNI PROTOTIPI\FIGURE\ubicazione barrie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975" y="1258888"/>
            <a:ext cx="8528050" cy="433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46249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Pierfranco\Desktop\Progetto Prototipi\RELAZIONI E DISEGNI PROTOTIPI\FIGURE\turbine prototipo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488" y="661988"/>
            <a:ext cx="8453437" cy="553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60731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isultati immagini per DANNI SCOGLIER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66512"/>
            <a:ext cx="7165822" cy="506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0602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79712" y="5373216"/>
            <a:ext cx="6480720" cy="504056"/>
          </a:xfrm>
        </p:spPr>
        <p:txBody>
          <a:bodyPr>
            <a:noAutofit/>
          </a:bodyPr>
          <a:lstStyle/>
          <a:p>
            <a:r>
              <a:rPr lang="it-IT" sz="1600" b="1" dirty="0" smtClean="0">
                <a:latin typeface="Times New Roman" pitchFamily="18" charset="0"/>
                <a:cs typeface="Times New Roman" pitchFamily="18" charset="0"/>
              </a:rPr>
              <a:t>                  COSTI  RIPASCIMENTI ARTIFICIALI</a:t>
            </a:r>
          </a:p>
          <a:p>
            <a:r>
              <a:rPr lang="it-IT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600" b="1" dirty="0" smtClean="0">
                <a:latin typeface="Times New Roman" pitchFamily="18" charset="0"/>
                <a:cs typeface="Times New Roman" pitchFamily="18" charset="0"/>
              </a:rPr>
              <a:t>                         E SCOGLIERE EMERGENTI       </a:t>
            </a:r>
            <a:endParaRPr lang="it-IT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egnaposto immagine 2"/>
          <p:cNvSpPr txBox="1">
            <a:spLocks/>
          </p:cNvSpPr>
          <p:nvPr/>
        </p:nvSpPr>
        <p:spPr>
          <a:xfrm>
            <a:off x="2555776" y="-315416"/>
            <a:ext cx="5486400" cy="4114800"/>
          </a:xfrm>
          <a:prstGeom prst="rect">
            <a:avLst/>
          </a:prstGeom>
        </p:spPr>
      </p:sp>
      <p:pic>
        <p:nvPicPr>
          <p:cNvPr id="8" name="Segnaposto immagine 7"/>
          <p:cNvPicPr>
            <a:picLocks noGrp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19" t="29217" r="23365" b="34595"/>
          <a:stretch/>
        </p:blipFill>
        <p:spPr bwMode="auto">
          <a:xfrm>
            <a:off x="1259632" y="692696"/>
            <a:ext cx="6264696" cy="47525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98292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1625</TotalTime>
  <Words>462</Words>
  <Application>Microsoft Office PowerPoint</Application>
  <PresentationFormat>Presentazione su schermo (4:3)</PresentationFormat>
  <Paragraphs>66</Paragraphs>
  <Slides>16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Tema di Office</vt:lpstr>
      <vt:lpstr>Diapositiva 1</vt:lpstr>
      <vt:lpstr>  DAI CAMBIAMENTI CLIMATICI ALLA DIFESA DELLE COSTE E ALL’ENERGIA MARINA  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 TURBINE SFALSATE E FULCRATE SU TERNE SOLIDALI DI TUBI VIBROINFISSI IN FONDALI SABBIOSI</vt:lpstr>
      <vt:lpstr>Diapositiva 12</vt:lpstr>
      <vt:lpstr>Diapositiva 13</vt:lpstr>
      <vt:lpstr>Diapositiva 14</vt:lpstr>
      <vt:lpstr>Diapositiva 15</vt:lpstr>
      <vt:lpstr>Diapositiva 16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Pierfranco</dc:creator>
  <cp:lastModifiedBy>Marco</cp:lastModifiedBy>
  <cp:revision>185</cp:revision>
  <cp:lastPrinted>2015-07-29T17:35:56Z</cp:lastPrinted>
  <dcterms:created xsi:type="dcterms:W3CDTF">2014-04-27T16:38:25Z</dcterms:created>
  <dcterms:modified xsi:type="dcterms:W3CDTF">2017-10-13T06:47:28Z</dcterms:modified>
</cp:coreProperties>
</file>